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56.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61.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62.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71.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69.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6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67.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7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72.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64.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63.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61.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 id="316" r:id="rId66"/>
    <p:sldId id="317" r:id="rId67"/>
    <p:sldId id="318" r:id="rId68"/>
    <p:sldId id="319" r:id="rId69"/>
    <p:sldId id="320" r:id="rId70"/>
    <p:sldId id="321" r:id="rId71"/>
    <p:sldId id="322" r:id="rId72"/>
    <p:sldId id="323" r:id="rId73"/>
    <p:sldId id="324" r:id="rId74"/>
    <p:sldId id="325" r:id="rId75"/>
    <p:sldId id="326" r:id="rId76"/>
    <p:sldId id="327" r:id="rId77"/>
    <p:sldId id="328" r:id="rId78"/>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73" Type="http://schemas.openxmlformats.org/officeDocument/2006/relationships/slide" Target="slides/slide68.xml"/><Relationship Id="rId72" Type="http://schemas.openxmlformats.org/officeDocument/2006/relationships/slide" Target="slides/slide67.xml"/><Relationship Id="rId31" Type="http://schemas.openxmlformats.org/officeDocument/2006/relationships/slide" Target="slides/slide26.xml"/><Relationship Id="rId75" Type="http://schemas.openxmlformats.org/officeDocument/2006/relationships/slide" Target="slides/slide70.xml"/><Relationship Id="rId30" Type="http://schemas.openxmlformats.org/officeDocument/2006/relationships/slide" Target="slides/slide25.xml"/><Relationship Id="rId74" Type="http://schemas.openxmlformats.org/officeDocument/2006/relationships/slide" Target="slides/slide69.xml"/><Relationship Id="rId33" Type="http://schemas.openxmlformats.org/officeDocument/2006/relationships/slide" Target="slides/slide28.xml"/><Relationship Id="rId77" Type="http://schemas.openxmlformats.org/officeDocument/2006/relationships/slide" Target="slides/slide72.xml"/><Relationship Id="rId32" Type="http://schemas.openxmlformats.org/officeDocument/2006/relationships/slide" Target="slides/slide27.xml"/><Relationship Id="rId76" Type="http://schemas.openxmlformats.org/officeDocument/2006/relationships/slide" Target="slides/slide71.xml"/><Relationship Id="rId35" Type="http://schemas.openxmlformats.org/officeDocument/2006/relationships/slide" Target="slides/slide30.xml"/><Relationship Id="rId34" Type="http://schemas.openxmlformats.org/officeDocument/2006/relationships/slide" Target="slides/slide29.xml"/><Relationship Id="rId78" Type="http://schemas.openxmlformats.org/officeDocument/2006/relationships/slide" Target="slides/slide73.xml"/><Relationship Id="rId71" Type="http://schemas.openxmlformats.org/officeDocument/2006/relationships/slide" Target="slides/slide66.xml"/><Relationship Id="rId70" Type="http://schemas.openxmlformats.org/officeDocument/2006/relationships/slide" Target="slides/slide65.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62" Type="http://schemas.openxmlformats.org/officeDocument/2006/relationships/slide" Target="slides/slide57.xml"/><Relationship Id="rId61" Type="http://schemas.openxmlformats.org/officeDocument/2006/relationships/slide" Target="slides/slide56.xml"/><Relationship Id="rId20" Type="http://schemas.openxmlformats.org/officeDocument/2006/relationships/slide" Target="slides/slide15.xml"/><Relationship Id="rId64" Type="http://schemas.openxmlformats.org/officeDocument/2006/relationships/slide" Target="slides/slide59.xml"/><Relationship Id="rId63" Type="http://schemas.openxmlformats.org/officeDocument/2006/relationships/slide" Target="slides/slide58.xml"/><Relationship Id="rId22" Type="http://schemas.openxmlformats.org/officeDocument/2006/relationships/slide" Target="slides/slide17.xml"/><Relationship Id="rId66" Type="http://schemas.openxmlformats.org/officeDocument/2006/relationships/slide" Target="slides/slide61.xml"/><Relationship Id="rId21" Type="http://schemas.openxmlformats.org/officeDocument/2006/relationships/slide" Target="slides/slide16.xml"/><Relationship Id="rId65" Type="http://schemas.openxmlformats.org/officeDocument/2006/relationships/slide" Target="slides/slide60.xml"/><Relationship Id="rId24" Type="http://schemas.openxmlformats.org/officeDocument/2006/relationships/slide" Target="slides/slide19.xml"/><Relationship Id="rId68" Type="http://schemas.openxmlformats.org/officeDocument/2006/relationships/slide" Target="slides/slide63.xml"/><Relationship Id="rId23" Type="http://schemas.openxmlformats.org/officeDocument/2006/relationships/slide" Target="slides/slide18.xml"/><Relationship Id="rId67" Type="http://schemas.openxmlformats.org/officeDocument/2006/relationships/slide" Target="slides/slide62.xml"/><Relationship Id="rId60" Type="http://schemas.openxmlformats.org/officeDocument/2006/relationships/slide" Target="slides/slide55.xml"/><Relationship Id="rId26" Type="http://schemas.openxmlformats.org/officeDocument/2006/relationships/slide" Target="slides/slide21.xml"/><Relationship Id="rId25" Type="http://schemas.openxmlformats.org/officeDocument/2006/relationships/slide" Target="slides/slide20.xml"/><Relationship Id="rId69" Type="http://schemas.openxmlformats.org/officeDocument/2006/relationships/slide" Target="slides/slide64.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11" Type="http://schemas.openxmlformats.org/officeDocument/2006/relationships/slide" Target="slides/slide6.xml"/><Relationship Id="rId55" Type="http://schemas.openxmlformats.org/officeDocument/2006/relationships/slide" Target="slides/slide50.xml"/><Relationship Id="rId10" Type="http://schemas.openxmlformats.org/officeDocument/2006/relationships/slide" Target="slides/slide5.xml"/><Relationship Id="rId54" Type="http://schemas.openxmlformats.org/officeDocument/2006/relationships/slide" Target="slides/slide49.xml"/><Relationship Id="rId13" Type="http://schemas.openxmlformats.org/officeDocument/2006/relationships/slide" Target="slides/slide8.xml"/><Relationship Id="rId57" Type="http://schemas.openxmlformats.org/officeDocument/2006/relationships/slide" Target="slides/slide52.xml"/><Relationship Id="rId12" Type="http://schemas.openxmlformats.org/officeDocument/2006/relationships/slide" Target="slides/slide7.xml"/><Relationship Id="rId56" Type="http://schemas.openxmlformats.org/officeDocument/2006/relationships/slide" Target="slides/slide51.xml"/><Relationship Id="rId15" Type="http://schemas.openxmlformats.org/officeDocument/2006/relationships/slide" Target="slides/slide10.xml"/><Relationship Id="rId59" Type="http://schemas.openxmlformats.org/officeDocument/2006/relationships/slide" Target="slides/slide54.xml"/><Relationship Id="rId14" Type="http://schemas.openxmlformats.org/officeDocument/2006/relationships/slide" Target="slides/slide9.xml"/><Relationship Id="rId58" Type="http://schemas.openxmlformats.org/officeDocument/2006/relationships/slide" Target="slides/slide53.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2" name="Google Shape;52;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 name="Shape 59"/>
        <p:cNvGrpSpPr/>
        <p:nvPr/>
      </p:nvGrpSpPr>
      <p:grpSpPr>
        <a:xfrm>
          <a:off x="0" y="0"/>
          <a:ext cx="0" cy="0"/>
          <a:chOff x="0" y="0"/>
          <a:chExt cx="0" cy="0"/>
        </a:xfrm>
      </p:grpSpPr>
      <p:sp>
        <p:nvSpPr>
          <p:cNvPr id="60" name="Google Shape;60;p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1" name="Google Shape;61;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 name="Shape 70"/>
        <p:cNvGrpSpPr/>
        <p:nvPr/>
      </p:nvGrpSpPr>
      <p:grpSpPr>
        <a:xfrm>
          <a:off x="0" y="0"/>
          <a:ext cx="0" cy="0"/>
          <a:chOff x="0" y="0"/>
          <a:chExt cx="0" cy="0"/>
        </a:xfrm>
      </p:grpSpPr>
      <p:sp>
        <p:nvSpPr>
          <p:cNvPr id="71" name="Google Shape;71;p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2" name="Google Shape;72;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2" name="Google Shape;82;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p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9" name="Google Shape;89;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p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5" name="Google Shape;95;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p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3" name="Google Shape;103;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p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9" name="Google Shape;109;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p9: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7" name="Google Shape;117;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p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7" name="Google Shape;127;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p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2" name="Google Shape;142;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GB"/>
              <a:t>Teacher - model how to check and correct these elements</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p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3" name="Google Shape;153;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p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2" name="Google Shape;162;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p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1" name="Google Shape;171;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p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7" name="Google Shape;187;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p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7" name="Google Shape;197;p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p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6" name="Google Shape;206;p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 name="Shape 213"/>
        <p:cNvGrpSpPr/>
        <p:nvPr/>
      </p:nvGrpSpPr>
      <p:grpSpPr>
        <a:xfrm>
          <a:off x="0" y="0"/>
          <a:ext cx="0" cy="0"/>
          <a:chOff x="0" y="0"/>
          <a:chExt cx="0" cy="0"/>
        </a:xfrm>
      </p:grpSpPr>
      <p:sp>
        <p:nvSpPr>
          <p:cNvPr id="214" name="Google Shape;214;p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5" name="Google Shape;215;p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p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1" name="Google Shape;231;p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GB"/>
              <a:t>Teacher - model how to check and correct these elements</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p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2" name="Google Shape;242;p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 name="Shape 249"/>
        <p:cNvGrpSpPr/>
        <p:nvPr/>
      </p:nvGrpSpPr>
      <p:grpSpPr>
        <a:xfrm>
          <a:off x="0" y="0"/>
          <a:ext cx="0" cy="0"/>
          <a:chOff x="0" y="0"/>
          <a:chExt cx="0" cy="0"/>
        </a:xfrm>
      </p:grpSpPr>
      <p:sp>
        <p:nvSpPr>
          <p:cNvPr id="250" name="Google Shape;250;p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1" name="Google Shape;251;p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8" name="Shape 258"/>
        <p:cNvGrpSpPr/>
        <p:nvPr/>
      </p:nvGrpSpPr>
      <p:grpSpPr>
        <a:xfrm>
          <a:off x="0" y="0"/>
          <a:ext cx="0" cy="0"/>
          <a:chOff x="0" y="0"/>
          <a:chExt cx="0" cy="0"/>
        </a:xfrm>
      </p:grpSpPr>
      <p:sp>
        <p:nvSpPr>
          <p:cNvPr id="259" name="Google Shape;259;p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60" name="Google Shape;260;p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 name="Shape 269"/>
        <p:cNvGrpSpPr/>
        <p:nvPr/>
      </p:nvGrpSpPr>
      <p:grpSpPr>
        <a:xfrm>
          <a:off x="0" y="0"/>
          <a:ext cx="0" cy="0"/>
          <a:chOff x="0" y="0"/>
          <a:chExt cx="0" cy="0"/>
        </a:xfrm>
      </p:grpSpPr>
      <p:sp>
        <p:nvSpPr>
          <p:cNvPr id="270" name="Google Shape;270;p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71" name="Google Shape;271;p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GB"/>
              <a:t>Teacher - model how to check and correct these elements</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0" name="Shape 280"/>
        <p:cNvGrpSpPr/>
        <p:nvPr/>
      </p:nvGrpSpPr>
      <p:grpSpPr>
        <a:xfrm>
          <a:off x="0" y="0"/>
          <a:ext cx="0" cy="0"/>
          <a:chOff x="0" y="0"/>
          <a:chExt cx="0" cy="0"/>
        </a:xfrm>
      </p:grpSpPr>
      <p:sp>
        <p:nvSpPr>
          <p:cNvPr id="281" name="Google Shape;281;p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82" name="Google Shape;282;p2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0" name="Shape 290"/>
        <p:cNvGrpSpPr/>
        <p:nvPr/>
      </p:nvGrpSpPr>
      <p:grpSpPr>
        <a:xfrm>
          <a:off x="0" y="0"/>
          <a:ext cx="0" cy="0"/>
          <a:chOff x="0" y="0"/>
          <a:chExt cx="0" cy="0"/>
        </a:xfrm>
      </p:grpSpPr>
      <p:sp>
        <p:nvSpPr>
          <p:cNvPr id="291" name="Google Shape;291;p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92" name="Google Shape;292;p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0" name="Shape 300"/>
        <p:cNvGrpSpPr/>
        <p:nvPr/>
      </p:nvGrpSpPr>
      <p:grpSpPr>
        <a:xfrm>
          <a:off x="0" y="0"/>
          <a:ext cx="0" cy="0"/>
          <a:chOff x="0" y="0"/>
          <a:chExt cx="0" cy="0"/>
        </a:xfrm>
      </p:grpSpPr>
      <p:sp>
        <p:nvSpPr>
          <p:cNvPr id="301" name="Google Shape;301;p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02" name="Google Shape;302;p2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GB"/>
              <a:t>Teacher - model how to check and correct these elements</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1" name="Shape 311"/>
        <p:cNvGrpSpPr/>
        <p:nvPr/>
      </p:nvGrpSpPr>
      <p:grpSpPr>
        <a:xfrm>
          <a:off x="0" y="0"/>
          <a:ext cx="0" cy="0"/>
          <a:chOff x="0" y="0"/>
          <a:chExt cx="0" cy="0"/>
        </a:xfrm>
      </p:grpSpPr>
      <p:sp>
        <p:nvSpPr>
          <p:cNvPr id="312" name="Google Shape;312;p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13" name="Google Shape;313;p2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1" name="Shape 321"/>
        <p:cNvGrpSpPr/>
        <p:nvPr/>
      </p:nvGrpSpPr>
      <p:grpSpPr>
        <a:xfrm>
          <a:off x="0" y="0"/>
          <a:ext cx="0" cy="0"/>
          <a:chOff x="0" y="0"/>
          <a:chExt cx="0" cy="0"/>
        </a:xfrm>
      </p:grpSpPr>
      <p:sp>
        <p:nvSpPr>
          <p:cNvPr id="322" name="Google Shape;322;p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23" name="Google Shape;323;p2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GB"/>
              <a:t>Tell students a short story that follows this arc, e.g. Cinderella</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8" name="Shape 328"/>
        <p:cNvGrpSpPr/>
        <p:nvPr/>
      </p:nvGrpSpPr>
      <p:grpSpPr>
        <a:xfrm>
          <a:off x="0" y="0"/>
          <a:ext cx="0" cy="0"/>
          <a:chOff x="0" y="0"/>
          <a:chExt cx="0" cy="0"/>
        </a:xfrm>
      </p:grpSpPr>
      <p:sp>
        <p:nvSpPr>
          <p:cNvPr id="329" name="Google Shape;329;p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30" name="Google Shape;330;p2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6" name="Shape 336"/>
        <p:cNvGrpSpPr/>
        <p:nvPr/>
      </p:nvGrpSpPr>
      <p:grpSpPr>
        <a:xfrm>
          <a:off x="0" y="0"/>
          <a:ext cx="0" cy="0"/>
          <a:chOff x="0" y="0"/>
          <a:chExt cx="0" cy="0"/>
        </a:xfrm>
      </p:grpSpPr>
      <p:sp>
        <p:nvSpPr>
          <p:cNvPr id="337" name="Google Shape;337;p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38" name="Google Shape;338;p3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4" name="Shape 344"/>
        <p:cNvGrpSpPr/>
        <p:nvPr/>
      </p:nvGrpSpPr>
      <p:grpSpPr>
        <a:xfrm>
          <a:off x="0" y="0"/>
          <a:ext cx="0" cy="0"/>
          <a:chOff x="0" y="0"/>
          <a:chExt cx="0" cy="0"/>
        </a:xfrm>
      </p:grpSpPr>
      <p:sp>
        <p:nvSpPr>
          <p:cNvPr id="345" name="Google Shape;345;p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46" name="Google Shape;346;p3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3" name="Shape 353"/>
        <p:cNvGrpSpPr/>
        <p:nvPr/>
      </p:nvGrpSpPr>
      <p:grpSpPr>
        <a:xfrm>
          <a:off x="0" y="0"/>
          <a:ext cx="0" cy="0"/>
          <a:chOff x="0" y="0"/>
          <a:chExt cx="0" cy="0"/>
        </a:xfrm>
      </p:grpSpPr>
      <p:sp>
        <p:nvSpPr>
          <p:cNvPr id="354" name="Google Shape;354;p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55" name="Google Shape;355;p3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3" name="Shape 363"/>
        <p:cNvGrpSpPr/>
        <p:nvPr/>
      </p:nvGrpSpPr>
      <p:grpSpPr>
        <a:xfrm>
          <a:off x="0" y="0"/>
          <a:ext cx="0" cy="0"/>
          <a:chOff x="0" y="0"/>
          <a:chExt cx="0" cy="0"/>
        </a:xfrm>
      </p:grpSpPr>
      <p:sp>
        <p:nvSpPr>
          <p:cNvPr id="364" name="Google Shape;364;p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65" name="Google Shape;365;p3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3" name="Shape 373"/>
        <p:cNvGrpSpPr/>
        <p:nvPr/>
      </p:nvGrpSpPr>
      <p:grpSpPr>
        <a:xfrm>
          <a:off x="0" y="0"/>
          <a:ext cx="0" cy="0"/>
          <a:chOff x="0" y="0"/>
          <a:chExt cx="0" cy="0"/>
        </a:xfrm>
      </p:grpSpPr>
      <p:sp>
        <p:nvSpPr>
          <p:cNvPr id="374" name="Google Shape;374;p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75" name="Google Shape;375;p3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0" name="Shape 380"/>
        <p:cNvGrpSpPr/>
        <p:nvPr/>
      </p:nvGrpSpPr>
      <p:grpSpPr>
        <a:xfrm>
          <a:off x="0" y="0"/>
          <a:ext cx="0" cy="0"/>
          <a:chOff x="0" y="0"/>
          <a:chExt cx="0" cy="0"/>
        </a:xfrm>
      </p:grpSpPr>
      <p:sp>
        <p:nvSpPr>
          <p:cNvPr id="381" name="Google Shape;381;p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82" name="Google Shape;382;p3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5" name="Shape 385"/>
        <p:cNvGrpSpPr/>
        <p:nvPr/>
      </p:nvGrpSpPr>
      <p:grpSpPr>
        <a:xfrm>
          <a:off x="0" y="0"/>
          <a:ext cx="0" cy="0"/>
          <a:chOff x="0" y="0"/>
          <a:chExt cx="0" cy="0"/>
        </a:xfrm>
      </p:grpSpPr>
      <p:sp>
        <p:nvSpPr>
          <p:cNvPr id="386" name="Google Shape;386;p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87" name="Google Shape;387;p3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2" name="Shape 392"/>
        <p:cNvGrpSpPr/>
        <p:nvPr/>
      </p:nvGrpSpPr>
      <p:grpSpPr>
        <a:xfrm>
          <a:off x="0" y="0"/>
          <a:ext cx="0" cy="0"/>
          <a:chOff x="0" y="0"/>
          <a:chExt cx="0" cy="0"/>
        </a:xfrm>
      </p:grpSpPr>
      <p:sp>
        <p:nvSpPr>
          <p:cNvPr id="393" name="Google Shape;393;p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94" name="Google Shape;394;p3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1" name="Shape 401"/>
        <p:cNvGrpSpPr/>
        <p:nvPr/>
      </p:nvGrpSpPr>
      <p:grpSpPr>
        <a:xfrm>
          <a:off x="0" y="0"/>
          <a:ext cx="0" cy="0"/>
          <a:chOff x="0" y="0"/>
          <a:chExt cx="0" cy="0"/>
        </a:xfrm>
      </p:grpSpPr>
      <p:sp>
        <p:nvSpPr>
          <p:cNvPr id="402" name="Google Shape;402;p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03" name="Google Shape;403;p3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2" name="Shape 412"/>
        <p:cNvGrpSpPr/>
        <p:nvPr/>
      </p:nvGrpSpPr>
      <p:grpSpPr>
        <a:xfrm>
          <a:off x="0" y="0"/>
          <a:ext cx="0" cy="0"/>
          <a:chOff x="0" y="0"/>
          <a:chExt cx="0" cy="0"/>
        </a:xfrm>
      </p:grpSpPr>
      <p:sp>
        <p:nvSpPr>
          <p:cNvPr id="413" name="Google Shape;413;p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14" name="Google Shape;414;p3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GB"/>
              <a:t>Teacher - model how to check and correct these elements</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4" name="Shape 424"/>
        <p:cNvGrpSpPr/>
        <p:nvPr/>
      </p:nvGrpSpPr>
      <p:grpSpPr>
        <a:xfrm>
          <a:off x="0" y="0"/>
          <a:ext cx="0" cy="0"/>
          <a:chOff x="0" y="0"/>
          <a:chExt cx="0" cy="0"/>
        </a:xfrm>
      </p:grpSpPr>
      <p:sp>
        <p:nvSpPr>
          <p:cNvPr id="425" name="Google Shape;425;p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26" name="Google Shape;426;p4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3" name="Shape 433"/>
        <p:cNvGrpSpPr/>
        <p:nvPr/>
      </p:nvGrpSpPr>
      <p:grpSpPr>
        <a:xfrm>
          <a:off x="0" y="0"/>
          <a:ext cx="0" cy="0"/>
          <a:chOff x="0" y="0"/>
          <a:chExt cx="0" cy="0"/>
        </a:xfrm>
      </p:grpSpPr>
      <p:sp>
        <p:nvSpPr>
          <p:cNvPr id="434" name="Google Shape;434;p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35" name="Google Shape;435;p4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2" name="Shape 442"/>
        <p:cNvGrpSpPr/>
        <p:nvPr/>
      </p:nvGrpSpPr>
      <p:grpSpPr>
        <a:xfrm>
          <a:off x="0" y="0"/>
          <a:ext cx="0" cy="0"/>
          <a:chOff x="0" y="0"/>
          <a:chExt cx="0" cy="0"/>
        </a:xfrm>
      </p:grpSpPr>
      <p:sp>
        <p:nvSpPr>
          <p:cNvPr id="443" name="Google Shape;443;p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44" name="Google Shape;444;p4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3" name="Shape 453"/>
        <p:cNvGrpSpPr/>
        <p:nvPr/>
      </p:nvGrpSpPr>
      <p:grpSpPr>
        <a:xfrm>
          <a:off x="0" y="0"/>
          <a:ext cx="0" cy="0"/>
          <a:chOff x="0" y="0"/>
          <a:chExt cx="0" cy="0"/>
        </a:xfrm>
      </p:grpSpPr>
      <p:sp>
        <p:nvSpPr>
          <p:cNvPr id="454" name="Google Shape;454;p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55" name="Google Shape;455;p4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GB"/>
              <a:t>Teacher - model how to check and correct these elements</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5" name="Shape 465"/>
        <p:cNvGrpSpPr/>
        <p:nvPr/>
      </p:nvGrpSpPr>
      <p:grpSpPr>
        <a:xfrm>
          <a:off x="0" y="0"/>
          <a:ext cx="0" cy="0"/>
          <a:chOff x="0" y="0"/>
          <a:chExt cx="0" cy="0"/>
        </a:xfrm>
      </p:grpSpPr>
      <p:sp>
        <p:nvSpPr>
          <p:cNvPr id="466" name="Google Shape;466;p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67" name="Google Shape;467;p4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4" name="Shape 474"/>
        <p:cNvGrpSpPr/>
        <p:nvPr/>
      </p:nvGrpSpPr>
      <p:grpSpPr>
        <a:xfrm>
          <a:off x="0" y="0"/>
          <a:ext cx="0" cy="0"/>
          <a:chOff x="0" y="0"/>
          <a:chExt cx="0" cy="0"/>
        </a:xfrm>
      </p:grpSpPr>
      <p:sp>
        <p:nvSpPr>
          <p:cNvPr id="475" name="Google Shape;475;p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76" name="Google Shape;476;p4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3" name="Shape 483"/>
        <p:cNvGrpSpPr/>
        <p:nvPr/>
      </p:nvGrpSpPr>
      <p:grpSpPr>
        <a:xfrm>
          <a:off x="0" y="0"/>
          <a:ext cx="0" cy="0"/>
          <a:chOff x="0" y="0"/>
          <a:chExt cx="0" cy="0"/>
        </a:xfrm>
      </p:grpSpPr>
      <p:sp>
        <p:nvSpPr>
          <p:cNvPr id="484" name="Google Shape;484;p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85" name="Google Shape;485;p4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2" name="Shape 492"/>
        <p:cNvGrpSpPr/>
        <p:nvPr/>
      </p:nvGrpSpPr>
      <p:grpSpPr>
        <a:xfrm>
          <a:off x="0" y="0"/>
          <a:ext cx="0" cy="0"/>
          <a:chOff x="0" y="0"/>
          <a:chExt cx="0" cy="0"/>
        </a:xfrm>
      </p:grpSpPr>
      <p:sp>
        <p:nvSpPr>
          <p:cNvPr id="493" name="Google Shape;493;p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94" name="Google Shape;494;p4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GB"/>
              <a:t>Teacher - model how to check and correct these elements</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3" name="Shape 503"/>
        <p:cNvGrpSpPr/>
        <p:nvPr/>
      </p:nvGrpSpPr>
      <p:grpSpPr>
        <a:xfrm>
          <a:off x="0" y="0"/>
          <a:ext cx="0" cy="0"/>
          <a:chOff x="0" y="0"/>
          <a:chExt cx="0" cy="0"/>
        </a:xfrm>
      </p:grpSpPr>
      <p:sp>
        <p:nvSpPr>
          <p:cNvPr id="504" name="Google Shape;504;p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05" name="Google Shape;505;p4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2" name="Shape 512"/>
        <p:cNvGrpSpPr/>
        <p:nvPr/>
      </p:nvGrpSpPr>
      <p:grpSpPr>
        <a:xfrm>
          <a:off x="0" y="0"/>
          <a:ext cx="0" cy="0"/>
          <a:chOff x="0" y="0"/>
          <a:chExt cx="0" cy="0"/>
        </a:xfrm>
      </p:grpSpPr>
      <p:sp>
        <p:nvSpPr>
          <p:cNvPr id="513" name="Google Shape;513;p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14" name="Google Shape;514;p4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3" name="Shape 523"/>
        <p:cNvGrpSpPr/>
        <p:nvPr/>
      </p:nvGrpSpPr>
      <p:grpSpPr>
        <a:xfrm>
          <a:off x="0" y="0"/>
          <a:ext cx="0" cy="0"/>
          <a:chOff x="0" y="0"/>
          <a:chExt cx="0" cy="0"/>
        </a:xfrm>
      </p:grpSpPr>
      <p:sp>
        <p:nvSpPr>
          <p:cNvPr id="524" name="Google Shape;524;p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25" name="Google Shape;525;p5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GB"/>
              <a:t>Teacher - model how to check and correct these elements</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4" name="Shape 534"/>
        <p:cNvGrpSpPr/>
        <p:nvPr/>
      </p:nvGrpSpPr>
      <p:grpSpPr>
        <a:xfrm>
          <a:off x="0" y="0"/>
          <a:ext cx="0" cy="0"/>
          <a:chOff x="0" y="0"/>
          <a:chExt cx="0" cy="0"/>
        </a:xfrm>
      </p:grpSpPr>
      <p:sp>
        <p:nvSpPr>
          <p:cNvPr id="535" name="Google Shape;535;p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36" name="Google Shape;536;p5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5" name="Shape 545"/>
        <p:cNvGrpSpPr/>
        <p:nvPr/>
      </p:nvGrpSpPr>
      <p:grpSpPr>
        <a:xfrm>
          <a:off x="0" y="0"/>
          <a:ext cx="0" cy="0"/>
          <a:chOff x="0" y="0"/>
          <a:chExt cx="0" cy="0"/>
        </a:xfrm>
      </p:grpSpPr>
      <p:sp>
        <p:nvSpPr>
          <p:cNvPr id="546" name="Google Shape;546;p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47" name="Google Shape;547;p5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4" name="Shape 554"/>
        <p:cNvGrpSpPr/>
        <p:nvPr/>
      </p:nvGrpSpPr>
      <p:grpSpPr>
        <a:xfrm>
          <a:off x="0" y="0"/>
          <a:ext cx="0" cy="0"/>
          <a:chOff x="0" y="0"/>
          <a:chExt cx="0" cy="0"/>
        </a:xfrm>
      </p:grpSpPr>
      <p:sp>
        <p:nvSpPr>
          <p:cNvPr id="555" name="Google Shape;555;p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56" name="Google Shape;556;p5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2" name="Shape 562"/>
        <p:cNvGrpSpPr/>
        <p:nvPr/>
      </p:nvGrpSpPr>
      <p:grpSpPr>
        <a:xfrm>
          <a:off x="0" y="0"/>
          <a:ext cx="0" cy="0"/>
          <a:chOff x="0" y="0"/>
          <a:chExt cx="0" cy="0"/>
        </a:xfrm>
      </p:grpSpPr>
      <p:sp>
        <p:nvSpPr>
          <p:cNvPr id="563" name="Google Shape;563;p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64" name="Google Shape;564;p5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9" name="Shape 569"/>
        <p:cNvGrpSpPr/>
        <p:nvPr/>
      </p:nvGrpSpPr>
      <p:grpSpPr>
        <a:xfrm>
          <a:off x="0" y="0"/>
          <a:ext cx="0" cy="0"/>
          <a:chOff x="0" y="0"/>
          <a:chExt cx="0" cy="0"/>
        </a:xfrm>
      </p:grpSpPr>
      <p:sp>
        <p:nvSpPr>
          <p:cNvPr id="570" name="Google Shape;570;p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71" name="Google Shape;571;p5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0" name="Shape 580"/>
        <p:cNvGrpSpPr/>
        <p:nvPr/>
      </p:nvGrpSpPr>
      <p:grpSpPr>
        <a:xfrm>
          <a:off x="0" y="0"/>
          <a:ext cx="0" cy="0"/>
          <a:chOff x="0" y="0"/>
          <a:chExt cx="0" cy="0"/>
        </a:xfrm>
      </p:grpSpPr>
      <p:sp>
        <p:nvSpPr>
          <p:cNvPr id="581" name="Google Shape;581;p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82" name="Google Shape;582;p5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1" name="Shape 591"/>
        <p:cNvGrpSpPr/>
        <p:nvPr/>
      </p:nvGrpSpPr>
      <p:grpSpPr>
        <a:xfrm>
          <a:off x="0" y="0"/>
          <a:ext cx="0" cy="0"/>
          <a:chOff x="0" y="0"/>
          <a:chExt cx="0" cy="0"/>
        </a:xfrm>
      </p:grpSpPr>
      <p:sp>
        <p:nvSpPr>
          <p:cNvPr id="592" name="Google Shape;592;p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93" name="Google Shape;593;p5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1" name="Shape 601"/>
        <p:cNvGrpSpPr/>
        <p:nvPr/>
      </p:nvGrpSpPr>
      <p:grpSpPr>
        <a:xfrm>
          <a:off x="0" y="0"/>
          <a:ext cx="0" cy="0"/>
          <a:chOff x="0" y="0"/>
          <a:chExt cx="0" cy="0"/>
        </a:xfrm>
      </p:grpSpPr>
      <p:sp>
        <p:nvSpPr>
          <p:cNvPr id="602" name="Google Shape;602;p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03" name="Google Shape;603;p5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0" name="Shape 610"/>
        <p:cNvGrpSpPr/>
        <p:nvPr/>
      </p:nvGrpSpPr>
      <p:grpSpPr>
        <a:xfrm>
          <a:off x="0" y="0"/>
          <a:ext cx="0" cy="0"/>
          <a:chOff x="0" y="0"/>
          <a:chExt cx="0" cy="0"/>
        </a:xfrm>
      </p:grpSpPr>
      <p:sp>
        <p:nvSpPr>
          <p:cNvPr id="611" name="Google Shape;611;p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12" name="Google Shape;612;p5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9" name="Shape 619"/>
        <p:cNvGrpSpPr/>
        <p:nvPr/>
      </p:nvGrpSpPr>
      <p:grpSpPr>
        <a:xfrm>
          <a:off x="0" y="0"/>
          <a:ext cx="0" cy="0"/>
          <a:chOff x="0" y="0"/>
          <a:chExt cx="0" cy="0"/>
        </a:xfrm>
      </p:grpSpPr>
      <p:sp>
        <p:nvSpPr>
          <p:cNvPr id="620" name="Google Shape;620;p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21" name="Google Shape;621;p6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8" name="Shape 628"/>
        <p:cNvGrpSpPr/>
        <p:nvPr/>
      </p:nvGrpSpPr>
      <p:grpSpPr>
        <a:xfrm>
          <a:off x="0" y="0"/>
          <a:ext cx="0" cy="0"/>
          <a:chOff x="0" y="0"/>
          <a:chExt cx="0" cy="0"/>
        </a:xfrm>
      </p:grpSpPr>
      <p:sp>
        <p:nvSpPr>
          <p:cNvPr id="629" name="Google Shape;629;p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30" name="Google Shape;630;p6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7" name="Shape 637"/>
        <p:cNvGrpSpPr/>
        <p:nvPr/>
      </p:nvGrpSpPr>
      <p:grpSpPr>
        <a:xfrm>
          <a:off x="0" y="0"/>
          <a:ext cx="0" cy="0"/>
          <a:chOff x="0" y="0"/>
          <a:chExt cx="0" cy="0"/>
        </a:xfrm>
      </p:grpSpPr>
      <p:sp>
        <p:nvSpPr>
          <p:cNvPr id="638" name="Google Shape;638;p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39" name="Google Shape;639;p6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8" name="Shape 648"/>
        <p:cNvGrpSpPr/>
        <p:nvPr/>
      </p:nvGrpSpPr>
      <p:grpSpPr>
        <a:xfrm>
          <a:off x="0" y="0"/>
          <a:ext cx="0" cy="0"/>
          <a:chOff x="0" y="0"/>
          <a:chExt cx="0" cy="0"/>
        </a:xfrm>
      </p:grpSpPr>
      <p:sp>
        <p:nvSpPr>
          <p:cNvPr id="649" name="Google Shape;649;p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50" name="Google Shape;650;p6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GB"/>
              <a:t>Teacher - model how to check and correct these elements</a:t>
            </a:r>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0" name="Shape 660"/>
        <p:cNvGrpSpPr/>
        <p:nvPr/>
      </p:nvGrpSpPr>
      <p:grpSpPr>
        <a:xfrm>
          <a:off x="0" y="0"/>
          <a:ext cx="0" cy="0"/>
          <a:chOff x="0" y="0"/>
          <a:chExt cx="0" cy="0"/>
        </a:xfrm>
      </p:grpSpPr>
      <p:sp>
        <p:nvSpPr>
          <p:cNvPr id="661" name="Google Shape;661;p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62" name="Google Shape;662;p6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9" name="Shape 669"/>
        <p:cNvGrpSpPr/>
        <p:nvPr/>
      </p:nvGrpSpPr>
      <p:grpSpPr>
        <a:xfrm>
          <a:off x="0" y="0"/>
          <a:ext cx="0" cy="0"/>
          <a:chOff x="0" y="0"/>
          <a:chExt cx="0" cy="0"/>
        </a:xfrm>
      </p:grpSpPr>
      <p:sp>
        <p:nvSpPr>
          <p:cNvPr id="670" name="Google Shape;670;p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71" name="Google Shape;671;p6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8" name="Shape 678"/>
        <p:cNvGrpSpPr/>
        <p:nvPr/>
      </p:nvGrpSpPr>
      <p:grpSpPr>
        <a:xfrm>
          <a:off x="0" y="0"/>
          <a:ext cx="0" cy="0"/>
          <a:chOff x="0" y="0"/>
          <a:chExt cx="0" cy="0"/>
        </a:xfrm>
      </p:grpSpPr>
      <p:sp>
        <p:nvSpPr>
          <p:cNvPr id="679" name="Google Shape;679;p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80" name="Google Shape;680;p6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5" name="Shape 685"/>
        <p:cNvGrpSpPr/>
        <p:nvPr/>
      </p:nvGrpSpPr>
      <p:grpSpPr>
        <a:xfrm>
          <a:off x="0" y="0"/>
          <a:ext cx="0" cy="0"/>
          <a:chOff x="0" y="0"/>
          <a:chExt cx="0" cy="0"/>
        </a:xfrm>
      </p:grpSpPr>
      <p:sp>
        <p:nvSpPr>
          <p:cNvPr id="686" name="Google Shape;686;p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87" name="Google Shape;687;p6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7" name="Shape 697"/>
        <p:cNvGrpSpPr/>
        <p:nvPr/>
      </p:nvGrpSpPr>
      <p:grpSpPr>
        <a:xfrm>
          <a:off x="0" y="0"/>
          <a:ext cx="0" cy="0"/>
          <a:chOff x="0" y="0"/>
          <a:chExt cx="0" cy="0"/>
        </a:xfrm>
      </p:grpSpPr>
      <p:sp>
        <p:nvSpPr>
          <p:cNvPr id="698" name="Google Shape;698;p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99" name="Google Shape;699;p6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GB"/>
              <a:t>Teacher - model how to check and correct these elements</a:t>
            </a:r>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9" name="Shape 709"/>
        <p:cNvGrpSpPr/>
        <p:nvPr/>
      </p:nvGrpSpPr>
      <p:grpSpPr>
        <a:xfrm>
          <a:off x="0" y="0"/>
          <a:ext cx="0" cy="0"/>
          <a:chOff x="0" y="0"/>
          <a:chExt cx="0" cy="0"/>
        </a:xfrm>
      </p:grpSpPr>
      <p:sp>
        <p:nvSpPr>
          <p:cNvPr id="710" name="Google Shape;710;p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11" name="Google Shape;711;p6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8" name="Shape 718"/>
        <p:cNvGrpSpPr/>
        <p:nvPr/>
      </p:nvGrpSpPr>
      <p:grpSpPr>
        <a:xfrm>
          <a:off x="0" y="0"/>
          <a:ext cx="0" cy="0"/>
          <a:chOff x="0" y="0"/>
          <a:chExt cx="0" cy="0"/>
        </a:xfrm>
      </p:grpSpPr>
      <p:sp>
        <p:nvSpPr>
          <p:cNvPr id="719" name="Google Shape;719;p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20" name="Google Shape;720;p7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8" name="Shape 728"/>
        <p:cNvGrpSpPr/>
        <p:nvPr/>
      </p:nvGrpSpPr>
      <p:grpSpPr>
        <a:xfrm>
          <a:off x="0" y="0"/>
          <a:ext cx="0" cy="0"/>
          <a:chOff x="0" y="0"/>
          <a:chExt cx="0" cy="0"/>
        </a:xfrm>
      </p:grpSpPr>
      <p:sp>
        <p:nvSpPr>
          <p:cNvPr id="729" name="Google Shape;729;p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30" name="Google Shape;730;p7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GB"/>
              <a:t>Teacher - model how to check and correct these elements</a:t>
            </a:r>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0" name="Shape 740"/>
        <p:cNvGrpSpPr/>
        <p:nvPr/>
      </p:nvGrpSpPr>
      <p:grpSpPr>
        <a:xfrm>
          <a:off x="0" y="0"/>
          <a:ext cx="0" cy="0"/>
          <a:chOff x="0" y="0"/>
          <a:chExt cx="0" cy="0"/>
        </a:xfrm>
      </p:grpSpPr>
      <p:sp>
        <p:nvSpPr>
          <p:cNvPr id="741" name="Google Shape;741;p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42" name="Google Shape;742;p7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0" name="Shape 750"/>
        <p:cNvGrpSpPr/>
        <p:nvPr/>
      </p:nvGrpSpPr>
      <p:grpSpPr>
        <a:xfrm>
          <a:off x="0" y="0"/>
          <a:ext cx="0" cy="0"/>
          <a:chOff x="0" y="0"/>
          <a:chExt cx="0" cy="0"/>
        </a:xfrm>
      </p:grpSpPr>
      <p:sp>
        <p:nvSpPr>
          <p:cNvPr id="751" name="Google Shape;751;p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52" name="Google Shape;752;p7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9" name="Shape 9"/>
        <p:cNvGrpSpPr/>
        <p:nvPr/>
      </p:nvGrpSpPr>
      <p:grpSpPr>
        <a:xfrm>
          <a:off x="0" y="0"/>
          <a:ext cx="0" cy="0"/>
          <a:chOff x="0" y="0"/>
          <a:chExt cx="0" cy="0"/>
        </a:xfrm>
      </p:grpSpPr>
      <p:sp>
        <p:nvSpPr>
          <p:cNvPr id="10" name="Google Shape;10;p2"/>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1" name="Google Shape;11;p2"/>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1600"/>
              </a:spcBef>
              <a:spcAft>
                <a:spcPts val="0"/>
              </a:spcAft>
              <a:buSzPts val="1400"/>
              <a:buChar char="○"/>
              <a:defRPr/>
            </a:lvl2pPr>
            <a:lvl3pPr indent="-317500" lvl="2" marL="1371600" algn="l">
              <a:lnSpc>
                <a:spcPct val="115000"/>
              </a:lnSpc>
              <a:spcBef>
                <a:spcPts val="1600"/>
              </a:spcBef>
              <a:spcAft>
                <a:spcPts val="0"/>
              </a:spcAft>
              <a:buSzPts val="1400"/>
              <a:buChar char="■"/>
              <a:defRPr/>
            </a:lvl3pPr>
            <a:lvl4pPr indent="-317500" lvl="3" marL="1828800" algn="l">
              <a:lnSpc>
                <a:spcPct val="115000"/>
              </a:lnSpc>
              <a:spcBef>
                <a:spcPts val="1600"/>
              </a:spcBef>
              <a:spcAft>
                <a:spcPts val="0"/>
              </a:spcAft>
              <a:buSzPts val="1400"/>
              <a:buChar char="●"/>
              <a:defRPr/>
            </a:lvl4pPr>
            <a:lvl5pPr indent="-317500" lvl="4" marL="2286000" algn="l">
              <a:lnSpc>
                <a:spcPct val="115000"/>
              </a:lnSpc>
              <a:spcBef>
                <a:spcPts val="1600"/>
              </a:spcBef>
              <a:spcAft>
                <a:spcPts val="0"/>
              </a:spcAft>
              <a:buSzPts val="1400"/>
              <a:buChar char="○"/>
              <a:defRPr/>
            </a:lvl5pPr>
            <a:lvl6pPr indent="-317500" lvl="5" marL="2743200" algn="l">
              <a:lnSpc>
                <a:spcPct val="115000"/>
              </a:lnSpc>
              <a:spcBef>
                <a:spcPts val="1600"/>
              </a:spcBef>
              <a:spcAft>
                <a:spcPts val="0"/>
              </a:spcAft>
              <a:buSzPts val="1400"/>
              <a:buChar char="■"/>
              <a:defRPr/>
            </a:lvl6pPr>
            <a:lvl7pPr indent="-317500" lvl="6" marL="3200400" algn="l">
              <a:lnSpc>
                <a:spcPct val="115000"/>
              </a:lnSpc>
              <a:spcBef>
                <a:spcPts val="1600"/>
              </a:spcBef>
              <a:spcAft>
                <a:spcPts val="0"/>
              </a:spcAft>
              <a:buSzPts val="1400"/>
              <a:buChar char="●"/>
              <a:defRPr/>
            </a:lvl7pPr>
            <a:lvl8pPr indent="-317500" lvl="7" marL="3657600" algn="l">
              <a:lnSpc>
                <a:spcPct val="115000"/>
              </a:lnSpc>
              <a:spcBef>
                <a:spcPts val="1600"/>
              </a:spcBef>
              <a:spcAft>
                <a:spcPts val="0"/>
              </a:spcAft>
              <a:buSzPts val="1400"/>
              <a:buChar char="○"/>
              <a:defRPr/>
            </a:lvl8pPr>
            <a:lvl9pPr indent="-317500" lvl="8" marL="4114800" algn="l">
              <a:lnSpc>
                <a:spcPct val="115000"/>
              </a:lnSpc>
              <a:spcBef>
                <a:spcPts val="1600"/>
              </a:spcBef>
              <a:spcAft>
                <a:spcPts val="1600"/>
              </a:spcAft>
              <a:buSzPts val="1400"/>
              <a:buChar char="■"/>
              <a:defRPr/>
            </a:lvl9pPr>
          </a:lstStyle>
          <a:p/>
        </p:txBody>
      </p:sp>
      <p:sp>
        <p:nvSpPr>
          <p:cNvPr id="12" name="Google Shape;12;p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3" name="Shape 13"/>
        <p:cNvGrpSpPr/>
        <p:nvPr/>
      </p:nvGrpSpPr>
      <p:grpSpPr>
        <a:xfrm>
          <a:off x="0" y="0"/>
          <a:ext cx="0" cy="0"/>
          <a:chOff x="0" y="0"/>
          <a:chExt cx="0" cy="0"/>
        </a:xfrm>
      </p:grpSpPr>
      <p:sp>
        <p:nvSpPr>
          <p:cNvPr id="14" name="Google Shape;14;p3"/>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15" name="Google Shape;15;p3"/>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6" name="Google Shape;16;p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7" name="Shape 17"/>
        <p:cNvGrpSpPr/>
        <p:nvPr/>
      </p:nvGrpSpPr>
      <p:grpSpPr>
        <a:xfrm>
          <a:off x="0" y="0"/>
          <a:ext cx="0" cy="0"/>
          <a:chOff x="0" y="0"/>
          <a:chExt cx="0" cy="0"/>
        </a:xfrm>
      </p:grpSpPr>
      <p:sp>
        <p:nvSpPr>
          <p:cNvPr id="18" name="Google Shape;18;p4"/>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19" name="Google Shape;19;p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 name="Google Shape;37;p9"/>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1600"/>
              </a:spcBef>
              <a:spcAft>
                <a:spcPts val="0"/>
              </a:spcAft>
              <a:buSzPts val="1400"/>
              <a:buChar char="○"/>
              <a:defRPr/>
            </a:lvl2pPr>
            <a:lvl3pPr indent="-317500" lvl="2" marL="1371600" algn="l">
              <a:lnSpc>
                <a:spcPct val="115000"/>
              </a:lnSpc>
              <a:spcBef>
                <a:spcPts val="1600"/>
              </a:spcBef>
              <a:spcAft>
                <a:spcPts val="0"/>
              </a:spcAft>
              <a:buSzPts val="1400"/>
              <a:buChar char="■"/>
              <a:defRPr/>
            </a:lvl3pPr>
            <a:lvl4pPr indent="-317500" lvl="3" marL="1828800" algn="l">
              <a:lnSpc>
                <a:spcPct val="115000"/>
              </a:lnSpc>
              <a:spcBef>
                <a:spcPts val="1600"/>
              </a:spcBef>
              <a:spcAft>
                <a:spcPts val="0"/>
              </a:spcAft>
              <a:buSzPts val="1400"/>
              <a:buChar char="●"/>
              <a:defRPr/>
            </a:lvl4pPr>
            <a:lvl5pPr indent="-317500" lvl="4" marL="2286000" algn="l">
              <a:lnSpc>
                <a:spcPct val="115000"/>
              </a:lnSpc>
              <a:spcBef>
                <a:spcPts val="1600"/>
              </a:spcBef>
              <a:spcAft>
                <a:spcPts val="0"/>
              </a:spcAft>
              <a:buSzPts val="1400"/>
              <a:buChar char="○"/>
              <a:defRPr/>
            </a:lvl5pPr>
            <a:lvl6pPr indent="-317500" lvl="5" marL="2743200" algn="l">
              <a:lnSpc>
                <a:spcPct val="115000"/>
              </a:lnSpc>
              <a:spcBef>
                <a:spcPts val="1600"/>
              </a:spcBef>
              <a:spcAft>
                <a:spcPts val="0"/>
              </a:spcAft>
              <a:buSzPts val="1400"/>
              <a:buChar char="■"/>
              <a:defRPr/>
            </a:lvl6pPr>
            <a:lvl7pPr indent="-317500" lvl="6" marL="3200400" algn="l">
              <a:lnSpc>
                <a:spcPct val="115000"/>
              </a:lnSpc>
              <a:spcBef>
                <a:spcPts val="1600"/>
              </a:spcBef>
              <a:spcAft>
                <a:spcPts val="0"/>
              </a:spcAft>
              <a:buSzPts val="1400"/>
              <a:buChar char="●"/>
              <a:defRPr/>
            </a:lvl7pPr>
            <a:lvl8pPr indent="-317500" lvl="7" marL="3657600" algn="l">
              <a:lnSpc>
                <a:spcPct val="115000"/>
              </a:lnSpc>
              <a:spcBef>
                <a:spcPts val="1600"/>
              </a:spcBef>
              <a:spcAft>
                <a:spcPts val="0"/>
              </a:spcAft>
              <a:buSzPts val="1400"/>
              <a:buChar char="○"/>
              <a:defRPr/>
            </a:lvl8pPr>
            <a:lvl9pPr indent="-317500" lvl="8" marL="4114800" algn="l">
              <a:lnSpc>
                <a:spcPct val="115000"/>
              </a:lnSpc>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Autofit/>
          </a:bodyPr>
          <a:lstStyle>
            <a:lvl1pPr indent="-228600" lvl="0" marL="457200" algn="l">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a:noFill/>
          <a:ln>
            <a:noFill/>
          </a:ln>
        </p:spPr>
        <p:txBody>
          <a:bodyPr anchorCtr="0" anchor="t" bIns="91425" lIns="91425" spcFirstLastPara="1" rIns="91425" wrap="square" tIns="91425">
            <a:no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1600"/>
              </a:spcBef>
              <a:spcAft>
                <a:spcPts val="0"/>
              </a:spcAft>
              <a:buSzPts val="1400"/>
              <a:buChar char="○"/>
              <a:defRPr/>
            </a:lvl2pPr>
            <a:lvl3pPr indent="-317500" lvl="2" marL="1371600" algn="ctr">
              <a:lnSpc>
                <a:spcPct val="115000"/>
              </a:lnSpc>
              <a:spcBef>
                <a:spcPts val="1600"/>
              </a:spcBef>
              <a:spcAft>
                <a:spcPts val="0"/>
              </a:spcAft>
              <a:buSzPts val="1400"/>
              <a:buChar char="■"/>
              <a:defRPr/>
            </a:lvl3pPr>
            <a:lvl4pPr indent="-317500" lvl="3" marL="1828800" algn="ctr">
              <a:lnSpc>
                <a:spcPct val="115000"/>
              </a:lnSpc>
              <a:spcBef>
                <a:spcPts val="1600"/>
              </a:spcBef>
              <a:spcAft>
                <a:spcPts val="0"/>
              </a:spcAft>
              <a:buSzPts val="1400"/>
              <a:buChar char="●"/>
              <a:defRPr/>
            </a:lvl4pPr>
            <a:lvl5pPr indent="-317500" lvl="4" marL="2286000" algn="ctr">
              <a:lnSpc>
                <a:spcPct val="115000"/>
              </a:lnSpc>
              <a:spcBef>
                <a:spcPts val="1600"/>
              </a:spcBef>
              <a:spcAft>
                <a:spcPts val="0"/>
              </a:spcAft>
              <a:buSzPts val="1400"/>
              <a:buChar char="○"/>
              <a:defRPr/>
            </a:lvl5pPr>
            <a:lvl6pPr indent="-317500" lvl="5" marL="2743200" algn="ctr">
              <a:lnSpc>
                <a:spcPct val="115000"/>
              </a:lnSpc>
              <a:spcBef>
                <a:spcPts val="1600"/>
              </a:spcBef>
              <a:spcAft>
                <a:spcPts val="0"/>
              </a:spcAft>
              <a:buSzPts val="1400"/>
              <a:buChar char="■"/>
              <a:defRPr/>
            </a:lvl6pPr>
            <a:lvl7pPr indent="-317500" lvl="6" marL="3200400" algn="ctr">
              <a:lnSpc>
                <a:spcPct val="115000"/>
              </a:lnSpc>
              <a:spcBef>
                <a:spcPts val="1600"/>
              </a:spcBef>
              <a:spcAft>
                <a:spcPts val="0"/>
              </a:spcAft>
              <a:buSzPts val="1400"/>
              <a:buChar char="●"/>
              <a:defRPr/>
            </a:lvl7pPr>
            <a:lvl8pPr indent="-317500" lvl="7" marL="3657600" algn="ctr">
              <a:lnSpc>
                <a:spcPct val="115000"/>
              </a:lnSpc>
              <a:spcBef>
                <a:spcPts val="1600"/>
              </a:spcBef>
              <a:spcAft>
                <a:spcPts val="0"/>
              </a:spcAft>
              <a:buSzPts val="1400"/>
              <a:buChar char="○"/>
              <a:defRPr/>
            </a:lvl8pPr>
            <a:lvl9pPr indent="-317500" lvl="8" marL="4114800" algn="ctr">
              <a:lnSpc>
                <a:spcPct val="115000"/>
              </a:lnSpc>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rtl="0" algn="l">
              <a:lnSpc>
                <a:spcPct val="115000"/>
              </a:lnSpc>
              <a:spcBef>
                <a:spcPts val="1600"/>
              </a:spcBef>
              <a:spcAft>
                <a:spcPts val="160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3.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hyperlink" Target="https://www.bbc.co.uk/programmes/p065dzlg"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1.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1.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1.jp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1.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1.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1.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1.jpg"/><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hyperlink" Target="http://www.mirror.co.uk/all-about/schools" TargetMode="External"/><Relationship Id="rId4" Type="http://schemas.openxmlformats.org/officeDocument/2006/relationships/image" Target="../media/image1.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1.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1.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1.jpg"/><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1.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1.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1.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1.jpg"/><Relationship Id="rId4" Type="http://schemas.openxmlformats.org/officeDocument/2006/relationships/image" Target="../media/image2.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1.jpg"/><Relationship Id="rId4" Type="http://schemas.openxmlformats.org/officeDocument/2006/relationships/image" Target="../media/image15.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1.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image" Target="../media/image1.jpg"/><Relationship Id="rId4" Type="http://schemas.openxmlformats.org/officeDocument/2006/relationships/image" Target="../media/image2.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image" Target="../media/image1.jpg"/><Relationship Id="rId4" Type="http://schemas.openxmlformats.org/officeDocument/2006/relationships/image" Target="../media/image8.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 Id="rId3" Type="http://schemas.openxmlformats.org/officeDocument/2006/relationships/image" Target="../media/image4.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 Id="rId3" Type="http://schemas.openxmlformats.org/officeDocument/2006/relationships/image" Target="../media/image7.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 Id="rId3" Type="http://schemas.openxmlformats.org/officeDocument/2006/relationships/image" Target="../media/image9.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 Id="rId3" Type="http://schemas.openxmlformats.org/officeDocument/2006/relationships/image" Target="../media/image1.jpg"/><Relationship Id="rId4" Type="http://schemas.openxmlformats.org/officeDocument/2006/relationships/image" Target="../media/image6.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 Id="rId3" Type="http://schemas.openxmlformats.org/officeDocument/2006/relationships/image" Target="../media/image5.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 Id="rId3" Type="http://schemas.openxmlformats.org/officeDocument/2006/relationships/image" Target="../media/image1.jp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 Id="rId3" Type="http://schemas.openxmlformats.org/officeDocument/2006/relationships/image" Target="../media/image1.jp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 Id="rId3" Type="http://schemas.openxmlformats.org/officeDocument/2006/relationships/image" Target="../media/image1.jpg"/><Relationship Id="rId4" Type="http://schemas.openxmlformats.org/officeDocument/2006/relationships/image" Target="../media/image2.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 Id="rId3" Type="http://schemas.openxmlformats.org/officeDocument/2006/relationships/image" Target="../media/image1.jp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 Id="rId3" Type="http://schemas.openxmlformats.org/officeDocument/2006/relationships/image" Target="../media/image1.jp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 Id="rId3" Type="http://schemas.openxmlformats.org/officeDocument/2006/relationships/image" Target="../media/image1.jp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3.xml"/><Relationship Id="rId3" Type="http://schemas.openxmlformats.org/officeDocument/2006/relationships/image" Target="../media/image1.jpg"/><Relationship Id="rId4" Type="http://schemas.openxmlformats.org/officeDocument/2006/relationships/image" Target="../media/image2.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4.xml"/><Relationship Id="rId3" Type="http://schemas.openxmlformats.org/officeDocument/2006/relationships/image" Target="../media/image1.jp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5.xml"/><Relationship Id="rId3" Type="http://schemas.openxmlformats.org/officeDocument/2006/relationships/image" Target="../media/image1.jp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6.xml"/><Relationship Id="rId3" Type="http://schemas.openxmlformats.org/officeDocument/2006/relationships/image" Target="../media/image1.jp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7.xml"/><Relationship Id="rId3" Type="http://schemas.openxmlformats.org/officeDocument/2006/relationships/image" Target="../media/image1.jpg"/><Relationship Id="rId4" Type="http://schemas.openxmlformats.org/officeDocument/2006/relationships/image" Target="../media/image2.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8.xml"/><Relationship Id="rId3" Type="http://schemas.openxmlformats.org/officeDocument/2006/relationships/image" Target="../media/image1.jp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9.xml"/><Relationship Id="rId3" Type="http://schemas.openxmlformats.org/officeDocument/2006/relationships/image" Target="../media/image1.jpg"/><Relationship Id="rId4" Type="http://schemas.openxmlformats.org/officeDocument/2006/relationships/image" Target="../media/image12.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0.xml"/><Relationship Id="rId3" Type="http://schemas.openxmlformats.org/officeDocument/2006/relationships/image" Target="../media/image1.jpg"/><Relationship Id="rId4" Type="http://schemas.openxmlformats.org/officeDocument/2006/relationships/image" Target="../media/image2.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1.xml"/><Relationship Id="rId3" Type="http://schemas.openxmlformats.org/officeDocument/2006/relationships/image" Target="../media/image1.jpg"/><Relationship Id="rId4" Type="http://schemas.openxmlformats.org/officeDocument/2006/relationships/image" Target="../media/image13.png"/><Relationship Id="rId5" Type="http://schemas.openxmlformats.org/officeDocument/2006/relationships/image" Target="../media/image10.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2.xml"/><Relationship Id="rId3" Type="http://schemas.openxmlformats.org/officeDocument/2006/relationships/image" Target="../media/image1.jp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3.xml"/><Relationship Id="rId3" Type="http://schemas.openxmlformats.org/officeDocument/2006/relationships/image" Target="../media/image1.jp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5.xml"/><Relationship Id="rId3" Type="http://schemas.openxmlformats.org/officeDocument/2006/relationships/image" Target="../media/image1.jp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6.xml"/><Relationship Id="rId3" Type="http://schemas.openxmlformats.org/officeDocument/2006/relationships/image" Target="../media/image1.jp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9.xml"/><Relationship Id="rId3" Type="http://schemas.openxmlformats.org/officeDocument/2006/relationships/image" Target="../media/image1.jp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0.xml"/><Relationship Id="rId3" Type="http://schemas.openxmlformats.org/officeDocument/2006/relationships/image" Target="../media/image11.jp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1.xml"/><Relationship Id="rId3" Type="http://schemas.openxmlformats.org/officeDocument/2006/relationships/image" Target="../media/image1.jp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2.xml"/><Relationship Id="rId3" Type="http://schemas.openxmlformats.org/officeDocument/2006/relationships/image" Target="../media/image1.jp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3.xml"/><Relationship Id="rId3" Type="http://schemas.openxmlformats.org/officeDocument/2006/relationships/image" Target="../media/image1.jpg"/><Relationship Id="rId4" Type="http://schemas.openxmlformats.org/officeDocument/2006/relationships/image" Target="../media/image2.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4.xml"/><Relationship Id="rId3" Type="http://schemas.openxmlformats.org/officeDocument/2006/relationships/image" Target="../media/image1.jp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5.xml"/><Relationship Id="rId3" Type="http://schemas.openxmlformats.org/officeDocument/2006/relationships/image" Target="../media/image14.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7.xml"/><Relationship Id="rId3" Type="http://schemas.openxmlformats.org/officeDocument/2006/relationships/image" Target="../media/image1.jp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8.xml"/><Relationship Id="rId3" Type="http://schemas.openxmlformats.org/officeDocument/2006/relationships/image" Target="../media/image1.jpg"/><Relationship Id="rId4" Type="http://schemas.openxmlformats.org/officeDocument/2006/relationships/image" Target="../media/image2.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9.xml"/><Relationship Id="rId3" Type="http://schemas.openxmlformats.org/officeDocument/2006/relationships/image" Target="../media/image1.jp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0.xml"/><Relationship Id="rId3" Type="http://schemas.openxmlformats.org/officeDocument/2006/relationships/image" Target="../media/image1.jp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1.xml"/><Relationship Id="rId3" Type="http://schemas.openxmlformats.org/officeDocument/2006/relationships/image" Target="../media/image1.jpg"/><Relationship Id="rId4" Type="http://schemas.openxmlformats.org/officeDocument/2006/relationships/image" Target="../media/image2.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3.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txBox="1"/>
          <p:nvPr>
            <p:ph type="title"/>
          </p:nvPr>
        </p:nvSpPr>
        <p:spPr>
          <a:xfrm>
            <a:off x="311700" y="142325"/>
            <a:ext cx="8520600" cy="5727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2800"/>
              <a:buNone/>
            </a:pPr>
            <a:r>
              <a:rPr b="1" lang="en-GB"/>
              <a:t>Narrative Writing</a:t>
            </a:r>
            <a:endParaRPr b="1"/>
          </a:p>
          <a:p>
            <a:pPr indent="0" lvl="0" marL="0" rtl="0" algn="l">
              <a:lnSpc>
                <a:spcPct val="100000"/>
              </a:lnSpc>
              <a:spcBef>
                <a:spcPts val="0"/>
              </a:spcBef>
              <a:spcAft>
                <a:spcPts val="0"/>
              </a:spcAft>
              <a:buSzPts val="2800"/>
              <a:buNone/>
            </a:pPr>
            <a:r>
              <a:t/>
            </a:r>
            <a:endParaRPr/>
          </a:p>
        </p:txBody>
      </p:sp>
      <p:sp>
        <p:nvSpPr>
          <p:cNvPr id="55" name="Google Shape;55;p13"/>
          <p:cNvSpPr txBox="1"/>
          <p:nvPr>
            <p:ph idx="1" type="body"/>
          </p:nvPr>
        </p:nvSpPr>
        <p:spPr>
          <a:xfrm>
            <a:off x="311700" y="778813"/>
            <a:ext cx="8520600" cy="3061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800"/>
              <a:buNone/>
            </a:pPr>
            <a:r>
              <a:rPr lang="en-GB">
                <a:solidFill>
                  <a:srgbClr val="000000"/>
                </a:solidFill>
              </a:rPr>
              <a:t>Correct the sentences so they are all correctly in the past tense:</a:t>
            </a:r>
            <a:endParaRPr b="1" u="sng">
              <a:solidFill>
                <a:srgbClr val="000000"/>
              </a:solidFill>
            </a:endParaRPr>
          </a:p>
          <a:p>
            <a:pPr indent="-342900" lvl="0" marL="457200" rtl="0" algn="l">
              <a:lnSpc>
                <a:spcPct val="115000"/>
              </a:lnSpc>
              <a:spcBef>
                <a:spcPts val="1600"/>
              </a:spcBef>
              <a:spcAft>
                <a:spcPts val="0"/>
              </a:spcAft>
              <a:buClr>
                <a:srgbClr val="000000"/>
              </a:buClr>
              <a:buSzPts val="1800"/>
              <a:buAutoNum type="arabicPeriod"/>
            </a:pPr>
            <a:r>
              <a:rPr lang="en-GB">
                <a:solidFill>
                  <a:srgbClr val="000000"/>
                </a:solidFill>
              </a:rPr>
              <a:t>I hopped out of the car, dash up the stairs and ran into school, just in time.</a:t>
            </a:r>
            <a:endParaRPr>
              <a:solidFill>
                <a:srgbClr val="000000"/>
              </a:solidFill>
            </a:endParaRPr>
          </a:p>
          <a:p>
            <a:pPr indent="-342900" lvl="0" marL="457200" rtl="0" algn="l">
              <a:lnSpc>
                <a:spcPct val="115000"/>
              </a:lnSpc>
              <a:spcBef>
                <a:spcPts val="0"/>
              </a:spcBef>
              <a:spcAft>
                <a:spcPts val="0"/>
              </a:spcAft>
              <a:buClr>
                <a:srgbClr val="000000"/>
              </a:buClr>
              <a:buSzPts val="1800"/>
              <a:buAutoNum type="arabicPeriod"/>
            </a:pPr>
            <a:r>
              <a:rPr lang="en-GB">
                <a:solidFill>
                  <a:srgbClr val="000000"/>
                </a:solidFill>
              </a:rPr>
              <a:t>Smiling proudly, my mum waved and says, “Have you had a good day?”</a:t>
            </a:r>
            <a:endParaRPr>
              <a:solidFill>
                <a:srgbClr val="000000"/>
              </a:solidFill>
            </a:endParaRPr>
          </a:p>
          <a:p>
            <a:pPr indent="-342900" lvl="0" marL="457200" rtl="0" algn="l">
              <a:lnSpc>
                <a:spcPct val="115000"/>
              </a:lnSpc>
              <a:spcBef>
                <a:spcPts val="0"/>
              </a:spcBef>
              <a:spcAft>
                <a:spcPts val="0"/>
              </a:spcAft>
              <a:buClr>
                <a:srgbClr val="000000"/>
              </a:buClr>
              <a:buSzPts val="1800"/>
              <a:buAutoNum type="arabicPeriod"/>
            </a:pPr>
            <a:r>
              <a:rPr lang="en-GB">
                <a:solidFill>
                  <a:srgbClr val="000000"/>
                </a:solidFill>
              </a:rPr>
              <a:t>I walk into the canteen and the salty aroma of chips welcomed me.</a:t>
            </a:r>
            <a:endParaRPr>
              <a:solidFill>
                <a:srgbClr val="000000"/>
              </a:solidFill>
            </a:endParaRPr>
          </a:p>
          <a:p>
            <a:pPr indent="-342900" lvl="0" marL="457200" rtl="0" algn="l">
              <a:lnSpc>
                <a:spcPct val="115000"/>
              </a:lnSpc>
              <a:spcBef>
                <a:spcPts val="0"/>
              </a:spcBef>
              <a:spcAft>
                <a:spcPts val="0"/>
              </a:spcAft>
              <a:buClr>
                <a:srgbClr val="000000"/>
              </a:buClr>
              <a:buSzPts val="1800"/>
              <a:buAutoNum type="arabicPeriod"/>
            </a:pPr>
            <a:r>
              <a:rPr lang="en-GB">
                <a:solidFill>
                  <a:srgbClr val="000000"/>
                </a:solidFill>
              </a:rPr>
              <a:t>Mrs Paton ran in, smiles, hands out our timetables and then dashed out again.</a:t>
            </a:r>
            <a:endParaRPr>
              <a:solidFill>
                <a:srgbClr val="000000"/>
              </a:solidFill>
            </a:endParaRPr>
          </a:p>
          <a:p>
            <a:pPr indent="-342900" lvl="0" marL="457200" rtl="0" algn="l">
              <a:lnSpc>
                <a:spcPct val="115000"/>
              </a:lnSpc>
              <a:spcBef>
                <a:spcPts val="0"/>
              </a:spcBef>
              <a:spcAft>
                <a:spcPts val="0"/>
              </a:spcAft>
              <a:buClr>
                <a:srgbClr val="000000"/>
              </a:buClr>
              <a:buSzPts val="1800"/>
              <a:buAutoNum type="arabicPeriod"/>
            </a:pPr>
            <a:r>
              <a:rPr lang="en-GB">
                <a:solidFill>
                  <a:srgbClr val="000000"/>
                </a:solidFill>
              </a:rPr>
              <a:t>Frowning, Miss Dann stopped Luke, tells him to fix his tie and then orders him to get to class.</a:t>
            </a:r>
            <a:endParaRPr>
              <a:solidFill>
                <a:srgbClr val="000000"/>
              </a:solidFill>
            </a:endParaRPr>
          </a:p>
          <a:p>
            <a:pPr indent="-342900" lvl="0" marL="457200" rtl="0" algn="l">
              <a:lnSpc>
                <a:spcPct val="115000"/>
              </a:lnSpc>
              <a:spcBef>
                <a:spcPts val="0"/>
              </a:spcBef>
              <a:spcAft>
                <a:spcPts val="0"/>
              </a:spcAft>
              <a:buClr>
                <a:srgbClr val="000000"/>
              </a:buClr>
              <a:buSzPts val="1800"/>
              <a:buAutoNum type="arabicPeriod"/>
            </a:pPr>
            <a:r>
              <a:rPr lang="en-GB">
                <a:solidFill>
                  <a:srgbClr val="000000"/>
                </a:solidFill>
              </a:rPr>
              <a:t>Aisha, who had dashed into the class after the bell, is told off by Miss Dann.</a:t>
            </a:r>
            <a:endParaRPr>
              <a:solidFill>
                <a:srgbClr val="000000"/>
              </a:solidFill>
            </a:endParaRPr>
          </a:p>
          <a:p>
            <a:pPr indent="-342900" lvl="0" marL="457200" rtl="0" algn="l">
              <a:lnSpc>
                <a:spcPct val="115000"/>
              </a:lnSpc>
              <a:spcBef>
                <a:spcPts val="0"/>
              </a:spcBef>
              <a:spcAft>
                <a:spcPts val="0"/>
              </a:spcAft>
              <a:buClr>
                <a:srgbClr val="000000"/>
              </a:buClr>
              <a:buSzPts val="1800"/>
              <a:buAutoNum type="arabicPeriod"/>
            </a:pPr>
            <a:r>
              <a:rPr lang="en-GB">
                <a:solidFill>
                  <a:srgbClr val="000000"/>
                </a:solidFill>
              </a:rPr>
              <a:t>The students was late to their class as they will get lost.</a:t>
            </a:r>
            <a:endParaRPr>
              <a:solidFill>
                <a:srgbClr val="000000"/>
              </a:solidFill>
            </a:endParaRPr>
          </a:p>
          <a:p>
            <a:pPr indent="0" lvl="0" marL="0" rtl="0" algn="l">
              <a:lnSpc>
                <a:spcPct val="115000"/>
              </a:lnSpc>
              <a:spcBef>
                <a:spcPts val="1600"/>
              </a:spcBef>
              <a:spcAft>
                <a:spcPts val="1600"/>
              </a:spcAft>
              <a:buSzPts val="1800"/>
              <a:buNone/>
            </a:pPr>
            <a:r>
              <a:t/>
            </a:r>
            <a:endParaRPr/>
          </a:p>
        </p:txBody>
      </p:sp>
      <p:pic>
        <p:nvPicPr>
          <p:cNvPr id="56" name="Google Shape;56;p13"/>
          <p:cNvPicPr preferRelativeResize="0"/>
          <p:nvPr/>
        </p:nvPicPr>
        <p:blipFill rotWithShape="1">
          <a:blip r:embed="rId3">
            <a:alphaModFix/>
          </a:blip>
          <a:srcRect b="0" l="0" r="0" t="0"/>
          <a:stretch/>
        </p:blipFill>
        <p:spPr>
          <a:xfrm>
            <a:off x="311701" y="4181201"/>
            <a:ext cx="1134400" cy="791825"/>
          </a:xfrm>
          <a:prstGeom prst="rect">
            <a:avLst/>
          </a:prstGeom>
          <a:noFill/>
          <a:ln>
            <a:noFill/>
          </a:ln>
        </p:spPr>
      </p:pic>
      <p:sp>
        <p:nvSpPr>
          <p:cNvPr id="57" name="Google Shape;57;p13"/>
          <p:cNvSpPr/>
          <p:nvPr/>
        </p:nvSpPr>
        <p:spPr>
          <a:xfrm>
            <a:off x="1670850" y="4181201"/>
            <a:ext cx="7244400" cy="840900"/>
          </a:xfrm>
          <a:prstGeom prst="roundRect">
            <a:avLst>
              <a:gd fmla="val 16667" name="adj"/>
            </a:avLst>
          </a:prstGeom>
          <a:solidFill>
            <a:srgbClr val="EEEEEE"/>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1" i="0" lang="en-GB" sz="1800" u="none" cap="none" strike="noStrike">
                <a:solidFill>
                  <a:srgbClr val="000000"/>
                </a:solidFill>
                <a:latin typeface="Arial"/>
                <a:ea typeface="Arial"/>
                <a:cs typeface="Arial"/>
                <a:sym typeface="Arial"/>
              </a:rPr>
              <a:t>Write your own incorrect sentences to challenge other students.</a:t>
            </a:r>
            <a:endParaRPr b="0" i="0" sz="1800" u="none" cap="none" strike="noStrike">
              <a:solidFill>
                <a:srgbClr val="000000"/>
              </a:solidFill>
              <a:latin typeface="Arial"/>
              <a:ea typeface="Arial"/>
              <a:cs typeface="Arial"/>
              <a:sym typeface="Arial"/>
            </a:endParaRPr>
          </a:p>
        </p:txBody>
      </p:sp>
      <p:sp>
        <p:nvSpPr>
          <p:cNvPr id="58" name="Google Shape;58;p13"/>
          <p:cNvSpPr txBox="1"/>
          <p:nvPr/>
        </p:nvSpPr>
        <p:spPr>
          <a:xfrm>
            <a:off x="38100" y="9525"/>
            <a:ext cx="1152600" cy="428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Session 1</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 name="Shape 62"/>
        <p:cNvGrpSpPr/>
        <p:nvPr/>
      </p:nvGrpSpPr>
      <p:grpSpPr>
        <a:xfrm>
          <a:off x="0" y="0"/>
          <a:ext cx="0" cy="0"/>
          <a:chOff x="0" y="0"/>
          <a:chExt cx="0" cy="0"/>
        </a:xfrm>
      </p:grpSpPr>
      <p:sp>
        <p:nvSpPr>
          <p:cNvPr id="63" name="Google Shape;63;p14"/>
          <p:cNvSpPr txBox="1"/>
          <p:nvPr>
            <p:ph type="title"/>
          </p:nvPr>
        </p:nvSpPr>
        <p:spPr>
          <a:xfrm>
            <a:off x="311700" y="93025"/>
            <a:ext cx="8520600" cy="5727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2800"/>
              <a:buNone/>
            </a:pPr>
            <a:r>
              <a:rPr b="1" lang="en-GB" sz="1900"/>
              <a:t>Writing Challenge 1 - The school newsletter is seeking creative writing to entertain students and parents.  Write a story titled ‘The First Day’.</a:t>
            </a:r>
            <a:r>
              <a:rPr b="1" lang="en-GB" sz="2400"/>
              <a:t> </a:t>
            </a:r>
            <a:endParaRPr b="1" sz="2400"/>
          </a:p>
        </p:txBody>
      </p:sp>
      <p:sp>
        <p:nvSpPr>
          <p:cNvPr id="64" name="Google Shape;64;p14"/>
          <p:cNvSpPr txBox="1"/>
          <p:nvPr>
            <p:ph idx="1" type="body"/>
          </p:nvPr>
        </p:nvSpPr>
        <p:spPr>
          <a:xfrm>
            <a:off x="311700" y="863550"/>
            <a:ext cx="8520600" cy="3416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SzPts val="1800"/>
              <a:buNone/>
            </a:pPr>
            <a:r>
              <a:t/>
            </a:r>
            <a:endParaRPr/>
          </a:p>
        </p:txBody>
      </p:sp>
      <p:sp>
        <p:nvSpPr>
          <p:cNvPr id="65" name="Google Shape;65;p14"/>
          <p:cNvSpPr txBox="1"/>
          <p:nvPr/>
        </p:nvSpPr>
        <p:spPr>
          <a:xfrm>
            <a:off x="5433050" y="931425"/>
            <a:ext cx="3151200" cy="3416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400"/>
              <a:buFont typeface="Arial"/>
              <a:buNone/>
            </a:pPr>
            <a:r>
              <a:rPr b="1" i="0" lang="en-GB" sz="2400" u="sng" cap="none" strike="noStrike">
                <a:solidFill>
                  <a:srgbClr val="000000"/>
                </a:solidFill>
                <a:latin typeface="Arial"/>
                <a:ea typeface="Arial"/>
                <a:cs typeface="Arial"/>
                <a:sym typeface="Arial"/>
              </a:rPr>
              <a:t>T</a:t>
            </a:r>
            <a:r>
              <a:rPr b="0" i="0" lang="en-GB" sz="2400" u="none" cap="none" strike="noStrike">
                <a:solidFill>
                  <a:srgbClr val="000000"/>
                </a:solidFill>
                <a:latin typeface="Arial"/>
                <a:ea typeface="Arial"/>
                <a:cs typeface="Arial"/>
                <a:sym typeface="Arial"/>
              </a:rPr>
              <a:t>ype?</a:t>
            </a:r>
            <a:endParaRPr b="0" i="0" sz="2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Arial"/>
              <a:buNone/>
            </a:pPr>
            <a:r>
              <a:rPr b="1" i="0" lang="en-GB" sz="2400" u="sng" cap="none" strike="noStrike">
                <a:solidFill>
                  <a:srgbClr val="000000"/>
                </a:solidFill>
                <a:latin typeface="Arial"/>
                <a:ea typeface="Arial"/>
                <a:cs typeface="Arial"/>
                <a:sym typeface="Arial"/>
              </a:rPr>
              <a:t>A</a:t>
            </a:r>
            <a:r>
              <a:rPr b="0" i="0" lang="en-GB" sz="2400" u="none" cap="none" strike="noStrike">
                <a:solidFill>
                  <a:srgbClr val="000000"/>
                </a:solidFill>
                <a:latin typeface="Arial"/>
                <a:ea typeface="Arial"/>
                <a:cs typeface="Arial"/>
                <a:sym typeface="Arial"/>
              </a:rPr>
              <a:t>udience?</a:t>
            </a:r>
            <a:endParaRPr b="0" i="0" sz="2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Arial"/>
              <a:buNone/>
            </a:pPr>
            <a:r>
              <a:rPr b="1" i="0" lang="en-GB" sz="2400" u="sng" cap="none" strike="noStrike">
                <a:solidFill>
                  <a:srgbClr val="000000"/>
                </a:solidFill>
                <a:latin typeface="Arial"/>
                <a:ea typeface="Arial"/>
                <a:cs typeface="Arial"/>
                <a:sym typeface="Arial"/>
              </a:rPr>
              <a:t>P</a:t>
            </a:r>
            <a:r>
              <a:rPr b="0" i="0" lang="en-GB" sz="2400" u="none" cap="none" strike="noStrike">
                <a:solidFill>
                  <a:srgbClr val="000000"/>
                </a:solidFill>
                <a:latin typeface="Arial"/>
                <a:ea typeface="Arial"/>
                <a:cs typeface="Arial"/>
                <a:sym typeface="Arial"/>
              </a:rPr>
              <a:t>urpose?</a:t>
            </a:r>
            <a:endParaRPr b="0" i="0" sz="2400" u="none" cap="none" strike="noStrike">
              <a:solidFill>
                <a:srgbClr val="000000"/>
              </a:solidFill>
              <a:latin typeface="Arial"/>
              <a:ea typeface="Arial"/>
              <a:cs typeface="Arial"/>
              <a:sym typeface="Arial"/>
            </a:endParaRPr>
          </a:p>
        </p:txBody>
      </p:sp>
      <p:sp>
        <p:nvSpPr>
          <p:cNvPr id="66" name="Google Shape;66;p14"/>
          <p:cNvSpPr txBox="1"/>
          <p:nvPr/>
        </p:nvSpPr>
        <p:spPr>
          <a:xfrm>
            <a:off x="5355275" y="3171600"/>
            <a:ext cx="3581400" cy="18384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1" i="0" lang="en-GB" sz="1400" u="sng" cap="none" strike="noStrike">
                <a:solidFill>
                  <a:schemeClr val="dk1"/>
                </a:solidFill>
                <a:latin typeface="Arial"/>
                <a:ea typeface="Arial"/>
                <a:cs typeface="Arial"/>
                <a:sym typeface="Arial"/>
              </a:rPr>
              <a:t>New Vocabulary</a:t>
            </a:r>
            <a:endParaRPr b="1" i="0" sz="1400" u="sng"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1" i="0" lang="en-GB" sz="1400" u="sng" cap="none" strike="noStrike">
                <a:solidFill>
                  <a:schemeClr val="dk1"/>
                </a:solidFill>
                <a:latin typeface="Arial"/>
                <a:ea typeface="Arial"/>
                <a:cs typeface="Arial"/>
                <a:sym typeface="Arial"/>
              </a:rPr>
              <a:t>Narrative</a:t>
            </a:r>
            <a:r>
              <a:rPr b="0" i="0" lang="en-GB" sz="1400" u="none" cap="none" strike="noStrike">
                <a:solidFill>
                  <a:schemeClr val="dk1"/>
                </a:solidFill>
                <a:latin typeface="Arial"/>
                <a:ea typeface="Arial"/>
                <a:cs typeface="Arial"/>
                <a:sym typeface="Arial"/>
              </a:rPr>
              <a:t> - a piece of writing with a story.</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1" i="0" lang="en-GB" sz="1400" u="sng" cap="none" strike="noStrike">
                <a:solidFill>
                  <a:schemeClr val="dk1"/>
                </a:solidFill>
                <a:latin typeface="Arial"/>
                <a:ea typeface="Arial"/>
                <a:cs typeface="Arial"/>
                <a:sym typeface="Arial"/>
              </a:rPr>
              <a:t>Narrator</a:t>
            </a:r>
            <a:r>
              <a:rPr b="0" i="0" lang="en-GB" sz="1400" u="none" cap="none" strike="noStrike">
                <a:solidFill>
                  <a:schemeClr val="dk1"/>
                </a:solidFill>
                <a:latin typeface="Arial"/>
                <a:ea typeface="Arial"/>
                <a:cs typeface="Arial"/>
                <a:sym typeface="Arial"/>
              </a:rPr>
              <a:t> - the person who tells (narrates) a story.</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1" i="0" lang="en-GB" sz="1400" u="sng" cap="none" strike="noStrike">
                <a:solidFill>
                  <a:schemeClr val="dk1"/>
                </a:solidFill>
                <a:latin typeface="Arial"/>
                <a:ea typeface="Arial"/>
                <a:cs typeface="Arial"/>
                <a:sym typeface="Arial"/>
              </a:rPr>
              <a:t>Narrative voice</a:t>
            </a:r>
            <a:r>
              <a:rPr b="0" i="0" lang="en-GB" sz="1400" u="none" cap="none" strike="noStrike">
                <a:solidFill>
                  <a:schemeClr val="dk1"/>
                </a:solidFill>
                <a:latin typeface="Arial"/>
                <a:ea typeface="Arial"/>
                <a:cs typeface="Arial"/>
                <a:sym typeface="Arial"/>
              </a:rPr>
              <a:t> - the perspective a story is told from.  </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1" i="0" lang="en-GB" sz="1400" u="sng" cap="none" strike="noStrike">
                <a:solidFill>
                  <a:schemeClr val="dk1"/>
                </a:solidFill>
                <a:latin typeface="Arial"/>
                <a:ea typeface="Arial"/>
                <a:cs typeface="Arial"/>
                <a:sym typeface="Arial"/>
              </a:rPr>
              <a:t>Figurative language</a:t>
            </a:r>
            <a:r>
              <a:rPr b="0" i="0" lang="en-GB" sz="1400" u="none" cap="none" strike="noStrike">
                <a:solidFill>
                  <a:schemeClr val="dk1"/>
                </a:solidFill>
                <a:latin typeface="Arial"/>
                <a:ea typeface="Arial"/>
                <a:cs typeface="Arial"/>
                <a:sym typeface="Arial"/>
              </a:rPr>
              <a:t> - using figures of speech to create an image for the reader.</a:t>
            </a:r>
            <a:endParaRPr b="0" i="0" sz="1400" u="none" cap="none" strike="noStrike">
              <a:solidFill>
                <a:schemeClr val="dk1"/>
              </a:solidFill>
              <a:latin typeface="Arial"/>
              <a:ea typeface="Arial"/>
              <a:cs typeface="Arial"/>
              <a:sym typeface="Arial"/>
            </a:endParaRPr>
          </a:p>
        </p:txBody>
      </p:sp>
      <p:sp>
        <p:nvSpPr>
          <p:cNvPr id="67" name="Google Shape;67;p14"/>
          <p:cNvSpPr txBox="1"/>
          <p:nvPr/>
        </p:nvSpPr>
        <p:spPr>
          <a:xfrm>
            <a:off x="657225" y="4076700"/>
            <a:ext cx="4581600" cy="9333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rgbClr val="000000"/>
                </a:solidFill>
                <a:latin typeface="Arial"/>
                <a:ea typeface="Arial"/>
                <a:cs typeface="Arial"/>
                <a:sym typeface="Arial"/>
              </a:rPr>
              <a:t>Your story must be in the </a:t>
            </a:r>
            <a:r>
              <a:rPr b="1" i="0" lang="en-GB" sz="1800" u="none" cap="none" strike="noStrike">
                <a:solidFill>
                  <a:srgbClr val="000000"/>
                </a:solidFill>
                <a:latin typeface="Arial"/>
                <a:ea typeface="Arial"/>
                <a:cs typeface="Arial"/>
                <a:sym typeface="Arial"/>
              </a:rPr>
              <a:t>first person</a:t>
            </a:r>
            <a:r>
              <a:rPr b="0" i="0" lang="en-GB" sz="1800" u="none" cap="none" strike="noStrike">
                <a:solidFill>
                  <a:srgbClr val="000000"/>
                </a:solidFill>
                <a:latin typeface="Arial"/>
                <a:ea typeface="Arial"/>
                <a:cs typeface="Arial"/>
                <a:sym typeface="Arial"/>
              </a:rPr>
              <a:t> and the </a:t>
            </a:r>
            <a:r>
              <a:rPr b="1" i="0" lang="en-GB" sz="1800" u="none" cap="none" strike="noStrike">
                <a:solidFill>
                  <a:srgbClr val="000000"/>
                </a:solidFill>
                <a:latin typeface="Arial"/>
                <a:ea typeface="Arial"/>
                <a:cs typeface="Arial"/>
                <a:sym typeface="Arial"/>
              </a:rPr>
              <a:t>past tense</a:t>
            </a:r>
            <a:r>
              <a:rPr b="0" i="0" lang="en-GB" sz="1800" u="none" cap="none" strike="noStrike">
                <a:solidFill>
                  <a:srgbClr val="000000"/>
                </a:solidFill>
                <a:latin typeface="Arial"/>
                <a:ea typeface="Arial"/>
                <a:cs typeface="Arial"/>
                <a:sym typeface="Arial"/>
              </a:rPr>
              <a:t>.</a:t>
            </a:r>
            <a:endParaRPr b="0" i="0" sz="1800" u="none" cap="none" strike="noStrike">
              <a:solidFill>
                <a:srgbClr val="000000"/>
              </a:solidFill>
              <a:latin typeface="Arial"/>
              <a:ea typeface="Arial"/>
              <a:cs typeface="Arial"/>
              <a:sym typeface="Arial"/>
            </a:endParaRPr>
          </a:p>
        </p:txBody>
      </p:sp>
      <p:sp>
        <p:nvSpPr>
          <p:cNvPr id="68" name="Google Shape;68;p14"/>
          <p:cNvSpPr txBox="1"/>
          <p:nvPr/>
        </p:nvSpPr>
        <p:spPr>
          <a:xfrm>
            <a:off x="-39125" y="-60000"/>
            <a:ext cx="1152600" cy="428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Session 1</a:t>
            </a:r>
            <a:endParaRPr b="0" i="0" sz="1400" u="none" cap="none" strike="noStrike">
              <a:solidFill>
                <a:srgbClr val="000000"/>
              </a:solidFill>
              <a:latin typeface="Arial"/>
              <a:ea typeface="Arial"/>
              <a:cs typeface="Arial"/>
              <a:sym typeface="Arial"/>
            </a:endParaRPr>
          </a:p>
        </p:txBody>
      </p:sp>
      <p:pic>
        <p:nvPicPr>
          <p:cNvPr descr="School - Wikipedia" id="69" name="Google Shape;69;p14"/>
          <p:cNvPicPr preferRelativeResize="0"/>
          <p:nvPr/>
        </p:nvPicPr>
        <p:blipFill rotWithShape="1">
          <a:blip r:embed="rId3">
            <a:alphaModFix/>
          </a:blip>
          <a:srcRect b="0" l="0" r="0" t="0"/>
          <a:stretch/>
        </p:blipFill>
        <p:spPr>
          <a:xfrm>
            <a:off x="532900" y="1157538"/>
            <a:ext cx="4430650" cy="242735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 name="Shape 73"/>
        <p:cNvGrpSpPr/>
        <p:nvPr/>
      </p:nvGrpSpPr>
      <p:grpSpPr>
        <a:xfrm>
          <a:off x="0" y="0"/>
          <a:ext cx="0" cy="0"/>
          <a:chOff x="0" y="0"/>
          <a:chExt cx="0" cy="0"/>
        </a:xfrm>
      </p:grpSpPr>
      <p:sp>
        <p:nvSpPr>
          <p:cNvPr id="74" name="Google Shape;74;p15"/>
          <p:cNvSpPr txBox="1"/>
          <p:nvPr>
            <p:ph type="title"/>
          </p:nvPr>
        </p:nvSpPr>
        <p:spPr>
          <a:xfrm>
            <a:off x="311700" y="149750"/>
            <a:ext cx="8520600" cy="5727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600"/>
              </a:spcAft>
              <a:buSzPts val="2800"/>
              <a:buNone/>
            </a:pPr>
            <a:r>
              <a:rPr b="1" lang="en-GB">
                <a:solidFill>
                  <a:srgbClr val="000000"/>
                </a:solidFill>
              </a:rPr>
              <a:t>Narrative Writing</a:t>
            </a:r>
            <a:endParaRPr b="1">
              <a:solidFill>
                <a:srgbClr val="000000"/>
              </a:solidFill>
            </a:endParaRPr>
          </a:p>
        </p:txBody>
      </p:sp>
      <p:sp>
        <p:nvSpPr>
          <p:cNvPr id="75" name="Google Shape;75;p15"/>
          <p:cNvSpPr txBox="1"/>
          <p:nvPr>
            <p:ph idx="1" type="body"/>
          </p:nvPr>
        </p:nvSpPr>
        <p:spPr>
          <a:xfrm>
            <a:off x="311700" y="722450"/>
            <a:ext cx="8520600" cy="3416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800"/>
              <a:buNone/>
            </a:pPr>
            <a:r>
              <a:rPr b="1" lang="en-GB" sz="1400">
                <a:solidFill>
                  <a:srgbClr val="000000"/>
                </a:solidFill>
              </a:rPr>
              <a:t>Opening Lines</a:t>
            </a:r>
            <a:endParaRPr b="1" sz="1400">
              <a:solidFill>
                <a:srgbClr val="000000"/>
              </a:solidFill>
            </a:endParaRPr>
          </a:p>
          <a:p>
            <a:pPr indent="0" lvl="0" marL="0" rtl="0" algn="l">
              <a:lnSpc>
                <a:spcPct val="115000"/>
              </a:lnSpc>
              <a:spcBef>
                <a:spcPts val="1600"/>
              </a:spcBef>
              <a:spcAft>
                <a:spcPts val="0"/>
              </a:spcAft>
              <a:buSzPts val="1800"/>
              <a:buNone/>
            </a:pPr>
            <a:r>
              <a:rPr b="1" lang="en-GB" sz="1400">
                <a:solidFill>
                  <a:srgbClr val="000000"/>
                </a:solidFill>
              </a:rPr>
              <a:t>Which one do you think is the best and why?</a:t>
            </a:r>
            <a:endParaRPr b="1" sz="1400">
              <a:solidFill>
                <a:srgbClr val="000000"/>
              </a:solidFill>
            </a:endParaRPr>
          </a:p>
          <a:p>
            <a:pPr indent="0" lvl="0" marL="0" rtl="0" algn="l">
              <a:lnSpc>
                <a:spcPct val="115000"/>
              </a:lnSpc>
              <a:spcBef>
                <a:spcPts val="1600"/>
              </a:spcBef>
              <a:spcAft>
                <a:spcPts val="0"/>
              </a:spcAft>
              <a:buSzPts val="1800"/>
              <a:buNone/>
            </a:pPr>
            <a:r>
              <a:rPr b="1" lang="en-GB" sz="1400">
                <a:solidFill>
                  <a:srgbClr val="000000"/>
                </a:solidFill>
              </a:rPr>
              <a:t>It was a bright, cold day in April and the clocks were striking 13. </a:t>
            </a:r>
            <a:r>
              <a:rPr i="1" lang="en-GB" sz="1400">
                <a:solidFill>
                  <a:srgbClr val="000000"/>
                </a:solidFill>
              </a:rPr>
              <a:t>1984</a:t>
            </a:r>
            <a:r>
              <a:rPr lang="en-GB" sz="1400">
                <a:solidFill>
                  <a:srgbClr val="000000"/>
                </a:solidFill>
              </a:rPr>
              <a:t>, George Orwell</a:t>
            </a:r>
            <a:endParaRPr sz="1400">
              <a:solidFill>
                <a:srgbClr val="000000"/>
              </a:solidFill>
            </a:endParaRPr>
          </a:p>
          <a:p>
            <a:pPr indent="0" lvl="0" marL="0" rtl="0" algn="l">
              <a:lnSpc>
                <a:spcPct val="115000"/>
              </a:lnSpc>
              <a:spcBef>
                <a:spcPts val="1600"/>
              </a:spcBef>
              <a:spcAft>
                <a:spcPts val="0"/>
              </a:spcAft>
              <a:buSzPts val="1800"/>
              <a:buNone/>
            </a:pPr>
            <a:r>
              <a:rPr b="1" lang="en-GB" sz="1400">
                <a:solidFill>
                  <a:srgbClr val="000000"/>
                </a:solidFill>
              </a:rPr>
              <a:t>All children, except one, grow up.</a:t>
            </a:r>
            <a:r>
              <a:rPr lang="en-GB" sz="1400">
                <a:solidFill>
                  <a:srgbClr val="000000"/>
                </a:solidFill>
              </a:rPr>
              <a:t> </a:t>
            </a:r>
            <a:r>
              <a:rPr i="1" lang="en-GB" sz="1400">
                <a:solidFill>
                  <a:srgbClr val="000000"/>
                </a:solidFill>
              </a:rPr>
              <a:t>Peter Pan</a:t>
            </a:r>
            <a:r>
              <a:rPr lang="en-GB" sz="1400">
                <a:solidFill>
                  <a:srgbClr val="000000"/>
                </a:solidFill>
              </a:rPr>
              <a:t>, JM Barrie</a:t>
            </a:r>
            <a:endParaRPr sz="1400">
              <a:solidFill>
                <a:srgbClr val="000000"/>
              </a:solidFill>
            </a:endParaRPr>
          </a:p>
          <a:p>
            <a:pPr indent="0" lvl="0" marL="0" rtl="0" algn="l">
              <a:lnSpc>
                <a:spcPct val="115000"/>
              </a:lnSpc>
              <a:spcBef>
                <a:spcPts val="1600"/>
              </a:spcBef>
              <a:spcAft>
                <a:spcPts val="0"/>
              </a:spcAft>
              <a:buSzPts val="1800"/>
              <a:buNone/>
            </a:pPr>
            <a:r>
              <a:rPr b="1" lang="en-GB" sz="1450">
                <a:solidFill>
                  <a:srgbClr val="262728"/>
                </a:solidFill>
              </a:rPr>
              <a:t>The great gray beast February had eaten Harvey Swick alive. </a:t>
            </a:r>
            <a:r>
              <a:rPr i="1" lang="en-GB" sz="1450">
                <a:solidFill>
                  <a:srgbClr val="262728"/>
                </a:solidFill>
              </a:rPr>
              <a:t>The Thief of Always</a:t>
            </a:r>
            <a:r>
              <a:rPr lang="en-GB" sz="1450">
                <a:solidFill>
                  <a:srgbClr val="262728"/>
                </a:solidFill>
              </a:rPr>
              <a:t>, Clive Barker</a:t>
            </a:r>
            <a:endParaRPr sz="1400">
              <a:solidFill>
                <a:srgbClr val="000000"/>
              </a:solidFill>
            </a:endParaRPr>
          </a:p>
          <a:p>
            <a:pPr indent="0" lvl="0" marL="0" rtl="0" algn="l">
              <a:lnSpc>
                <a:spcPct val="115000"/>
              </a:lnSpc>
              <a:spcBef>
                <a:spcPts val="1600"/>
              </a:spcBef>
              <a:spcAft>
                <a:spcPts val="0"/>
              </a:spcAft>
              <a:buSzPts val="1800"/>
              <a:buNone/>
            </a:pPr>
            <a:r>
              <a:rPr b="1" lang="en-GB" sz="1400">
                <a:solidFill>
                  <a:srgbClr val="222222"/>
                </a:solidFill>
                <a:highlight>
                  <a:srgbClr val="FFFFFF"/>
                </a:highlight>
              </a:rPr>
              <a:t>Lyra and her dæmon moved through the darkening Hall, taking care to keep to one side, out of sight of the kitchen.</a:t>
            </a:r>
            <a:r>
              <a:rPr lang="en-GB" sz="1400">
                <a:solidFill>
                  <a:srgbClr val="222222"/>
                </a:solidFill>
                <a:highlight>
                  <a:srgbClr val="FFFFFF"/>
                </a:highlight>
              </a:rPr>
              <a:t> </a:t>
            </a:r>
            <a:r>
              <a:rPr i="1" lang="en-GB" sz="1400">
                <a:solidFill>
                  <a:srgbClr val="222222"/>
                </a:solidFill>
                <a:highlight>
                  <a:srgbClr val="FFFFFF"/>
                </a:highlight>
              </a:rPr>
              <a:t>Northern Lights</a:t>
            </a:r>
            <a:r>
              <a:rPr lang="en-GB" sz="1400">
                <a:solidFill>
                  <a:srgbClr val="222222"/>
                </a:solidFill>
                <a:highlight>
                  <a:srgbClr val="FFFFFF"/>
                </a:highlight>
              </a:rPr>
              <a:t>, Philip Pullman</a:t>
            </a:r>
            <a:endParaRPr sz="1400">
              <a:solidFill>
                <a:srgbClr val="222222"/>
              </a:solidFill>
              <a:highlight>
                <a:srgbClr val="FFFFFF"/>
              </a:highlight>
            </a:endParaRPr>
          </a:p>
          <a:p>
            <a:pPr indent="0" lvl="0" marL="0" rtl="0" algn="l">
              <a:lnSpc>
                <a:spcPct val="115000"/>
              </a:lnSpc>
              <a:spcBef>
                <a:spcPts val="1600"/>
              </a:spcBef>
              <a:spcAft>
                <a:spcPts val="0"/>
              </a:spcAft>
              <a:buSzPts val="1800"/>
              <a:buNone/>
            </a:pPr>
            <a:r>
              <a:rPr b="1" lang="en-GB" sz="1400">
                <a:solidFill>
                  <a:srgbClr val="222222"/>
                </a:solidFill>
                <a:highlight>
                  <a:srgbClr val="FFFFFF"/>
                </a:highlight>
              </a:rPr>
              <a:t>There was a hand in the darkness, and it held a knife.</a:t>
            </a:r>
            <a:r>
              <a:rPr lang="en-GB" sz="1400">
                <a:solidFill>
                  <a:srgbClr val="222222"/>
                </a:solidFill>
                <a:highlight>
                  <a:srgbClr val="FFFFFF"/>
                </a:highlight>
              </a:rPr>
              <a:t> </a:t>
            </a:r>
            <a:r>
              <a:rPr i="1" lang="en-GB" sz="1400">
                <a:solidFill>
                  <a:srgbClr val="222222"/>
                </a:solidFill>
                <a:highlight>
                  <a:srgbClr val="FFFFFF"/>
                </a:highlight>
              </a:rPr>
              <a:t>The Graveyard Book</a:t>
            </a:r>
            <a:r>
              <a:rPr lang="en-GB" sz="1400">
                <a:solidFill>
                  <a:srgbClr val="222222"/>
                </a:solidFill>
                <a:highlight>
                  <a:srgbClr val="FFFFFF"/>
                </a:highlight>
              </a:rPr>
              <a:t>, Neil Gaiman</a:t>
            </a:r>
            <a:endParaRPr sz="1400">
              <a:solidFill>
                <a:srgbClr val="222222"/>
              </a:solidFill>
              <a:highlight>
                <a:srgbClr val="FFFFFF"/>
              </a:highlight>
            </a:endParaRPr>
          </a:p>
          <a:p>
            <a:pPr indent="0" lvl="0" marL="0" rtl="0" algn="l">
              <a:lnSpc>
                <a:spcPct val="115000"/>
              </a:lnSpc>
              <a:spcBef>
                <a:spcPts val="1600"/>
              </a:spcBef>
              <a:spcAft>
                <a:spcPts val="1600"/>
              </a:spcAft>
              <a:buSzPts val="1800"/>
              <a:buNone/>
            </a:pPr>
            <a:r>
              <a:t/>
            </a:r>
            <a:endParaRPr sz="2000">
              <a:solidFill>
                <a:srgbClr val="000000"/>
              </a:solidFill>
            </a:endParaRPr>
          </a:p>
        </p:txBody>
      </p:sp>
      <p:sp>
        <p:nvSpPr>
          <p:cNvPr id="76" name="Google Shape;76;p15"/>
          <p:cNvSpPr txBox="1"/>
          <p:nvPr/>
        </p:nvSpPr>
        <p:spPr>
          <a:xfrm>
            <a:off x="242850" y="1593050"/>
            <a:ext cx="8658300" cy="25908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77" name="Google Shape;77;p15"/>
          <p:cNvPicPr preferRelativeResize="0"/>
          <p:nvPr/>
        </p:nvPicPr>
        <p:blipFill rotWithShape="1">
          <a:blip r:embed="rId3">
            <a:alphaModFix/>
          </a:blip>
          <a:srcRect b="0" l="0" r="0" t="0"/>
          <a:stretch/>
        </p:blipFill>
        <p:spPr>
          <a:xfrm>
            <a:off x="242851" y="4265826"/>
            <a:ext cx="1134400" cy="791825"/>
          </a:xfrm>
          <a:prstGeom prst="rect">
            <a:avLst/>
          </a:prstGeom>
          <a:noFill/>
          <a:ln>
            <a:noFill/>
          </a:ln>
        </p:spPr>
      </p:pic>
      <p:sp>
        <p:nvSpPr>
          <p:cNvPr id="78" name="Google Shape;78;p15"/>
          <p:cNvSpPr/>
          <p:nvPr/>
        </p:nvSpPr>
        <p:spPr>
          <a:xfrm>
            <a:off x="1470825" y="4265825"/>
            <a:ext cx="7430400" cy="840900"/>
          </a:xfrm>
          <a:prstGeom prst="roundRect">
            <a:avLst>
              <a:gd fmla="val 16667" name="adj"/>
            </a:avLst>
          </a:prstGeom>
          <a:solidFill>
            <a:srgbClr val="EEEEEE"/>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rgbClr val="000000"/>
                </a:solidFill>
                <a:latin typeface="Arial"/>
                <a:ea typeface="Arial"/>
                <a:cs typeface="Arial"/>
                <a:sym typeface="Arial"/>
              </a:rPr>
              <a:t>What is the opening line of your reading book?  Do you think it is good or bad?  Why?</a:t>
            </a:r>
            <a:endParaRPr b="0" i="0" sz="1800" u="none" cap="none" strike="noStrike">
              <a:solidFill>
                <a:srgbClr val="000000"/>
              </a:solidFill>
              <a:latin typeface="Arial"/>
              <a:ea typeface="Arial"/>
              <a:cs typeface="Arial"/>
              <a:sym typeface="Arial"/>
            </a:endParaRPr>
          </a:p>
        </p:txBody>
      </p:sp>
      <p:sp>
        <p:nvSpPr>
          <p:cNvPr id="79" name="Google Shape;79;p15"/>
          <p:cNvSpPr txBox="1"/>
          <p:nvPr/>
        </p:nvSpPr>
        <p:spPr>
          <a:xfrm>
            <a:off x="38100" y="9525"/>
            <a:ext cx="1152600" cy="428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Session 1</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6"/>
          <p:cNvSpPr txBox="1"/>
          <p:nvPr>
            <p:ph type="title"/>
          </p:nvPr>
        </p:nvSpPr>
        <p:spPr>
          <a:xfrm>
            <a:off x="149775" y="111650"/>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b="1" lang="en-GB" sz="1800"/>
              <a:t>Successful Narrative Ingredients</a:t>
            </a:r>
            <a:endParaRPr b="1" sz="1800"/>
          </a:p>
        </p:txBody>
      </p:sp>
      <p:sp>
        <p:nvSpPr>
          <p:cNvPr id="85" name="Google Shape;85;p16"/>
          <p:cNvSpPr txBox="1"/>
          <p:nvPr>
            <p:ph idx="1" type="body"/>
          </p:nvPr>
        </p:nvSpPr>
        <p:spPr>
          <a:xfrm>
            <a:off x="264075" y="590500"/>
            <a:ext cx="8520600" cy="3416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800"/>
              <a:buNone/>
            </a:pPr>
            <a:r>
              <a:rPr lang="en-GB" sz="1400">
                <a:solidFill>
                  <a:srgbClr val="000000"/>
                </a:solidFill>
              </a:rPr>
              <a:t>Read the stories on the next pages (from the BBC 500 Word Competition) and bullet point the ingredients for brilliant narrative writing.</a:t>
            </a:r>
            <a:endParaRPr sz="1400">
              <a:solidFill>
                <a:srgbClr val="000000"/>
              </a:solidFill>
            </a:endParaRPr>
          </a:p>
          <a:p>
            <a:pPr indent="-317500" lvl="0" marL="457200" rtl="0" algn="l">
              <a:lnSpc>
                <a:spcPct val="115000"/>
              </a:lnSpc>
              <a:spcBef>
                <a:spcPts val="1600"/>
              </a:spcBef>
              <a:spcAft>
                <a:spcPts val="0"/>
              </a:spcAft>
              <a:buClr>
                <a:srgbClr val="000000"/>
              </a:buClr>
              <a:buSzPts val="1400"/>
              <a:buChar char="●"/>
            </a:pPr>
            <a:r>
              <a:rPr lang="en-GB" sz="1400">
                <a:solidFill>
                  <a:srgbClr val="000000"/>
                </a:solidFill>
              </a:rPr>
              <a:t>………………………………………………………………………………………………………………….</a:t>
            </a:r>
            <a:endParaRPr sz="1400">
              <a:solidFill>
                <a:srgbClr val="000000"/>
              </a:solidFill>
            </a:endParaRPr>
          </a:p>
          <a:p>
            <a:pPr indent="-317500" lvl="0" marL="457200" rtl="0" algn="l">
              <a:lnSpc>
                <a:spcPct val="115000"/>
              </a:lnSpc>
              <a:spcBef>
                <a:spcPts val="0"/>
              </a:spcBef>
              <a:spcAft>
                <a:spcPts val="0"/>
              </a:spcAft>
              <a:buClr>
                <a:srgbClr val="000000"/>
              </a:buClr>
              <a:buSzPts val="1400"/>
              <a:buChar char="●"/>
            </a:pPr>
            <a:r>
              <a:rPr lang="en-GB" sz="1400">
                <a:solidFill>
                  <a:srgbClr val="000000"/>
                </a:solidFill>
              </a:rPr>
              <a:t>………………………………………………………………………………………………………………….</a:t>
            </a:r>
            <a:endParaRPr sz="1400">
              <a:solidFill>
                <a:srgbClr val="000000"/>
              </a:solidFill>
            </a:endParaRPr>
          </a:p>
          <a:p>
            <a:pPr indent="-317500" lvl="0" marL="457200" rtl="0" algn="l">
              <a:lnSpc>
                <a:spcPct val="115000"/>
              </a:lnSpc>
              <a:spcBef>
                <a:spcPts val="0"/>
              </a:spcBef>
              <a:spcAft>
                <a:spcPts val="0"/>
              </a:spcAft>
              <a:buClr>
                <a:schemeClr val="dk1"/>
              </a:buClr>
              <a:buSzPts val="1400"/>
              <a:buChar char="●"/>
            </a:pPr>
            <a:r>
              <a:rPr lang="en-GB" sz="1400">
                <a:solidFill>
                  <a:schemeClr val="dk1"/>
                </a:solidFill>
              </a:rPr>
              <a:t>………………………………………………………………………………………………………………….</a:t>
            </a:r>
            <a:endParaRPr sz="1400">
              <a:solidFill>
                <a:schemeClr val="dk1"/>
              </a:solidFill>
            </a:endParaRPr>
          </a:p>
          <a:p>
            <a:pPr indent="-317500" lvl="0" marL="457200" rtl="0" algn="l">
              <a:lnSpc>
                <a:spcPct val="115000"/>
              </a:lnSpc>
              <a:spcBef>
                <a:spcPts val="0"/>
              </a:spcBef>
              <a:spcAft>
                <a:spcPts val="0"/>
              </a:spcAft>
              <a:buClr>
                <a:schemeClr val="dk1"/>
              </a:buClr>
              <a:buSzPts val="1400"/>
              <a:buChar char="●"/>
            </a:pPr>
            <a:r>
              <a:rPr lang="en-GB" sz="1400">
                <a:solidFill>
                  <a:schemeClr val="dk1"/>
                </a:solidFill>
              </a:rPr>
              <a:t>………………………………………………………………………………………………………………….</a:t>
            </a:r>
            <a:endParaRPr sz="1400">
              <a:solidFill>
                <a:schemeClr val="dk1"/>
              </a:solidFill>
            </a:endParaRPr>
          </a:p>
          <a:p>
            <a:pPr indent="-317500" lvl="0" marL="457200" rtl="0" algn="l">
              <a:lnSpc>
                <a:spcPct val="115000"/>
              </a:lnSpc>
              <a:spcBef>
                <a:spcPts val="0"/>
              </a:spcBef>
              <a:spcAft>
                <a:spcPts val="0"/>
              </a:spcAft>
              <a:buClr>
                <a:schemeClr val="dk1"/>
              </a:buClr>
              <a:buSzPts val="1400"/>
              <a:buChar char="●"/>
            </a:pPr>
            <a:r>
              <a:rPr lang="en-GB" sz="1400">
                <a:solidFill>
                  <a:schemeClr val="dk1"/>
                </a:solidFill>
              </a:rPr>
              <a:t>………………………………………………………………………………………………………………….</a:t>
            </a:r>
            <a:endParaRPr sz="1400">
              <a:solidFill>
                <a:schemeClr val="dk1"/>
              </a:solidFill>
            </a:endParaRPr>
          </a:p>
          <a:p>
            <a:pPr indent="-317500" lvl="0" marL="457200" rtl="0" algn="l">
              <a:lnSpc>
                <a:spcPct val="115000"/>
              </a:lnSpc>
              <a:spcBef>
                <a:spcPts val="0"/>
              </a:spcBef>
              <a:spcAft>
                <a:spcPts val="0"/>
              </a:spcAft>
              <a:buClr>
                <a:schemeClr val="dk1"/>
              </a:buClr>
              <a:buSzPts val="1400"/>
              <a:buChar char="●"/>
            </a:pPr>
            <a:r>
              <a:rPr lang="en-GB" sz="1400">
                <a:solidFill>
                  <a:schemeClr val="dk1"/>
                </a:solidFill>
              </a:rPr>
              <a:t>………………………………………………………………………………………………………………….</a:t>
            </a:r>
            <a:endParaRPr sz="1400">
              <a:solidFill>
                <a:schemeClr val="dk1"/>
              </a:solidFill>
            </a:endParaRPr>
          </a:p>
          <a:p>
            <a:pPr indent="-317500" lvl="0" marL="457200" rtl="0" algn="l">
              <a:lnSpc>
                <a:spcPct val="115000"/>
              </a:lnSpc>
              <a:spcBef>
                <a:spcPts val="0"/>
              </a:spcBef>
              <a:spcAft>
                <a:spcPts val="0"/>
              </a:spcAft>
              <a:buClr>
                <a:schemeClr val="dk1"/>
              </a:buClr>
              <a:buSzPts val="1400"/>
              <a:buChar char="●"/>
            </a:pPr>
            <a:r>
              <a:rPr lang="en-GB" sz="1400">
                <a:solidFill>
                  <a:schemeClr val="dk1"/>
                </a:solidFill>
              </a:rPr>
              <a:t>………………………………………………………………………………………………………………….</a:t>
            </a:r>
            <a:endParaRPr sz="1400">
              <a:solidFill>
                <a:schemeClr val="dk1"/>
              </a:solidFill>
            </a:endParaRPr>
          </a:p>
          <a:p>
            <a:pPr indent="-317500" lvl="0" marL="457200" rtl="0" algn="l">
              <a:lnSpc>
                <a:spcPct val="115000"/>
              </a:lnSpc>
              <a:spcBef>
                <a:spcPts val="0"/>
              </a:spcBef>
              <a:spcAft>
                <a:spcPts val="0"/>
              </a:spcAft>
              <a:buClr>
                <a:schemeClr val="dk1"/>
              </a:buClr>
              <a:buSzPts val="1400"/>
              <a:buChar char="●"/>
            </a:pPr>
            <a:r>
              <a:rPr lang="en-GB" sz="1400">
                <a:solidFill>
                  <a:schemeClr val="dk1"/>
                </a:solidFill>
              </a:rPr>
              <a:t>………………………………………………………………………………………………………………….</a:t>
            </a:r>
            <a:endParaRPr sz="1400">
              <a:solidFill>
                <a:schemeClr val="dk1"/>
              </a:solidFill>
            </a:endParaRPr>
          </a:p>
          <a:p>
            <a:pPr indent="-317500" lvl="0" marL="457200" rtl="0" algn="l">
              <a:lnSpc>
                <a:spcPct val="115000"/>
              </a:lnSpc>
              <a:spcBef>
                <a:spcPts val="0"/>
              </a:spcBef>
              <a:spcAft>
                <a:spcPts val="0"/>
              </a:spcAft>
              <a:buClr>
                <a:schemeClr val="dk1"/>
              </a:buClr>
              <a:buSzPts val="1400"/>
              <a:buChar char="●"/>
            </a:pPr>
            <a:r>
              <a:rPr lang="en-GB" sz="1400">
                <a:solidFill>
                  <a:schemeClr val="dk1"/>
                </a:solidFill>
              </a:rPr>
              <a:t>………………………………………………………………………………………………………………….</a:t>
            </a:r>
            <a:endParaRPr sz="1400">
              <a:solidFill>
                <a:schemeClr val="dk1"/>
              </a:solidFill>
            </a:endParaRPr>
          </a:p>
          <a:p>
            <a:pPr indent="-317500" lvl="0" marL="457200" rtl="0" algn="l">
              <a:lnSpc>
                <a:spcPct val="115000"/>
              </a:lnSpc>
              <a:spcBef>
                <a:spcPts val="0"/>
              </a:spcBef>
              <a:spcAft>
                <a:spcPts val="0"/>
              </a:spcAft>
              <a:buClr>
                <a:schemeClr val="dk1"/>
              </a:buClr>
              <a:buSzPts val="1400"/>
              <a:buChar char="●"/>
            </a:pPr>
            <a:r>
              <a:rPr lang="en-GB" sz="1400">
                <a:solidFill>
                  <a:schemeClr val="dk1"/>
                </a:solidFill>
              </a:rPr>
              <a:t>………………………………………………………………………………………………………………….</a:t>
            </a:r>
            <a:endParaRPr sz="1400">
              <a:solidFill>
                <a:schemeClr val="dk1"/>
              </a:solidFill>
            </a:endParaRPr>
          </a:p>
          <a:p>
            <a:pPr indent="-317500" lvl="0" marL="457200" rtl="0" algn="l">
              <a:lnSpc>
                <a:spcPct val="115000"/>
              </a:lnSpc>
              <a:spcBef>
                <a:spcPts val="0"/>
              </a:spcBef>
              <a:spcAft>
                <a:spcPts val="0"/>
              </a:spcAft>
              <a:buClr>
                <a:schemeClr val="dk1"/>
              </a:buClr>
              <a:buSzPts val="1400"/>
              <a:buChar char="●"/>
            </a:pPr>
            <a:r>
              <a:rPr lang="en-GB" sz="1400">
                <a:solidFill>
                  <a:schemeClr val="dk1"/>
                </a:solidFill>
              </a:rPr>
              <a:t>………………………………………………………………………………………………………………….</a:t>
            </a:r>
            <a:endParaRPr sz="1400">
              <a:solidFill>
                <a:schemeClr val="dk1"/>
              </a:solidFill>
            </a:endParaRPr>
          </a:p>
          <a:p>
            <a:pPr indent="-317500" lvl="0" marL="457200" rtl="0" algn="l">
              <a:lnSpc>
                <a:spcPct val="115000"/>
              </a:lnSpc>
              <a:spcBef>
                <a:spcPts val="0"/>
              </a:spcBef>
              <a:spcAft>
                <a:spcPts val="0"/>
              </a:spcAft>
              <a:buClr>
                <a:schemeClr val="dk1"/>
              </a:buClr>
              <a:buSzPts val="1400"/>
              <a:buChar char="●"/>
            </a:pPr>
            <a:r>
              <a:rPr lang="en-GB" sz="1400">
                <a:solidFill>
                  <a:schemeClr val="dk1"/>
                </a:solidFill>
              </a:rPr>
              <a:t>………………………………………………………………………………………………………………….</a:t>
            </a:r>
            <a:endParaRPr sz="1400">
              <a:solidFill>
                <a:schemeClr val="dk1"/>
              </a:solidFill>
            </a:endParaRPr>
          </a:p>
          <a:p>
            <a:pPr indent="-317500" lvl="0" marL="457200" rtl="0" algn="l">
              <a:lnSpc>
                <a:spcPct val="115000"/>
              </a:lnSpc>
              <a:spcBef>
                <a:spcPts val="0"/>
              </a:spcBef>
              <a:spcAft>
                <a:spcPts val="0"/>
              </a:spcAft>
              <a:buClr>
                <a:schemeClr val="dk1"/>
              </a:buClr>
              <a:buSzPts val="1400"/>
              <a:buChar char="●"/>
            </a:pPr>
            <a:r>
              <a:rPr lang="en-GB" sz="1400">
                <a:solidFill>
                  <a:schemeClr val="dk1"/>
                </a:solidFill>
              </a:rPr>
              <a:t>………………………………………………………………………………………………………………….</a:t>
            </a:r>
            <a:endParaRPr sz="1400">
              <a:solidFill>
                <a:schemeClr val="dk1"/>
              </a:solidFill>
            </a:endParaRPr>
          </a:p>
          <a:p>
            <a:pPr indent="-317500" lvl="0" marL="457200" rtl="0" algn="l">
              <a:lnSpc>
                <a:spcPct val="115000"/>
              </a:lnSpc>
              <a:spcBef>
                <a:spcPts val="0"/>
              </a:spcBef>
              <a:spcAft>
                <a:spcPts val="0"/>
              </a:spcAft>
              <a:buClr>
                <a:schemeClr val="dk1"/>
              </a:buClr>
              <a:buSzPts val="1400"/>
              <a:buChar char="●"/>
            </a:pPr>
            <a:r>
              <a:rPr lang="en-GB" sz="1400">
                <a:solidFill>
                  <a:schemeClr val="dk1"/>
                </a:solidFill>
              </a:rPr>
              <a:t>………………………………………………………………………………………………………………….</a:t>
            </a:r>
            <a:endParaRPr sz="1400">
              <a:solidFill>
                <a:schemeClr val="dk1"/>
              </a:solidFill>
            </a:endParaRPr>
          </a:p>
        </p:txBody>
      </p:sp>
      <p:sp>
        <p:nvSpPr>
          <p:cNvPr id="86" name="Google Shape;86;p16"/>
          <p:cNvSpPr txBox="1"/>
          <p:nvPr/>
        </p:nvSpPr>
        <p:spPr>
          <a:xfrm>
            <a:off x="7991400" y="0"/>
            <a:ext cx="1152600" cy="428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Session 1</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 name="Shape 90"/>
        <p:cNvGrpSpPr/>
        <p:nvPr/>
      </p:nvGrpSpPr>
      <p:grpSpPr>
        <a:xfrm>
          <a:off x="0" y="0"/>
          <a:ext cx="0" cy="0"/>
          <a:chOff x="0" y="0"/>
          <a:chExt cx="0" cy="0"/>
        </a:xfrm>
      </p:grpSpPr>
      <p:sp>
        <p:nvSpPr>
          <p:cNvPr id="91" name="Google Shape;91;p17"/>
          <p:cNvSpPr txBox="1"/>
          <p:nvPr/>
        </p:nvSpPr>
        <p:spPr>
          <a:xfrm rot="5400470">
            <a:off x="4763225" y="992875"/>
            <a:ext cx="4384500" cy="30003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rgbClr val="000000"/>
              </a:buClr>
              <a:buSzPts val="1700"/>
              <a:buFont typeface="Arial"/>
              <a:buNone/>
            </a:pPr>
            <a:r>
              <a:rPr b="1" i="0" lang="en-GB" sz="1700" u="none" cap="none" strike="noStrike">
                <a:solidFill>
                  <a:srgbClr val="663399"/>
                </a:solidFill>
                <a:latin typeface="Arial"/>
                <a:ea typeface="Arial"/>
                <a:cs typeface="Arial"/>
                <a:sym typeface="Arial"/>
              </a:rPr>
              <a:t>I should’ve stayed at home… By Henry Doust</a:t>
            </a:r>
            <a:endParaRPr b="1" i="0" sz="1700" u="none" cap="none" strike="noStrike">
              <a:solidFill>
                <a:srgbClr val="663399"/>
              </a:solidFill>
              <a:latin typeface="Arial"/>
              <a:ea typeface="Arial"/>
              <a:cs typeface="Arial"/>
              <a:sym typeface="Arial"/>
            </a:endParaRPr>
          </a:p>
          <a:p>
            <a:pPr indent="0" lvl="0" marL="152400" marR="152400" rtl="0" algn="l">
              <a:lnSpc>
                <a:spcPct val="115000"/>
              </a:lnSpc>
              <a:spcBef>
                <a:spcPts val="1300"/>
              </a:spcBef>
              <a:spcAft>
                <a:spcPts val="0"/>
              </a:spcAft>
              <a:buClr>
                <a:srgbClr val="000000"/>
              </a:buClr>
              <a:buSzPts val="1050"/>
              <a:buFont typeface="Arial"/>
              <a:buNone/>
            </a:pPr>
            <a:r>
              <a:t/>
            </a:r>
            <a:endParaRPr b="0" i="0" sz="1050" u="none" cap="none" strike="noStrike">
              <a:solidFill>
                <a:schemeClr val="dk1"/>
              </a:solidFill>
              <a:highlight>
                <a:srgbClr val="CCFFFF"/>
              </a:highlight>
              <a:latin typeface="Arial"/>
              <a:ea typeface="Arial"/>
              <a:cs typeface="Arial"/>
              <a:sym typeface="Arial"/>
            </a:endParaRPr>
          </a:p>
          <a:p>
            <a:pPr indent="0" lvl="0" marL="0" marR="0" rtl="0" algn="l">
              <a:lnSpc>
                <a:spcPct val="115000"/>
              </a:lnSpc>
              <a:spcBef>
                <a:spcPts val="1400"/>
              </a:spcBef>
              <a:spcAft>
                <a:spcPts val="0"/>
              </a:spcAft>
              <a:buClr>
                <a:srgbClr val="000000"/>
              </a:buClr>
              <a:buSzPts val="1200"/>
              <a:buFont typeface="Arial"/>
              <a:buNone/>
            </a:pPr>
            <a:r>
              <a:t/>
            </a:r>
            <a:endParaRPr b="1" i="0" sz="1200" u="none" cap="none" strike="noStrike">
              <a:solidFill>
                <a:schemeClr val="dk1"/>
              </a:solidFill>
              <a:latin typeface="Arial"/>
              <a:ea typeface="Arial"/>
              <a:cs typeface="Arial"/>
              <a:sym typeface="Arial"/>
            </a:endParaRPr>
          </a:p>
          <a:p>
            <a:pPr indent="0" lvl="0" marL="0" marR="0" rtl="0" algn="l">
              <a:lnSpc>
                <a:spcPct val="115000"/>
              </a:lnSpc>
              <a:spcBef>
                <a:spcPts val="1300"/>
              </a:spcBef>
              <a:spcAft>
                <a:spcPts val="0"/>
              </a:spcAft>
              <a:buClr>
                <a:srgbClr val="000000"/>
              </a:buClr>
              <a:buSzPts val="1200"/>
              <a:buFont typeface="Arial"/>
              <a:buNone/>
            </a:pPr>
            <a:r>
              <a:rPr b="0" i="0" lang="en-GB" sz="1200" u="none" cap="none" strike="noStrike">
                <a:solidFill>
                  <a:schemeClr val="dk1"/>
                </a:solidFill>
                <a:latin typeface="Arial"/>
                <a:ea typeface="Arial"/>
                <a:cs typeface="Arial"/>
                <a:sym typeface="Arial"/>
              </a:rPr>
              <a:t>It was one of those contrary days, the sky was blue, it looked warm from indoors but there was still a February bite in the air. I was wearing my usual camo pants, long sleeve tee and boots, I'd heard the shout to put a coat on, but I'd ignored it, I just wanted to get outside.</a:t>
            </a:r>
            <a:endParaRPr b="0" i="0" sz="1200" u="none" cap="none" strike="noStrike">
              <a:solidFill>
                <a:schemeClr val="dk1"/>
              </a:solidFill>
              <a:latin typeface="Arial"/>
              <a:ea typeface="Arial"/>
              <a:cs typeface="Arial"/>
              <a:sym typeface="Arial"/>
            </a:endParaRPr>
          </a:p>
          <a:p>
            <a:pPr indent="0" lvl="0" marL="0" marR="0" rtl="0" algn="l">
              <a:lnSpc>
                <a:spcPct val="115000"/>
              </a:lnSpc>
              <a:spcBef>
                <a:spcPts val="1300"/>
              </a:spcBef>
              <a:spcAft>
                <a:spcPts val="0"/>
              </a:spcAft>
              <a:buClr>
                <a:srgbClr val="000000"/>
              </a:buClr>
              <a:buSzPts val="1200"/>
              <a:buFont typeface="Arial"/>
              <a:buNone/>
            </a:pPr>
            <a:r>
              <a:rPr b="0" i="0" lang="en-GB" sz="1200" u="none" cap="none" strike="noStrike">
                <a:solidFill>
                  <a:schemeClr val="dk1"/>
                </a:solidFill>
                <a:latin typeface="Arial"/>
                <a:ea typeface="Arial"/>
                <a:cs typeface="Arial"/>
                <a:sym typeface="Arial"/>
              </a:rPr>
              <a:t>There were six of us at the beginning, happy, laughing, just being kids really, I don't know where they are now or what happened to them.</a:t>
            </a:r>
            <a:endParaRPr b="0" i="0" sz="1200" u="none" cap="none" strike="noStrike">
              <a:solidFill>
                <a:schemeClr val="dk1"/>
              </a:solidFill>
              <a:latin typeface="Arial"/>
              <a:ea typeface="Arial"/>
              <a:cs typeface="Arial"/>
              <a:sym typeface="Arial"/>
            </a:endParaRPr>
          </a:p>
          <a:p>
            <a:pPr indent="0" lvl="0" marL="0" marR="0" rtl="0" algn="l">
              <a:lnSpc>
                <a:spcPct val="115000"/>
              </a:lnSpc>
              <a:spcBef>
                <a:spcPts val="1300"/>
              </a:spcBef>
              <a:spcAft>
                <a:spcPts val="0"/>
              </a:spcAft>
              <a:buClr>
                <a:srgbClr val="000000"/>
              </a:buClr>
              <a:buSzPts val="1200"/>
              <a:buFont typeface="Arial"/>
              <a:buNone/>
            </a:pPr>
            <a:r>
              <a:rPr b="0" i="0" lang="en-GB" sz="1200" u="none" cap="none" strike="noStrike">
                <a:solidFill>
                  <a:schemeClr val="dk1"/>
                </a:solidFill>
                <a:latin typeface="Arial"/>
                <a:ea typeface="Arial"/>
                <a:cs typeface="Arial"/>
                <a:sym typeface="Arial"/>
              </a:rPr>
              <a:t>We aren't really even friends anymore, just a bunch of kids I used to know from primary school, grouped together by geography. We didn't go to the same schools anymore though and we'd drifted apart, found new friends as our worlds had changed and grown. So, it was strange how we all ended up together today.</a:t>
            </a:r>
            <a:endParaRPr b="0" i="0" sz="1200" u="none" cap="none" strike="noStrike">
              <a:solidFill>
                <a:schemeClr val="dk1"/>
              </a:solidFill>
              <a:latin typeface="Arial"/>
              <a:ea typeface="Arial"/>
              <a:cs typeface="Arial"/>
              <a:sym typeface="Arial"/>
            </a:endParaRPr>
          </a:p>
          <a:p>
            <a:pPr indent="0" lvl="0" marL="0" marR="0" rtl="0" algn="l">
              <a:lnSpc>
                <a:spcPct val="115000"/>
              </a:lnSpc>
              <a:spcBef>
                <a:spcPts val="1300"/>
              </a:spcBef>
              <a:spcAft>
                <a:spcPts val="0"/>
              </a:spcAft>
              <a:buClr>
                <a:srgbClr val="000000"/>
              </a:buClr>
              <a:buSzPts val="1200"/>
              <a:buFont typeface="Arial"/>
              <a:buNone/>
            </a:pPr>
            <a:r>
              <a:rPr b="0" i="0" lang="en-GB" sz="1200" u="none" cap="none" strike="noStrike">
                <a:solidFill>
                  <a:schemeClr val="dk1"/>
                </a:solidFill>
                <a:latin typeface="Arial"/>
                <a:ea typeface="Arial"/>
                <a:cs typeface="Arial"/>
                <a:sym typeface="Arial"/>
              </a:rPr>
              <a:t>I'm not sure how it started either, but I was involved, and I had to be quiet now. As silent as the grave and just as still. Make myself small. Tucked in. I could listen for sounds. Check for movement, but not make any. I must not be found. When it was very quiet, I could risk looking out, very carefully, lifting my head up and slightly to the side, with my breath held and my heart pounding like a hammer on a blacksmith's anvil.</a:t>
            </a:r>
            <a:endParaRPr b="0" i="0" sz="1200" u="none" cap="none" strike="noStrike">
              <a:solidFill>
                <a:schemeClr val="dk1"/>
              </a:solidFill>
              <a:latin typeface="Arial"/>
              <a:ea typeface="Arial"/>
              <a:cs typeface="Arial"/>
              <a:sym typeface="Arial"/>
            </a:endParaRPr>
          </a:p>
          <a:p>
            <a:pPr indent="0" lvl="0" marL="0" marR="0" rtl="0" algn="l">
              <a:lnSpc>
                <a:spcPct val="115000"/>
              </a:lnSpc>
              <a:spcBef>
                <a:spcPts val="1300"/>
              </a:spcBef>
              <a:spcAft>
                <a:spcPts val="1300"/>
              </a:spcAft>
              <a:buClr>
                <a:srgbClr val="000000"/>
              </a:buClr>
              <a:buSzPts val="1050"/>
              <a:buFont typeface="Arial"/>
              <a:buNone/>
            </a:pPr>
            <a:r>
              <a:t/>
            </a:r>
            <a:endParaRPr b="0" i="0" sz="1050" u="none" cap="none" strike="noStrike">
              <a:solidFill>
                <a:schemeClr val="dk1"/>
              </a:solidFill>
              <a:latin typeface="Arial"/>
              <a:ea typeface="Arial"/>
              <a:cs typeface="Arial"/>
              <a:sym typeface="Arial"/>
            </a:endParaRPr>
          </a:p>
        </p:txBody>
      </p:sp>
      <p:sp>
        <p:nvSpPr>
          <p:cNvPr id="92" name="Google Shape;92;p17"/>
          <p:cNvSpPr txBox="1"/>
          <p:nvPr/>
        </p:nvSpPr>
        <p:spPr>
          <a:xfrm>
            <a:off x="38100" y="9525"/>
            <a:ext cx="1152600" cy="428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Session 1</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 name="Shape 96"/>
        <p:cNvGrpSpPr/>
        <p:nvPr/>
      </p:nvGrpSpPr>
      <p:grpSpPr>
        <a:xfrm>
          <a:off x="0" y="0"/>
          <a:ext cx="0" cy="0"/>
          <a:chOff x="0" y="0"/>
          <a:chExt cx="0" cy="0"/>
        </a:xfrm>
      </p:grpSpPr>
      <p:sp>
        <p:nvSpPr>
          <p:cNvPr id="97" name="Google Shape;97;p18"/>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t/>
            </a:r>
            <a:endParaRPr/>
          </a:p>
        </p:txBody>
      </p:sp>
      <p:sp>
        <p:nvSpPr>
          <p:cNvPr id="98" name="Google Shape;98;p18"/>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SzPts val="1800"/>
              <a:buNone/>
            </a:pPr>
            <a:r>
              <a:t/>
            </a:r>
            <a:endParaRPr/>
          </a:p>
        </p:txBody>
      </p:sp>
      <p:sp>
        <p:nvSpPr>
          <p:cNvPr id="99" name="Google Shape;99;p18"/>
          <p:cNvSpPr txBox="1"/>
          <p:nvPr/>
        </p:nvSpPr>
        <p:spPr>
          <a:xfrm rot="5400000">
            <a:off x="4912650" y="1071750"/>
            <a:ext cx="3933000" cy="30000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rgbClr val="000000"/>
              </a:buClr>
              <a:buSzPts val="1200"/>
              <a:buFont typeface="Arial"/>
              <a:buNone/>
            </a:pPr>
            <a:r>
              <a:rPr b="0" i="0" lang="en-GB" sz="1200" u="none" cap="none" strike="noStrike">
                <a:solidFill>
                  <a:schemeClr val="dk1"/>
                </a:solidFill>
                <a:latin typeface="Arial"/>
                <a:ea typeface="Arial"/>
                <a:cs typeface="Arial"/>
                <a:sym typeface="Arial"/>
              </a:rPr>
              <a:t>I had only been brave enough to look once. And then, I thought I'd been seen. My heart had stopped, sweat had coated my body like a second skin but nothing more had happened. I was getting cold like an abandoned meal. I'm not sure how long I've been still for, trying to make myself as tiny as the insects around me. My arms and legs are getting numb, pulled together, tired of being held in the same position. But I daren't move. I know it will lead to pins and needles, and then cramps. But I don't mind the numbness, it is comforting and the longer I endure it, the longer I can stay still and safe.</a:t>
            </a:r>
            <a:endParaRPr b="0" i="0" sz="1200" u="none" cap="none" strike="noStrike">
              <a:solidFill>
                <a:schemeClr val="dk1"/>
              </a:solidFill>
              <a:latin typeface="Arial"/>
              <a:ea typeface="Arial"/>
              <a:cs typeface="Arial"/>
              <a:sym typeface="Arial"/>
            </a:endParaRPr>
          </a:p>
          <a:p>
            <a:pPr indent="0" lvl="0" marL="0" marR="0" rtl="0" algn="l">
              <a:lnSpc>
                <a:spcPct val="115000"/>
              </a:lnSpc>
              <a:spcBef>
                <a:spcPts val="1300"/>
              </a:spcBef>
              <a:spcAft>
                <a:spcPts val="0"/>
              </a:spcAft>
              <a:buClr>
                <a:srgbClr val="000000"/>
              </a:buClr>
              <a:buSzPts val="1200"/>
              <a:buFont typeface="Arial"/>
              <a:buNone/>
            </a:pPr>
            <a:r>
              <a:rPr b="0" i="0" lang="en-GB" sz="1200" u="none" cap="none" strike="noStrike">
                <a:solidFill>
                  <a:schemeClr val="dk1"/>
                </a:solidFill>
                <a:latin typeface="Arial"/>
                <a:ea typeface="Arial"/>
                <a:cs typeface="Arial"/>
                <a:sym typeface="Arial"/>
              </a:rPr>
              <a:t>It's been an age now, an ice age and I'm just as cold. I can't hear anything, but everything hurts. I am calmer now, my heart beat has finally slowed, the adrenalin is dispersing, and I can think: am I safe here? Should I risk moving further away? I want to have look.</a:t>
            </a:r>
            <a:endParaRPr b="0" i="0" sz="1200" u="none" cap="none" strike="noStrike">
              <a:solidFill>
                <a:schemeClr val="dk1"/>
              </a:solidFill>
              <a:latin typeface="Arial"/>
              <a:ea typeface="Arial"/>
              <a:cs typeface="Arial"/>
              <a:sym typeface="Arial"/>
            </a:endParaRPr>
          </a:p>
          <a:p>
            <a:pPr indent="0" lvl="0" marL="0" marR="0" rtl="0" algn="l">
              <a:lnSpc>
                <a:spcPct val="115000"/>
              </a:lnSpc>
              <a:spcBef>
                <a:spcPts val="1300"/>
              </a:spcBef>
              <a:spcAft>
                <a:spcPts val="0"/>
              </a:spcAft>
              <a:buClr>
                <a:srgbClr val="000000"/>
              </a:buClr>
              <a:buSzPts val="1200"/>
              <a:buFont typeface="Arial"/>
              <a:buNone/>
            </a:pPr>
            <a:r>
              <a:rPr b="0" i="0" lang="en-GB" sz="1200" u="none" cap="none" strike="noStrike">
                <a:solidFill>
                  <a:schemeClr val="dk1"/>
                </a:solidFill>
                <a:latin typeface="Arial"/>
                <a:ea typeface="Arial"/>
                <a:cs typeface="Arial"/>
                <a:sym typeface="Arial"/>
              </a:rPr>
              <a:t>Then, suddenly: out of the silence, running, thumping footsteps. Then, slow, cautious steps, and voices. Muffled, twisted voices, speaking quickly, I couldn't make out what they were saying, but they were getting nearer. I made myself even smaller, contracting my screaming limbs. I held my breath. The footsteps came nearer, the voices stopped. I willed my heartbeats to quieten.</a:t>
            </a:r>
            <a:endParaRPr b="0" i="0" sz="1200" u="none" cap="none" strike="noStrike">
              <a:solidFill>
                <a:schemeClr val="dk1"/>
              </a:solidFill>
              <a:latin typeface="Arial"/>
              <a:ea typeface="Arial"/>
              <a:cs typeface="Arial"/>
              <a:sym typeface="Arial"/>
            </a:endParaRPr>
          </a:p>
          <a:p>
            <a:pPr indent="0" lvl="0" marL="0" marR="0" rtl="0" algn="l">
              <a:lnSpc>
                <a:spcPct val="115000"/>
              </a:lnSpc>
              <a:spcBef>
                <a:spcPts val="1300"/>
              </a:spcBef>
              <a:spcAft>
                <a:spcPts val="0"/>
              </a:spcAft>
              <a:buClr>
                <a:srgbClr val="000000"/>
              </a:buClr>
              <a:buSzPts val="1200"/>
              <a:buFont typeface="Arial"/>
              <a:buNone/>
            </a:pPr>
            <a:r>
              <a:rPr b="0" i="0" lang="en-GB" sz="1200" u="none" cap="none" strike="noStrike">
                <a:solidFill>
                  <a:schemeClr val="dk1"/>
                </a:solidFill>
                <a:latin typeface="Arial"/>
                <a:ea typeface="Arial"/>
                <a:cs typeface="Arial"/>
                <a:sym typeface="Arial"/>
              </a:rPr>
              <a:t>Then I felt the shadow fall over me. Heavy with despair, I closed my eyes and exhaled. A large sweaty hand grabbed me with a steel grip accompanied by a booming voice bellowing 'GOT YOU!'</a:t>
            </a:r>
            <a:endParaRPr b="0" i="0" sz="1200" u="none" cap="none" strike="noStrike">
              <a:solidFill>
                <a:schemeClr val="dk1"/>
              </a:solidFill>
              <a:latin typeface="Arial"/>
              <a:ea typeface="Arial"/>
              <a:cs typeface="Arial"/>
              <a:sym typeface="Arial"/>
            </a:endParaRPr>
          </a:p>
          <a:p>
            <a:pPr indent="0" lvl="0" marL="0" marR="0" rtl="0" algn="l">
              <a:lnSpc>
                <a:spcPct val="115000"/>
              </a:lnSpc>
              <a:spcBef>
                <a:spcPts val="1300"/>
              </a:spcBef>
              <a:spcAft>
                <a:spcPts val="0"/>
              </a:spcAft>
              <a:buClr>
                <a:srgbClr val="000000"/>
              </a:buClr>
              <a:buSzPts val="1200"/>
              <a:buFont typeface="Arial"/>
              <a:buNone/>
            </a:pPr>
            <a:r>
              <a:rPr b="0" i="0" lang="en-GB" sz="1200" u="none" cap="none" strike="noStrike">
                <a:solidFill>
                  <a:schemeClr val="dk1"/>
                </a:solidFill>
                <a:latin typeface="Arial"/>
                <a:ea typeface="Arial"/>
                <a:cs typeface="Arial"/>
                <a:sym typeface="Arial"/>
              </a:rPr>
              <a:t>'Damn it'! I cursed, now it was my turn to count.</a:t>
            </a:r>
            <a:endParaRPr b="0" i="0" sz="1200" u="none" cap="none" strike="noStrike">
              <a:solidFill>
                <a:schemeClr val="dk1"/>
              </a:solidFill>
              <a:latin typeface="Arial"/>
              <a:ea typeface="Arial"/>
              <a:cs typeface="Arial"/>
              <a:sym typeface="Arial"/>
            </a:endParaRPr>
          </a:p>
        </p:txBody>
      </p:sp>
      <p:sp>
        <p:nvSpPr>
          <p:cNvPr id="100" name="Google Shape;100;p18"/>
          <p:cNvSpPr txBox="1"/>
          <p:nvPr/>
        </p:nvSpPr>
        <p:spPr>
          <a:xfrm>
            <a:off x="38100" y="9525"/>
            <a:ext cx="1152600" cy="428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Session 1</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 name="Shape 104"/>
        <p:cNvGrpSpPr/>
        <p:nvPr/>
      </p:nvGrpSpPr>
      <p:grpSpPr>
        <a:xfrm>
          <a:off x="0" y="0"/>
          <a:ext cx="0" cy="0"/>
          <a:chOff x="0" y="0"/>
          <a:chExt cx="0" cy="0"/>
        </a:xfrm>
      </p:grpSpPr>
      <p:sp>
        <p:nvSpPr>
          <p:cNvPr id="105" name="Google Shape;105;p19"/>
          <p:cNvSpPr txBox="1"/>
          <p:nvPr/>
        </p:nvSpPr>
        <p:spPr>
          <a:xfrm rot="5400000">
            <a:off x="5135250" y="998525"/>
            <a:ext cx="4183200" cy="3000000"/>
          </a:xfrm>
          <a:prstGeom prst="rect">
            <a:avLst/>
          </a:prstGeom>
          <a:noFill/>
          <a:ln>
            <a:noFill/>
          </a:ln>
        </p:spPr>
        <p:txBody>
          <a:bodyPr anchorCtr="0" anchor="t" bIns="91425" lIns="91425" spcFirstLastPara="1" rIns="91425" wrap="square" tIns="91425">
            <a:noAutofit/>
          </a:bodyPr>
          <a:lstStyle/>
          <a:p>
            <a:pPr indent="0" lvl="0" marL="0" marR="0" rtl="0" algn="l">
              <a:lnSpc>
                <a:spcPct val="120000"/>
              </a:lnSpc>
              <a:spcBef>
                <a:spcPts val="0"/>
              </a:spcBef>
              <a:spcAft>
                <a:spcPts val="0"/>
              </a:spcAft>
              <a:buClr>
                <a:srgbClr val="000000"/>
              </a:buClr>
              <a:buSzPts val="1700"/>
              <a:buFont typeface="Arial"/>
              <a:buNone/>
            </a:pPr>
            <a:r>
              <a:rPr b="1" i="0" lang="en-GB" sz="1700" u="none" cap="none" strike="noStrike">
                <a:solidFill>
                  <a:schemeClr val="hlink"/>
                </a:solidFill>
                <a:uFill>
                  <a:noFill/>
                </a:uFill>
                <a:latin typeface="Arial"/>
                <a:ea typeface="Arial"/>
                <a:cs typeface="Arial"/>
                <a:sym typeface="Arial"/>
                <a:hlinkClick r:id="rId3"/>
              </a:rPr>
              <a:t>Dancing on the Streets by Sadhbh Inman</a:t>
            </a:r>
            <a:endParaRPr b="1" i="0" sz="1700" u="none" cap="none" strike="noStrike">
              <a:solidFill>
                <a:srgbClr val="663399"/>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15000"/>
              </a:lnSpc>
              <a:spcBef>
                <a:spcPts val="1300"/>
              </a:spcBef>
              <a:spcAft>
                <a:spcPts val="0"/>
              </a:spcAft>
              <a:buClr>
                <a:srgbClr val="000000"/>
              </a:buClr>
              <a:buSzPts val="1200"/>
              <a:buFont typeface="Arial"/>
              <a:buNone/>
            </a:pPr>
            <a:r>
              <a:rPr b="0" i="0" lang="en-GB" sz="1200" u="none" cap="none" strike="noStrike">
                <a:solidFill>
                  <a:schemeClr val="dk1"/>
                </a:solidFill>
                <a:latin typeface="Arial"/>
                <a:ea typeface="Arial"/>
                <a:cs typeface="Arial"/>
                <a:sym typeface="Arial"/>
              </a:rPr>
              <a:t>Tai ya tai hi</a:t>
            </a:r>
            <a:endParaRPr b="0" i="0" sz="1200" u="none" cap="none" strike="noStrike">
              <a:solidFill>
                <a:schemeClr val="dk1"/>
              </a:solidFill>
              <a:latin typeface="Arial"/>
              <a:ea typeface="Arial"/>
              <a:cs typeface="Arial"/>
              <a:sym typeface="Arial"/>
            </a:endParaRPr>
          </a:p>
          <a:p>
            <a:pPr indent="0" lvl="0" marL="0" marR="0" rtl="0" algn="l">
              <a:lnSpc>
                <a:spcPct val="115000"/>
              </a:lnSpc>
              <a:spcBef>
                <a:spcPts val="1300"/>
              </a:spcBef>
              <a:spcAft>
                <a:spcPts val="0"/>
              </a:spcAft>
              <a:buClr>
                <a:srgbClr val="000000"/>
              </a:buClr>
              <a:buSzPts val="1200"/>
              <a:buFont typeface="Arial"/>
              <a:buNone/>
            </a:pPr>
            <a:r>
              <a:rPr b="0" i="0" lang="en-GB" sz="1200" u="none" cap="none" strike="noStrike">
                <a:solidFill>
                  <a:schemeClr val="dk1"/>
                </a:solidFill>
                <a:latin typeface="Arial"/>
                <a:ea typeface="Arial"/>
                <a:cs typeface="Arial"/>
                <a:sym typeface="Arial"/>
              </a:rPr>
              <a:t>Tai ya tai hi...</a:t>
            </a:r>
            <a:endParaRPr b="0" i="0" sz="1200" u="none" cap="none" strike="noStrike">
              <a:solidFill>
                <a:schemeClr val="dk1"/>
              </a:solidFill>
              <a:latin typeface="Arial"/>
              <a:ea typeface="Arial"/>
              <a:cs typeface="Arial"/>
              <a:sym typeface="Arial"/>
            </a:endParaRPr>
          </a:p>
          <a:p>
            <a:pPr indent="0" lvl="0" marL="0" marR="0" rtl="0" algn="l">
              <a:lnSpc>
                <a:spcPct val="115000"/>
              </a:lnSpc>
              <a:spcBef>
                <a:spcPts val="1300"/>
              </a:spcBef>
              <a:spcAft>
                <a:spcPts val="0"/>
              </a:spcAft>
              <a:buClr>
                <a:srgbClr val="000000"/>
              </a:buClr>
              <a:buSzPts val="1200"/>
              <a:buFont typeface="Arial"/>
              <a:buNone/>
            </a:pPr>
            <a:r>
              <a:rPr b="0" i="0" lang="en-GB" sz="1200" u="none" cap="none" strike="noStrike">
                <a:solidFill>
                  <a:schemeClr val="dk1"/>
                </a:solidFill>
                <a:latin typeface="Arial"/>
                <a:ea typeface="Arial"/>
                <a:cs typeface="Arial"/>
                <a:sym typeface="Arial"/>
              </a:rPr>
              <a:t>On a noisy, dusty road, a child's bare brown feet are hardly noticed as she weaves in and out of the traffic, dodging cattle and halting at taxis. She presses her nose against the windows of vehicles carrying crowds of tourists. "Tissues ma'am, tissues sir, only ten rupees for a box". Sita is small for a seven year old, but then seven year olds from the slums in Ahmedabad are often smaller than other children.</a:t>
            </a:r>
            <a:endParaRPr b="0" i="0" sz="1200" u="none" cap="none" strike="noStrike">
              <a:solidFill>
                <a:schemeClr val="dk1"/>
              </a:solidFill>
              <a:latin typeface="Arial"/>
              <a:ea typeface="Arial"/>
              <a:cs typeface="Arial"/>
              <a:sym typeface="Arial"/>
            </a:endParaRPr>
          </a:p>
          <a:p>
            <a:pPr indent="0" lvl="0" marL="0" marR="0" rtl="0" algn="l">
              <a:lnSpc>
                <a:spcPct val="115000"/>
              </a:lnSpc>
              <a:spcBef>
                <a:spcPts val="1300"/>
              </a:spcBef>
              <a:spcAft>
                <a:spcPts val="0"/>
              </a:spcAft>
              <a:buClr>
                <a:srgbClr val="000000"/>
              </a:buClr>
              <a:buSzPts val="1200"/>
              <a:buFont typeface="Arial"/>
              <a:buNone/>
            </a:pPr>
            <a:r>
              <a:rPr b="0" i="0" lang="en-GB" sz="1200" u="none" cap="none" strike="noStrike">
                <a:solidFill>
                  <a:schemeClr val="dk1"/>
                </a:solidFill>
                <a:latin typeface="Arial"/>
                <a:ea typeface="Arial"/>
                <a:cs typeface="Arial"/>
                <a:sym typeface="Arial"/>
              </a:rPr>
              <a:t>Tai ya tai hi</a:t>
            </a:r>
            <a:endParaRPr b="0" i="0" sz="1200" u="none" cap="none" strike="noStrike">
              <a:solidFill>
                <a:schemeClr val="dk1"/>
              </a:solidFill>
              <a:latin typeface="Arial"/>
              <a:ea typeface="Arial"/>
              <a:cs typeface="Arial"/>
              <a:sym typeface="Arial"/>
            </a:endParaRPr>
          </a:p>
          <a:p>
            <a:pPr indent="0" lvl="0" marL="0" marR="0" rtl="0" algn="l">
              <a:lnSpc>
                <a:spcPct val="115000"/>
              </a:lnSpc>
              <a:spcBef>
                <a:spcPts val="1300"/>
              </a:spcBef>
              <a:spcAft>
                <a:spcPts val="0"/>
              </a:spcAft>
              <a:buClr>
                <a:srgbClr val="000000"/>
              </a:buClr>
              <a:buSzPts val="1200"/>
              <a:buFont typeface="Arial"/>
              <a:buNone/>
            </a:pPr>
            <a:r>
              <a:rPr b="0" i="0" lang="en-GB" sz="1200" u="none" cap="none" strike="noStrike">
                <a:solidFill>
                  <a:schemeClr val="dk1"/>
                </a:solidFill>
                <a:latin typeface="Arial"/>
                <a:ea typeface="Arial"/>
                <a:cs typeface="Arial"/>
                <a:sym typeface="Arial"/>
              </a:rPr>
              <a:t>Tai ya tai hi...</a:t>
            </a:r>
            <a:endParaRPr b="0" i="0" sz="1200" u="none" cap="none" strike="noStrike">
              <a:solidFill>
                <a:schemeClr val="dk1"/>
              </a:solidFill>
              <a:latin typeface="Arial"/>
              <a:ea typeface="Arial"/>
              <a:cs typeface="Arial"/>
              <a:sym typeface="Arial"/>
            </a:endParaRPr>
          </a:p>
          <a:p>
            <a:pPr indent="0" lvl="0" marL="0" marR="0" rtl="0" algn="l">
              <a:lnSpc>
                <a:spcPct val="115000"/>
              </a:lnSpc>
              <a:spcBef>
                <a:spcPts val="1300"/>
              </a:spcBef>
              <a:spcAft>
                <a:spcPts val="0"/>
              </a:spcAft>
              <a:buClr>
                <a:srgbClr val="000000"/>
              </a:buClr>
              <a:buSzPts val="1200"/>
              <a:buFont typeface="Arial"/>
              <a:buNone/>
            </a:pPr>
            <a:r>
              <a:rPr b="0" i="0" lang="en-GB" sz="1200" u="none" cap="none" strike="noStrike">
                <a:solidFill>
                  <a:schemeClr val="dk1"/>
                </a:solidFill>
                <a:latin typeface="Arial"/>
                <a:ea typeface="Arial"/>
                <a:cs typeface="Arial"/>
                <a:sym typeface="Arial"/>
              </a:rPr>
              <a:t>The Bharata Natyam rhythm encourages her to dance, from car to lorry, lorry to rickshaw. On Sita's tiny face a smile begins to form. She is so engrossed in the rhythm that she never misses a beat. A lady in a rickshaw spots her quick-footed movements and starts rummaging through her purse to find twenty rupees, "ten rupees for the tissues and ten for your dancing".</a:t>
            </a:r>
            <a:endParaRPr b="0" i="0" sz="1200" u="none" cap="none" strike="noStrike">
              <a:solidFill>
                <a:schemeClr val="dk1"/>
              </a:solidFill>
              <a:latin typeface="Arial"/>
              <a:ea typeface="Arial"/>
              <a:cs typeface="Arial"/>
              <a:sym typeface="Arial"/>
            </a:endParaRPr>
          </a:p>
          <a:p>
            <a:pPr indent="0" lvl="0" marL="0" marR="0" rtl="0" algn="l">
              <a:lnSpc>
                <a:spcPct val="115000"/>
              </a:lnSpc>
              <a:spcBef>
                <a:spcPts val="1300"/>
              </a:spcBef>
              <a:spcAft>
                <a:spcPts val="0"/>
              </a:spcAft>
              <a:buClr>
                <a:srgbClr val="000000"/>
              </a:buClr>
              <a:buSzPts val="1200"/>
              <a:buFont typeface="Arial"/>
              <a:buNone/>
            </a:pPr>
            <a:r>
              <a:rPr b="0" i="0" lang="en-GB" sz="1200" u="none" cap="none" strike="noStrike">
                <a:solidFill>
                  <a:schemeClr val="dk1"/>
                </a:solidFill>
                <a:latin typeface="Arial"/>
                <a:ea typeface="Arial"/>
                <a:cs typeface="Arial"/>
                <a:sym typeface="Arial"/>
              </a:rPr>
              <a:t>Tai ya tai hi</a:t>
            </a:r>
            <a:endParaRPr b="0" i="0" sz="1200" u="none" cap="none" strike="noStrike">
              <a:solidFill>
                <a:schemeClr val="dk1"/>
              </a:solidFill>
              <a:latin typeface="Arial"/>
              <a:ea typeface="Arial"/>
              <a:cs typeface="Arial"/>
              <a:sym typeface="Arial"/>
            </a:endParaRPr>
          </a:p>
          <a:p>
            <a:pPr indent="0" lvl="0" marL="0" marR="0" rtl="0" algn="l">
              <a:lnSpc>
                <a:spcPct val="115000"/>
              </a:lnSpc>
              <a:spcBef>
                <a:spcPts val="1300"/>
              </a:spcBef>
              <a:spcAft>
                <a:spcPts val="0"/>
              </a:spcAft>
              <a:buClr>
                <a:srgbClr val="000000"/>
              </a:buClr>
              <a:buSzPts val="1200"/>
              <a:buFont typeface="Arial"/>
              <a:buNone/>
            </a:pPr>
            <a:r>
              <a:rPr b="0" i="0" lang="en-GB" sz="1200" u="none" cap="none" strike="noStrike">
                <a:solidFill>
                  <a:schemeClr val="dk1"/>
                </a:solidFill>
                <a:latin typeface="Arial"/>
                <a:ea typeface="Arial"/>
                <a:cs typeface="Arial"/>
                <a:sym typeface="Arial"/>
              </a:rPr>
              <a:t>Tai ya tai hi...</a:t>
            </a:r>
            <a:endParaRPr b="0" i="0" sz="1200" u="none" cap="none" strike="noStrike">
              <a:solidFill>
                <a:schemeClr val="dk1"/>
              </a:solidFill>
              <a:latin typeface="Arial"/>
              <a:ea typeface="Arial"/>
              <a:cs typeface="Arial"/>
              <a:sym typeface="Arial"/>
            </a:endParaRPr>
          </a:p>
          <a:p>
            <a:pPr indent="0" lvl="0" marL="0" marR="0" rtl="0" algn="l">
              <a:lnSpc>
                <a:spcPct val="115000"/>
              </a:lnSpc>
              <a:spcBef>
                <a:spcPts val="130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p:txBody>
      </p:sp>
      <p:sp>
        <p:nvSpPr>
          <p:cNvPr id="106" name="Google Shape;106;p19"/>
          <p:cNvSpPr txBox="1"/>
          <p:nvPr/>
        </p:nvSpPr>
        <p:spPr>
          <a:xfrm>
            <a:off x="38100" y="9525"/>
            <a:ext cx="1152600" cy="428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Session 1</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 name="Shape 110"/>
        <p:cNvGrpSpPr/>
        <p:nvPr/>
      </p:nvGrpSpPr>
      <p:grpSpPr>
        <a:xfrm>
          <a:off x="0" y="0"/>
          <a:ext cx="0" cy="0"/>
          <a:chOff x="0" y="0"/>
          <a:chExt cx="0" cy="0"/>
        </a:xfrm>
      </p:grpSpPr>
      <p:sp>
        <p:nvSpPr>
          <p:cNvPr id="111" name="Google Shape;111;p20"/>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t/>
            </a:r>
            <a:endParaRPr/>
          </a:p>
        </p:txBody>
      </p:sp>
      <p:sp>
        <p:nvSpPr>
          <p:cNvPr id="112" name="Google Shape;112;p20"/>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SzPts val="1800"/>
              <a:buNone/>
            </a:pPr>
            <a:r>
              <a:t/>
            </a:r>
            <a:endParaRPr/>
          </a:p>
        </p:txBody>
      </p:sp>
      <p:sp>
        <p:nvSpPr>
          <p:cNvPr id="113" name="Google Shape;113;p20"/>
          <p:cNvSpPr txBox="1"/>
          <p:nvPr/>
        </p:nvSpPr>
        <p:spPr>
          <a:xfrm rot="5400000">
            <a:off x="4998750" y="966775"/>
            <a:ext cx="4204200" cy="30000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rgbClr val="000000"/>
              </a:buClr>
              <a:buSzPts val="1200"/>
              <a:buFont typeface="Arial"/>
              <a:buNone/>
            </a:pPr>
            <a:r>
              <a:rPr b="0" i="0" lang="en-GB" sz="1200" u="none" cap="none" strike="noStrike">
                <a:solidFill>
                  <a:schemeClr val="dk1"/>
                </a:solidFill>
                <a:latin typeface="Arial"/>
                <a:ea typeface="Arial"/>
                <a:cs typeface="Arial"/>
                <a:sym typeface="Arial"/>
              </a:rPr>
              <a:t>Sita is delighted about receiving that much money, and dances off to the tailor's to get her Bharata Natyam dress made and her dream fulfilled. The tailor's fingers work quickly with the silky, emerald fabric. The gleaming needle punctures the soft cotton cloth, creating neat rows of stitches. Sita watches as the dress is completed. Sita takes the dress, her eyes wide with excitement, her mouth open in anticipation. "That's one hundred rupees child" the tailor says kindly. Sita carefully unfolds the notes she has been saving for over a year and with a hopeful sigh, hands them over.</a:t>
            </a:r>
            <a:endParaRPr b="0" i="0" sz="1200" u="none" cap="none" strike="noStrike">
              <a:solidFill>
                <a:schemeClr val="dk1"/>
              </a:solidFill>
              <a:latin typeface="Arial"/>
              <a:ea typeface="Arial"/>
              <a:cs typeface="Arial"/>
              <a:sym typeface="Arial"/>
            </a:endParaRPr>
          </a:p>
          <a:p>
            <a:pPr indent="0" lvl="0" marL="0" marR="0" rtl="0" algn="l">
              <a:lnSpc>
                <a:spcPct val="115000"/>
              </a:lnSpc>
              <a:spcBef>
                <a:spcPts val="1300"/>
              </a:spcBef>
              <a:spcAft>
                <a:spcPts val="0"/>
              </a:spcAft>
              <a:buClr>
                <a:srgbClr val="000000"/>
              </a:buClr>
              <a:buSzPts val="1200"/>
              <a:buFont typeface="Arial"/>
              <a:buNone/>
            </a:pPr>
            <a:r>
              <a:rPr b="0" i="0" lang="en-GB" sz="1200" u="none" cap="none" strike="noStrike">
                <a:solidFill>
                  <a:schemeClr val="dk1"/>
                </a:solidFill>
                <a:latin typeface="Arial"/>
                <a:ea typeface="Arial"/>
                <a:cs typeface="Arial"/>
                <a:sym typeface="Arial"/>
              </a:rPr>
              <a:t>"I'll have that!" a voice booms. Sita stands, her back to the stranger. She strongly smells rum. "Oh! It can't be" she murmurs. A dark shadow and fiery breath indicate his presence..."Uncle!" His eyes narrow menacingly, sending a shiver down Sita's spine. "I'll have that!" he booms again. Uncle takes the money off Sita. He turns around and slams the door behind him.</a:t>
            </a:r>
            <a:endParaRPr b="0" i="0" sz="1200" u="none" cap="none" strike="noStrike">
              <a:solidFill>
                <a:schemeClr val="dk1"/>
              </a:solidFill>
              <a:latin typeface="Arial"/>
              <a:ea typeface="Arial"/>
              <a:cs typeface="Arial"/>
              <a:sym typeface="Arial"/>
            </a:endParaRPr>
          </a:p>
          <a:p>
            <a:pPr indent="0" lvl="0" marL="0" marR="0" rtl="0" algn="l">
              <a:lnSpc>
                <a:spcPct val="115000"/>
              </a:lnSpc>
              <a:spcBef>
                <a:spcPts val="1300"/>
              </a:spcBef>
              <a:spcAft>
                <a:spcPts val="0"/>
              </a:spcAft>
              <a:buClr>
                <a:srgbClr val="000000"/>
              </a:buClr>
              <a:buSzPts val="1200"/>
              <a:buFont typeface="Arial"/>
              <a:buNone/>
            </a:pPr>
            <a:r>
              <a:rPr b="0" i="0" lang="en-GB" sz="1200" u="none" cap="none" strike="noStrike">
                <a:solidFill>
                  <a:schemeClr val="dk1"/>
                </a:solidFill>
                <a:latin typeface="Arial"/>
                <a:ea typeface="Arial"/>
                <a:cs typeface="Arial"/>
                <a:sym typeface="Arial"/>
              </a:rPr>
              <a:t>Sita knows it will be the end of her happiness. It feels like a part of her body is gone, fatally gone forever. Sita also knows that she should have given the money to Uncle, but it didn't seem fair that he sent her to get money, to make him a rich man.</a:t>
            </a:r>
            <a:endParaRPr b="0" i="0" sz="1200" u="none" cap="none" strike="noStrike">
              <a:solidFill>
                <a:schemeClr val="dk1"/>
              </a:solidFill>
              <a:latin typeface="Arial"/>
              <a:ea typeface="Arial"/>
              <a:cs typeface="Arial"/>
              <a:sym typeface="Arial"/>
            </a:endParaRPr>
          </a:p>
          <a:p>
            <a:pPr indent="0" lvl="0" marL="0" marR="0" rtl="0" algn="l">
              <a:lnSpc>
                <a:spcPct val="115000"/>
              </a:lnSpc>
              <a:spcBef>
                <a:spcPts val="1300"/>
              </a:spcBef>
              <a:spcAft>
                <a:spcPts val="0"/>
              </a:spcAft>
              <a:buClr>
                <a:srgbClr val="000000"/>
              </a:buClr>
              <a:buSzPts val="1200"/>
              <a:buFont typeface="Arial"/>
              <a:buNone/>
            </a:pPr>
            <a:r>
              <a:rPr b="0" i="0" lang="en-GB" sz="1200" u="none" cap="none" strike="noStrike">
                <a:solidFill>
                  <a:schemeClr val="dk1"/>
                </a:solidFill>
                <a:latin typeface="Arial"/>
                <a:ea typeface="Arial"/>
                <a:cs typeface="Arial"/>
                <a:sym typeface="Arial"/>
              </a:rPr>
              <a:t>Tai ya tai hi</a:t>
            </a:r>
            <a:endParaRPr b="0" i="0" sz="1200" u="none" cap="none" strike="noStrike">
              <a:solidFill>
                <a:schemeClr val="dk1"/>
              </a:solidFill>
              <a:latin typeface="Arial"/>
              <a:ea typeface="Arial"/>
              <a:cs typeface="Arial"/>
              <a:sym typeface="Arial"/>
            </a:endParaRPr>
          </a:p>
          <a:p>
            <a:pPr indent="0" lvl="0" marL="0" marR="0" rtl="0" algn="l">
              <a:lnSpc>
                <a:spcPct val="115000"/>
              </a:lnSpc>
              <a:spcBef>
                <a:spcPts val="1300"/>
              </a:spcBef>
              <a:spcAft>
                <a:spcPts val="0"/>
              </a:spcAft>
              <a:buClr>
                <a:srgbClr val="000000"/>
              </a:buClr>
              <a:buSzPts val="1200"/>
              <a:buFont typeface="Arial"/>
              <a:buNone/>
            </a:pPr>
            <a:r>
              <a:rPr b="0" i="0" lang="en-GB" sz="1200" u="none" cap="none" strike="noStrike">
                <a:solidFill>
                  <a:schemeClr val="dk1"/>
                </a:solidFill>
                <a:latin typeface="Arial"/>
                <a:ea typeface="Arial"/>
                <a:cs typeface="Arial"/>
                <a:sym typeface="Arial"/>
              </a:rPr>
              <a:t>Tai ya tai hi...</a:t>
            </a:r>
            <a:endParaRPr b="0" i="0" sz="1200" u="none" cap="none" strike="noStrike">
              <a:solidFill>
                <a:schemeClr val="dk1"/>
              </a:solidFill>
              <a:latin typeface="Arial"/>
              <a:ea typeface="Arial"/>
              <a:cs typeface="Arial"/>
              <a:sym typeface="Arial"/>
            </a:endParaRPr>
          </a:p>
          <a:p>
            <a:pPr indent="0" lvl="0" marL="0" marR="0" rtl="0" algn="l">
              <a:lnSpc>
                <a:spcPct val="115000"/>
              </a:lnSpc>
              <a:spcBef>
                <a:spcPts val="1300"/>
              </a:spcBef>
              <a:spcAft>
                <a:spcPts val="0"/>
              </a:spcAft>
              <a:buClr>
                <a:srgbClr val="000000"/>
              </a:buClr>
              <a:buSzPts val="1200"/>
              <a:buFont typeface="Arial"/>
              <a:buNone/>
            </a:pPr>
            <a:r>
              <a:rPr b="0" i="0" lang="en-GB" sz="1200" u="none" cap="none" strike="noStrike">
                <a:solidFill>
                  <a:schemeClr val="dk1"/>
                </a:solidFill>
                <a:latin typeface="Arial"/>
                <a:ea typeface="Arial"/>
                <a:cs typeface="Arial"/>
                <a:sym typeface="Arial"/>
              </a:rPr>
              <a:t>On a noisy, dusty road, a child's bare brown feet are hardly noticed as she weaves in and out of the traffic, dodging cattle and halting at taxis.</a:t>
            </a:r>
            <a:endParaRPr b="0" i="0" sz="1200" u="none" cap="none" strike="noStrike">
              <a:solidFill>
                <a:schemeClr val="dk1"/>
              </a:solidFill>
              <a:latin typeface="Arial"/>
              <a:ea typeface="Arial"/>
              <a:cs typeface="Arial"/>
              <a:sym typeface="Arial"/>
            </a:endParaRPr>
          </a:p>
          <a:p>
            <a:pPr indent="0" lvl="0" marL="0" marR="0" rtl="0" algn="l">
              <a:lnSpc>
                <a:spcPct val="115000"/>
              </a:lnSpc>
              <a:spcBef>
                <a:spcPts val="1300"/>
              </a:spcBef>
              <a:spcAft>
                <a:spcPts val="0"/>
              </a:spcAft>
              <a:buClr>
                <a:srgbClr val="000000"/>
              </a:buClr>
              <a:buSzPts val="1200"/>
              <a:buFont typeface="Arial"/>
              <a:buNone/>
            </a:pPr>
            <a:r>
              <a:rPr b="0" i="0" lang="en-GB" sz="1200" u="none" cap="none" strike="noStrike">
                <a:solidFill>
                  <a:schemeClr val="dk1"/>
                </a:solidFill>
                <a:latin typeface="Arial"/>
                <a:ea typeface="Arial"/>
                <a:cs typeface="Arial"/>
                <a:sym typeface="Arial"/>
              </a:rPr>
              <a:t>"Tissues ma'am, tissues sir ...only ten rupees for a box".</a:t>
            </a:r>
            <a:endParaRPr b="0" i="0" sz="1200" u="none" cap="none" strike="noStrike">
              <a:solidFill>
                <a:schemeClr val="dk1"/>
              </a:solidFill>
              <a:latin typeface="Arial"/>
              <a:ea typeface="Arial"/>
              <a:cs typeface="Arial"/>
              <a:sym typeface="Arial"/>
            </a:endParaRPr>
          </a:p>
        </p:txBody>
      </p:sp>
      <p:sp>
        <p:nvSpPr>
          <p:cNvPr id="114" name="Google Shape;114;p20"/>
          <p:cNvSpPr txBox="1"/>
          <p:nvPr/>
        </p:nvSpPr>
        <p:spPr>
          <a:xfrm>
            <a:off x="38100" y="9525"/>
            <a:ext cx="1152600" cy="428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Session 1</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 name="Shape 118"/>
        <p:cNvGrpSpPr/>
        <p:nvPr/>
      </p:nvGrpSpPr>
      <p:grpSpPr>
        <a:xfrm>
          <a:off x="0" y="0"/>
          <a:ext cx="0" cy="0"/>
          <a:chOff x="0" y="0"/>
          <a:chExt cx="0" cy="0"/>
        </a:xfrm>
      </p:grpSpPr>
      <p:sp>
        <p:nvSpPr>
          <p:cNvPr id="119" name="Google Shape;119;p21"/>
          <p:cNvSpPr txBox="1"/>
          <p:nvPr>
            <p:ph type="title"/>
          </p:nvPr>
        </p:nvSpPr>
        <p:spPr>
          <a:xfrm>
            <a:off x="311700" y="142325"/>
            <a:ext cx="8520600" cy="5727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2800"/>
              <a:buNone/>
            </a:pPr>
            <a:r>
              <a:rPr b="1" lang="en-GB"/>
              <a:t>Narrative Writing</a:t>
            </a:r>
            <a:endParaRPr b="1"/>
          </a:p>
          <a:p>
            <a:pPr indent="0" lvl="0" marL="0" rtl="0" algn="l">
              <a:lnSpc>
                <a:spcPct val="100000"/>
              </a:lnSpc>
              <a:spcBef>
                <a:spcPts val="0"/>
              </a:spcBef>
              <a:spcAft>
                <a:spcPts val="0"/>
              </a:spcAft>
              <a:buSzPts val="2800"/>
              <a:buNone/>
            </a:pPr>
            <a:r>
              <a:t/>
            </a:r>
            <a:endParaRPr/>
          </a:p>
        </p:txBody>
      </p:sp>
      <p:sp>
        <p:nvSpPr>
          <p:cNvPr id="120" name="Google Shape;120;p21"/>
          <p:cNvSpPr txBox="1"/>
          <p:nvPr>
            <p:ph idx="1" type="body"/>
          </p:nvPr>
        </p:nvSpPr>
        <p:spPr>
          <a:xfrm>
            <a:off x="311700" y="954150"/>
            <a:ext cx="8520600" cy="3416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800"/>
              <a:buNone/>
            </a:pPr>
            <a:r>
              <a:rPr lang="en-GB">
                <a:solidFill>
                  <a:srgbClr val="000000"/>
                </a:solidFill>
              </a:rPr>
              <a:t>How do you write the perfect sentence?  Turn these fragments into full sentences.</a:t>
            </a:r>
            <a:endParaRPr>
              <a:solidFill>
                <a:srgbClr val="000000"/>
              </a:solidFill>
            </a:endParaRPr>
          </a:p>
          <a:p>
            <a:pPr indent="0" lvl="0" marL="0" rtl="0" algn="l">
              <a:lnSpc>
                <a:spcPct val="115000"/>
              </a:lnSpc>
              <a:spcBef>
                <a:spcPts val="1600"/>
              </a:spcBef>
              <a:spcAft>
                <a:spcPts val="0"/>
              </a:spcAft>
              <a:buSzPts val="1800"/>
              <a:buNone/>
            </a:pPr>
            <a:r>
              <a:rPr lang="en-GB">
                <a:solidFill>
                  <a:srgbClr val="000000"/>
                </a:solidFill>
              </a:rPr>
              <a:t>Example: the pupil            </a:t>
            </a:r>
            <a:r>
              <a:rPr b="1" lang="en-GB" u="sng">
                <a:solidFill>
                  <a:srgbClr val="000000"/>
                </a:solidFill>
              </a:rPr>
              <a:t>T</a:t>
            </a:r>
            <a:r>
              <a:rPr lang="en-GB">
                <a:solidFill>
                  <a:srgbClr val="000000"/>
                </a:solidFill>
              </a:rPr>
              <a:t>he pupil learnt about sentences</a:t>
            </a:r>
            <a:r>
              <a:rPr b="1" lang="en-GB" u="sng">
                <a:solidFill>
                  <a:srgbClr val="000000"/>
                </a:solidFill>
              </a:rPr>
              <a:t>.</a:t>
            </a:r>
            <a:endParaRPr b="1" u="sng">
              <a:solidFill>
                <a:srgbClr val="000000"/>
              </a:solidFill>
            </a:endParaRPr>
          </a:p>
          <a:p>
            <a:pPr indent="-342900" lvl="0" marL="457200" rtl="0" algn="l">
              <a:lnSpc>
                <a:spcPct val="115000"/>
              </a:lnSpc>
              <a:spcBef>
                <a:spcPts val="1600"/>
              </a:spcBef>
              <a:spcAft>
                <a:spcPts val="0"/>
              </a:spcAft>
              <a:buClr>
                <a:srgbClr val="000000"/>
              </a:buClr>
              <a:buSzPts val="1800"/>
              <a:buAutoNum type="arabicPeriod"/>
            </a:pPr>
            <a:r>
              <a:rPr lang="en-GB">
                <a:solidFill>
                  <a:srgbClr val="000000"/>
                </a:solidFill>
              </a:rPr>
              <a:t>entered the classroom </a:t>
            </a:r>
            <a:endParaRPr>
              <a:solidFill>
                <a:srgbClr val="000000"/>
              </a:solidFill>
            </a:endParaRPr>
          </a:p>
          <a:p>
            <a:pPr indent="-342900" lvl="0" marL="457200" rtl="0" algn="l">
              <a:lnSpc>
                <a:spcPct val="115000"/>
              </a:lnSpc>
              <a:spcBef>
                <a:spcPts val="0"/>
              </a:spcBef>
              <a:spcAft>
                <a:spcPts val="0"/>
              </a:spcAft>
              <a:buClr>
                <a:srgbClr val="000000"/>
              </a:buClr>
              <a:buSzPts val="1800"/>
              <a:buAutoNum type="arabicPeriod"/>
            </a:pPr>
            <a:r>
              <a:rPr lang="en-GB">
                <a:solidFill>
                  <a:srgbClr val="000000"/>
                </a:solidFill>
              </a:rPr>
              <a:t>the teacher</a:t>
            </a:r>
            <a:endParaRPr>
              <a:solidFill>
                <a:srgbClr val="000000"/>
              </a:solidFill>
            </a:endParaRPr>
          </a:p>
          <a:p>
            <a:pPr indent="-342900" lvl="0" marL="457200" rtl="0" algn="l">
              <a:lnSpc>
                <a:spcPct val="115000"/>
              </a:lnSpc>
              <a:spcBef>
                <a:spcPts val="0"/>
              </a:spcBef>
              <a:spcAft>
                <a:spcPts val="0"/>
              </a:spcAft>
              <a:buClr>
                <a:srgbClr val="000000"/>
              </a:buClr>
              <a:buSzPts val="1800"/>
              <a:buAutoNum type="arabicPeriod"/>
            </a:pPr>
            <a:r>
              <a:rPr lang="en-GB">
                <a:solidFill>
                  <a:srgbClr val="000000"/>
                </a:solidFill>
              </a:rPr>
              <a:t>put up their hands</a:t>
            </a:r>
            <a:endParaRPr>
              <a:solidFill>
                <a:srgbClr val="000000"/>
              </a:solidFill>
            </a:endParaRPr>
          </a:p>
          <a:p>
            <a:pPr indent="-342900" lvl="0" marL="457200" rtl="0" algn="l">
              <a:lnSpc>
                <a:spcPct val="115000"/>
              </a:lnSpc>
              <a:spcBef>
                <a:spcPts val="0"/>
              </a:spcBef>
              <a:spcAft>
                <a:spcPts val="0"/>
              </a:spcAft>
              <a:buClr>
                <a:srgbClr val="000000"/>
              </a:buClr>
              <a:buSzPts val="1800"/>
              <a:buAutoNum type="arabicPeriod"/>
            </a:pPr>
            <a:r>
              <a:rPr lang="en-GB">
                <a:solidFill>
                  <a:srgbClr val="000000"/>
                </a:solidFill>
              </a:rPr>
              <a:t>received their Sharples’ ties</a:t>
            </a:r>
            <a:endParaRPr>
              <a:solidFill>
                <a:srgbClr val="000000"/>
              </a:solidFill>
            </a:endParaRPr>
          </a:p>
          <a:p>
            <a:pPr indent="-342900" lvl="0" marL="457200" rtl="0" algn="l">
              <a:lnSpc>
                <a:spcPct val="115000"/>
              </a:lnSpc>
              <a:spcBef>
                <a:spcPts val="0"/>
              </a:spcBef>
              <a:spcAft>
                <a:spcPts val="0"/>
              </a:spcAft>
              <a:buClr>
                <a:srgbClr val="000000"/>
              </a:buClr>
              <a:buSzPts val="1800"/>
              <a:buAutoNum type="arabicPeriod"/>
            </a:pPr>
            <a:r>
              <a:rPr lang="en-GB">
                <a:solidFill>
                  <a:srgbClr val="000000"/>
                </a:solidFill>
              </a:rPr>
              <a:t>the form teacher</a:t>
            </a:r>
            <a:endParaRPr>
              <a:solidFill>
                <a:srgbClr val="000000"/>
              </a:solidFill>
            </a:endParaRPr>
          </a:p>
          <a:p>
            <a:pPr indent="0" lvl="0" marL="0" rtl="0" algn="l">
              <a:lnSpc>
                <a:spcPct val="115000"/>
              </a:lnSpc>
              <a:spcBef>
                <a:spcPts val="1600"/>
              </a:spcBef>
              <a:spcAft>
                <a:spcPts val="1600"/>
              </a:spcAft>
              <a:buSzPts val="1800"/>
              <a:buNone/>
            </a:pPr>
            <a:r>
              <a:t/>
            </a:r>
            <a:endParaRPr/>
          </a:p>
        </p:txBody>
      </p:sp>
      <p:cxnSp>
        <p:nvCxnSpPr>
          <p:cNvPr id="121" name="Google Shape;121;p21"/>
          <p:cNvCxnSpPr/>
          <p:nvPr/>
        </p:nvCxnSpPr>
        <p:spPr>
          <a:xfrm flipH="1" rot="10800000">
            <a:off x="2348750" y="1701825"/>
            <a:ext cx="636900" cy="10500"/>
          </a:xfrm>
          <a:prstGeom prst="straightConnector1">
            <a:avLst/>
          </a:prstGeom>
          <a:noFill/>
          <a:ln cap="flat" cmpd="sng" w="9525">
            <a:solidFill>
              <a:schemeClr val="dk2"/>
            </a:solidFill>
            <a:prstDash val="solid"/>
            <a:round/>
            <a:headEnd len="sm" w="sm" type="none"/>
            <a:tailEnd len="med" w="med" type="triangle"/>
          </a:ln>
        </p:spPr>
      </p:cxnSp>
      <p:pic>
        <p:nvPicPr>
          <p:cNvPr id="122" name="Google Shape;122;p21"/>
          <p:cNvPicPr preferRelativeResize="0"/>
          <p:nvPr/>
        </p:nvPicPr>
        <p:blipFill rotWithShape="1">
          <a:blip r:embed="rId3">
            <a:alphaModFix/>
          </a:blip>
          <a:srcRect b="0" l="0" r="0" t="0"/>
          <a:stretch/>
        </p:blipFill>
        <p:spPr>
          <a:xfrm>
            <a:off x="311701" y="4181201"/>
            <a:ext cx="1134400" cy="791825"/>
          </a:xfrm>
          <a:prstGeom prst="rect">
            <a:avLst/>
          </a:prstGeom>
          <a:noFill/>
          <a:ln>
            <a:noFill/>
          </a:ln>
        </p:spPr>
      </p:pic>
      <p:sp>
        <p:nvSpPr>
          <p:cNvPr id="123" name="Google Shape;123;p21"/>
          <p:cNvSpPr/>
          <p:nvPr/>
        </p:nvSpPr>
        <p:spPr>
          <a:xfrm>
            <a:off x="1638700" y="4134925"/>
            <a:ext cx="7244400" cy="884400"/>
          </a:xfrm>
          <a:prstGeom prst="roundRect">
            <a:avLst>
              <a:gd fmla="val 16667" name="adj"/>
            </a:avLst>
          </a:prstGeom>
          <a:solidFill>
            <a:srgbClr val="EEEEEE"/>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rgbClr val="000000"/>
                </a:solidFill>
                <a:latin typeface="Arial"/>
                <a:ea typeface="Arial"/>
                <a:cs typeface="Arial"/>
                <a:sym typeface="Arial"/>
              </a:rPr>
              <a:t>Turn your sentences into complex sentences, e.g. The pupil, who was in an English lesson, learnt about sentences.</a:t>
            </a:r>
            <a:endParaRPr b="0" i="0" sz="1800" u="none" cap="none" strike="noStrike">
              <a:solidFill>
                <a:srgbClr val="000000"/>
              </a:solidFill>
              <a:latin typeface="Arial"/>
              <a:ea typeface="Arial"/>
              <a:cs typeface="Arial"/>
              <a:sym typeface="Arial"/>
            </a:endParaRPr>
          </a:p>
        </p:txBody>
      </p:sp>
      <p:sp>
        <p:nvSpPr>
          <p:cNvPr id="124" name="Google Shape;124;p21"/>
          <p:cNvSpPr txBox="1"/>
          <p:nvPr/>
        </p:nvSpPr>
        <p:spPr>
          <a:xfrm>
            <a:off x="38100" y="9525"/>
            <a:ext cx="1152600" cy="428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Session 2</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sp>
        <p:nvSpPr>
          <p:cNvPr id="129" name="Google Shape;129;p22"/>
          <p:cNvSpPr txBox="1"/>
          <p:nvPr>
            <p:ph type="title"/>
          </p:nvPr>
        </p:nvSpPr>
        <p:spPr>
          <a:xfrm>
            <a:off x="311700" y="8627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SzPts val="2800"/>
              <a:buNone/>
            </a:pPr>
            <a:r>
              <a:rPr b="1" lang="en-GB" sz="1800">
                <a:solidFill>
                  <a:srgbClr val="000000"/>
                </a:solidFill>
              </a:rPr>
              <a:t>Sentence Practice: </a:t>
            </a:r>
            <a:r>
              <a:rPr b="1" lang="en-GB" sz="1800">
                <a:solidFill>
                  <a:srgbClr val="FF0000"/>
                </a:solidFill>
              </a:rPr>
              <a:t>Verb</a:t>
            </a:r>
            <a:r>
              <a:rPr b="1" lang="en-GB" sz="1800">
                <a:solidFill>
                  <a:srgbClr val="000000"/>
                </a:solidFill>
              </a:rPr>
              <a:t>, </a:t>
            </a:r>
            <a:r>
              <a:rPr b="1" lang="en-GB" sz="1800">
                <a:solidFill>
                  <a:srgbClr val="0000FF"/>
                </a:solidFill>
              </a:rPr>
              <a:t>person</a:t>
            </a:r>
            <a:r>
              <a:rPr b="1" lang="en-GB" sz="1800">
                <a:solidFill>
                  <a:srgbClr val="000000"/>
                </a:solidFill>
              </a:rPr>
              <a:t> sentence</a:t>
            </a:r>
            <a:endParaRPr b="1">
              <a:solidFill>
                <a:srgbClr val="000000"/>
              </a:solidFill>
            </a:endParaRPr>
          </a:p>
        </p:txBody>
      </p:sp>
      <p:sp>
        <p:nvSpPr>
          <p:cNvPr id="130" name="Google Shape;130;p22"/>
          <p:cNvSpPr txBox="1"/>
          <p:nvPr>
            <p:ph idx="1" type="body"/>
          </p:nvPr>
        </p:nvSpPr>
        <p:spPr>
          <a:xfrm>
            <a:off x="346050" y="980750"/>
            <a:ext cx="8520600" cy="3416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800"/>
              <a:buNone/>
            </a:pPr>
            <a:r>
              <a:rPr lang="en-GB">
                <a:solidFill>
                  <a:srgbClr val="000000"/>
                </a:solidFill>
              </a:rPr>
              <a:t>Example: </a:t>
            </a:r>
            <a:r>
              <a:rPr lang="en-GB" u="sng">
                <a:solidFill>
                  <a:srgbClr val="FF0000"/>
                </a:solidFill>
              </a:rPr>
              <a:t>Holding</a:t>
            </a:r>
            <a:r>
              <a:rPr lang="en-GB" u="sng">
                <a:solidFill>
                  <a:srgbClr val="000000"/>
                </a:solidFill>
              </a:rPr>
              <a:t> my breath</a:t>
            </a:r>
            <a:r>
              <a:rPr lang="en-GB">
                <a:solidFill>
                  <a:srgbClr val="000000"/>
                </a:solidFill>
              </a:rPr>
              <a:t>, </a:t>
            </a:r>
            <a:r>
              <a:rPr lang="en-GB">
                <a:solidFill>
                  <a:srgbClr val="1155CC"/>
                </a:solidFill>
              </a:rPr>
              <a:t>I </a:t>
            </a:r>
            <a:r>
              <a:rPr lang="en-GB">
                <a:solidFill>
                  <a:srgbClr val="000000"/>
                </a:solidFill>
              </a:rPr>
              <a:t>walked through the school gates.</a:t>
            </a:r>
            <a:endParaRPr>
              <a:solidFill>
                <a:srgbClr val="000000"/>
              </a:solidFill>
            </a:endParaRPr>
          </a:p>
          <a:p>
            <a:pPr indent="0" lvl="0" marL="0" rtl="0" algn="l">
              <a:lnSpc>
                <a:spcPct val="115000"/>
              </a:lnSpc>
              <a:spcBef>
                <a:spcPts val="1600"/>
              </a:spcBef>
              <a:spcAft>
                <a:spcPts val="0"/>
              </a:spcAft>
              <a:buSzPts val="1800"/>
              <a:buNone/>
            </a:pPr>
            <a:r>
              <a:t/>
            </a:r>
            <a:endParaRPr>
              <a:solidFill>
                <a:srgbClr val="000000"/>
              </a:solidFill>
            </a:endParaRPr>
          </a:p>
          <a:p>
            <a:pPr indent="-342900" lvl="0" marL="457200" rtl="0" algn="l">
              <a:lnSpc>
                <a:spcPct val="115000"/>
              </a:lnSpc>
              <a:spcBef>
                <a:spcPts val="1600"/>
              </a:spcBef>
              <a:spcAft>
                <a:spcPts val="0"/>
              </a:spcAft>
              <a:buClr>
                <a:srgbClr val="000000"/>
              </a:buClr>
              <a:buSzPts val="1800"/>
              <a:buAutoNum type="arabicPeriod"/>
            </a:pPr>
            <a:r>
              <a:rPr lang="en-GB">
                <a:solidFill>
                  <a:srgbClr val="FF0000"/>
                </a:solidFill>
              </a:rPr>
              <a:t>Looking</a:t>
            </a:r>
            <a:r>
              <a:rPr lang="en-GB">
                <a:solidFill>
                  <a:srgbClr val="000000"/>
                </a:solidFill>
              </a:rPr>
              <a:t> up at the older pupils…</a:t>
            </a:r>
            <a:endParaRPr>
              <a:solidFill>
                <a:srgbClr val="000000"/>
              </a:solidFill>
            </a:endParaRPr>
          </a:p>
          <a:p>
            <a:pPr indent="-342900" lvl="0" marL="457200" rtl="0" algn="l">
              <a:lnSpc>
                <a:spcPct val="115000"/>
              </a:lnSpc>
              <a:spcBef>
                <a:spcPts val="0"/>
              </a:spcBef>
              <a:spcAft>
                <a:spcPts val="0"/>
              </a:spcAft>
              <a:buClr>
                <a:srgbClr val="000000"/>
              </a:buClr>
              <a:buSzPts val="1800"/>
              <a:buAutoNum type="arabicPeriod"/>
            </a:pPr>
            <a:r>
              <a:rPr lang="en-GB">
                <a:solidFill>
                  <a:srgbClr val="FF0000"/>
                </a:solidFill>
              </a:rPr>
              <a:t>Scanning</a:t>
            </a:r>
            <a:r>
              <a:rPr lang="en-GB">
                <a:solidFill>
                  <a:srgbClr val="000000"/>
                </a:solidFill>
              </a:rPr>
              <a:t> the playground for my friends…</a:t>
            </a:r>
            <a:endParaRPr>
              <a:solidFill>
                <a:srgbClr val="000000"/>
              </a:solidFill>
            </a:endParaRPr>
          </a:p>
          <a:p>
            <a:pPr indent="-342900" lvl="0" marL="457200" rtl="0" algn="l">
              <a:lnSpc>
                <a:spcPct val="115000"/>
              </a:lnSpc>
              <a:spcBef>
                <a:spcPts val="0"/>
              </a:spcBef>
              <a:spcAft>
                <a:spcPts val="0"/>
              </a:spcAft>
              <a:buClr>
                <a:srgbClr val="000000"/>
              </a:buClr>
              <a:buSzPts val="1800"/>
              <a:buAutoNum type="arabicPeriod"/>
            </a:pPr>
            <a:r>
              <a:rPr lang="en-GB">
                <a:solidFill>
                  <a:srgbClr val="FF0000"/>
                </a:solidFill>
              </a:rPr>
              <a:t>Breathing</a:t>
            </a:r>
            <a:r>
              <a:rPr lang="en-GB">
                <a:solidFill>
                  <a:srgbClr val="000000"/>
                </a:solidFill>
              </a:rPr>
              <a:t> a sigh of relief,</a:t>
            </a:r>
            <a:endParaRPr>
              <a:solidFill>
                <a:srgbClr val="000000"/>
              </a:solidFill>
            </a:endParaRPr>
          </a:p>
          <a:p>
            <a:pPr indent="-342900" lvl="0" marL="457200" rtl="0" algn="l">
              <a:lnSpc>
                <a:spcPct val="115000"/>
              </a:lnSpc>
              <a:spcBef>
                <a:spcPts val="0"/>
              </a:spcBef>
              <a:spcAft>
                <a:spcPts val="0"/>
              </a:spcAft>
              <a:buClr>
                <a:srgbClr val="FF0000"/>
              </a:buClr>
              <a:buSzPts val="1800"/>
              <a:buAutoNum type="arabicPeriod"/>
            </a:pPr>
            <a:r>
              <a:rPr lang="en-GB">
                <a:solidFill>
                  <a:srgbClr val="FF0000"/>
                </a:solidFill>
              </a:rPr>
              <a:t>Hurrying…</a:t>
            </a:r>
            <a:endParaRPr>
              <a:solidFill>
                <a:srgbClr val="FF0000"/>
              </a:solidFill>
            </a:endParaRPr>
          </a:p>
          <a:p>
            <a:pPr indent="-342900" lvl="0" marL="457200" rtl="0" algn="l">
              <a:lnSpc>
                <a:spcPct val="115000"/>
              </a:lnSpc>
              <a:spcBef>
                <a:spcPts val="0"/>
              </a:spcBef>
              <a:spcAft>
                <a:spcPts val="0"/>
              </a:spcAft>
              <a:buClr>
                <a:srgbClr val="FF0000"/>
              </a:buClr>
              <a:buSzPts val="1800"/>
              <a:buAutoNum type="arabicPeriod"/>
            </a:pPr>
            <a:r>
              <a:rPr lang="en-GB">
                <a:solidFill>
                  <a:srgbClr val="FF0000"/>
                </a:solidFill>
              </a:rPr>
              <a:t>Smiling...</a:t>
            </a:r>
            <a:endParaRPr>
              <a:solidFill>
                <a:srgbClr val="FF0000"/>
              </a:solidFill>
            </a:endParaRPr>
          </a:p>
          <a:p>
            <a:pPr indent="0" lvl="0" marL="0" rtl="0" algn="l">
              <a:lnSpc>
                <a:spcPct val="115000"/>
              </a:lnSpc>
              <a:spcBef>
                <a:spcPts val="1600"/>
              </a:spcBef>
              <a:spcAft>
                <a:spcPts val="0"/>
              </a:spcAft>
              <a:buSzPts val="1800"/>
              <a:buNone/>
            </a:pPr>
            <a:r>
              <a:t/>
            </a:r>
            <a:endParaRPr/>
          </a:p>
          <a:p>
            <a:pPr indent="0" lvl="0" marL="0" rtl="0" algn="l">
              <a:lnSpc>
                <a:spcPct val="115000"/>
              </a:lnSpc>
              <a:spcBef>
                <a:spcPts val="1600"/>
              </a:spcBef>
              <a:spcAft>
                <a:spcPts val="0"/>
              </a:spcAft>
              <a:buSzPts val="1800"/>
              <a:buNone/>
            </a:pPr>
            <a:r>
              <a:rPr lang="en-GB"/>
              <a:t> </a:t>
            </a:r>
            <a:endParaRPr/>
          </a:p>
          <a:p>
            <a:pPr indent="0" lvl="0" marL="0" rtl="0" algn="l">
              <a:lnSpc>
                <a:spcPct val="115000"/>
              </a:lnSpc>
              <a:spcBef>
                <a:spcPts val="1600"/>
              </a:spcBef>
              <a:spcAft>
                <a:spcPts val="1600"/>
              </a:spcAft>
              <a:buSzPts val="1800"/>
              <a:buNone/>
            </a:pPr>
            <a:r>
              <a:t/>
            </a:r>
            <a:endParaRPr/>
          </a:p>
        </p:txBody>
      </p:sp>
      <p:sp>
        <p:nvSpPr>
          <p:cNvPr id="131" name="Google Shape;131;p22"/>
          <p:cNvSpPr txBox="1"/>
          <p:nvPr/>
        </p:nvSpPr>
        <p:spPr>
          <a:xfrm>
            <a:off x="1021950" y="1717800"/>
            <a:ext cx="687000" cy="377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FF0000"/>
                </a:solidFill>
                <a:latin typeface="Arial"/>
                <a:ea typeface="Arial"/>
                <a:cs typeface="Arial"/>
                <a:sym typeface="Arial"/>
              </a:rPr>
              <a:t>Verb</a:t>
            </a:r>
            <a:endParaRPr b="0" i="0" sz="1400" u="none" cap="none" strike="noStrike">
              <a:solidFill>
                <a:srgbClr val="FF0000"/>
              </a:solidFill>
              <a:latin typeface="Arial"/>
              <a:ea typeface="Arial"/>
              <a:cs typeface="Arial"/>
              <a:sym typeface="Arial"/>
            </a:endParaRPr>
          </a:p>
        </p:txBody>
      </p:sp>
      <p:sp>
        <p:nvSpPr>
          <p:cNvPr id="132" name="Google Shape;132;p22"/>
          <p:cNvSpPr txBox="1"/>
          <p:nvPr/>
        </p:nvSpPr>
        <p:spPr>
          <a:xfrm>
            <a:off x="3142900" y="1717800"/>
            <a:ext cx="1339500" cy="377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1155CC"/>
                </a:solidFill>
                <a:latin typeface="Arial"/>
                <a:ea typeface="Arial"/>
                <a:cs typeface="Arial"/>
                <a:sym typeface="Arial"/>
              </a:rPr>
              <a:t>Person</a:t>
            </a:r>
            <a:endParaRPr b="0" i="0" sz="1400" u="none" cap="none" strike="noStrike">
              <a:solidFill>
                <a:srgbClr val="1155CC"/>
              </a:solidFill>
              <a:latin typeface="Arial"/>
              <a:ea typeface="Arial"/>
              <a:cs typeface="Arial"/>
              <a:sym typeface="Arial"/>
            </a:endParaRPr>
          </a:p>
        </p:txBody>
      </p:sp>
      <p:cxnSp>
        <p:nvCxnSpPr>
          <p:cNvPr id="133" name="Google Shape;133;p22"/>
          <p:cNvCxnSpPr/>
          <p:nvPr/>
        </p:nvCxnSpPr>
        <p:spPr>
          <a:xfrm flipH="1" rot="10800000">
            <a:off x="1468475" y="1400175"/>
            <a:ext cx="197400" cy="266100"/>
          </a:xfrm>
          <a:prstGeom prst="straightConnector1">
            <a:avLst/>
          </a:prstGeom>
          <a:noFill/>
          <a:ln cap="flat" cmpd="sng" w="9525">
            <a:solidFill>
              <a:srgbClr val="FF0000"/>
            </a:solidFill>
            <a:prstDash val="solid"/>
            <a:round/>
            <a:headEnd len="sm" w="sm" type="none"/>
            <a:tailEnd len="med" w="med" type="triangle"/>
          </a:ln>
        </p:spPr>
      </p:cxnSp>
      <p:cxnSp>
        <p:nvCxnSpPr>
          <p:cNvPr id="134" name="Google Shape;134;p22"/>
          <p:cNvCxnSpPr/>
          <p:nvPr/>
        </p:nvCxnSpPr>
        <p:spPr>
          <a:xfrm rot="10800000">
            <a:off x="3460525" y="1374375"/>
            <a:ext cx="120300" cy="291900"/>
          </a:xfrm>
          <a:prstGeom prst="straightConnector1">
            <a:avLst/>
          </a:prstGeom>
          <a:noFill/>
          <a:ln cap="flat" cmpd="sng" w="9525">
            <a:solidFill>
              <a:srgbClr val="0000FF"/>
            </a:solidFill>
            <a:prstDash val="solid"/>
            <a:round/>
            <a:headEnd len="sm" w="sm" type="none"/>
            <a:tailEnd len="med" w="med" type="triangle"/>
          </a:ln>
        </p:spPr>
      </p:cxnSp>
      <p:pic>
        <p:nvPicPr>
          <p:cNvPr id="135" name="Google Shape;135;p22"/>
          <p:cNvPicPr preferRelativeResize="0"/>
          <p:nvPr/>
        </p:nvPicPr>
        <p:blipFill rotWithShape="1">
          <a:blip r:embed="rId3">
            <a:alphaModFix/>
          </a:blip>
          <a:srcRect b="0" l="0" r="0" t="0"/>
          <a:stretch/>
        </p:blipFill>
        <p:spPr>
          <a:xfrm>
            <a:off x="474851" y="4103901"/>
            <a:ext cx="1134400" cy="791825"/>
          </a:xfrm>
          <a:prstGeom prst="rect">
            <a:avLst/>
          </a:prstGeom>
          <a:noFill/>
          <a:ln>
            <a:noFill/>
          </a:ln>
        </p:spPr>
      </p:pic>
      <p:sp>
        <p:nvSpPr>
          <p:cNvPr id="136" name="Google Shape;136;p22"/>
          <p:cNvSpPr/>
          <p:nvPr/>
        </p:nvSpPr>
        <p:spPr>
          <a:xfrm>
            <a:off x="1708950" y="4057613"/>
            <a:ext cx="7244400" cy="884400"/>
          </a:xfrm>
          <a:prstGeom prst="roundRect">
            <a:avLst>
              <a:gd fmla="val 16667" name="adj"/>
            </a:avLst>
          </a:prstGeom>
          <a:solidFill>
            <a:srgbClr val="EEEEEE"/>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342900" lvl="0" marL="457200" marR="0" rtl="0" algn="l">
              <a:lnSpc>
                <a:spcPct val="100000"/>
              </a:lnSpc>
              <a:spcBef>
                <a:spcPts val="0"/>
              </a:spcBef>
              <a:spcAft>
                <a:spcPts val="0"/>
              </a:spcAft>
              <a:buClr>
                <a:srgbClr val="000000"/>
              </a:buClr>
              <a:buSzPts val="1800"/>
              <a:buFont typeface="Arial"/>
              <a:buAutoNum type="arabicPeriod"/>
            </a:pPr>
            <a:r>
              <a:rPr b="0" i="0" lang="en-GB" sz="1800" u="none" cap="none" strike="noStrike">
                <a:solidFill>
                  <a:srgbClr val="000000"/>
                </a:solidFill>
                <a:latin typeface="Arial"/>
                <a:ea typeface="Arial"/>
                <a:cs typeface="Arial"/>
                <a:sym typeface="Arial"/>
              </a:rPr>
              <a:t>Write your own sentence from scratch.</a:t>
            </a:r>
            <a:endParaRPr b="0" i="0" sz="1800" u="none" cap="none" strike="noStrike">
              <a:solidFill>
                <a:srgbClr val="000000"/>
              </a:solidFill>
              <a:latin typeface="Arial"/>
              <a:ea typeface="Arial"/>
              <a:cs typeface="Arial"/>
              <a:sym typeface="Arial"/>
            </a:endParaRPr>
          </a:p>
          <a:p>
            <a:pPr indent="-342900" lvl="0" marL="457200" marR="0" rtl="0" algn="l">
              <a:lnSpc>
                <a:spcPct val="100000"/>
              </a:lnSpc>
              <a:spcBef>
                <a:spcPts val="0"/>
              </a:spcBef>
              <a:spcAft>
                <a:spcPts val="0"/>
              </a:spcAft>
              <a:buClr>
                <a:srgbClr val="000000"/>
              </a:buClr>
              <a:buSzPts val="1800"/>
              <a:buFont typeface="Arial"/>
              <a:buAutoNum type="arabicPeriod"/>
            </a:pPr>
            <a:r>
              <a:rPr b="0" i="0" lang="en-GB" sz="1800" u="none" cap="none" strike="noStrike">
                <a:solidFill>
                  <a:srgbClr val="000000"/>
                </a:solidFill>
                <a:latin typeface="Arial"/>
                <a:ea typeface="Arial"/>
                <a:cs typeface="Arial"/>
                <a:sym typeface="Arial"/>
              </a:rPr>
              <a:t>Add an extra subordinate clause, e.g. Holding my breath, I walked through the school gates, </a:t>
            </a:r>
            <a:r>
              <a:rPr b="0" i="0" lang="en-GB" sz="1800" u="none" cap="none" strike="noStrike">
                <a:solidFill>
                  <a:srgbClr val="FF0000"/>
                </a:solidFill>
                <a:latin typeface="Arial"/>
                <a:ea typeface="Arial"/>
                <a:cs typeface="Arial"/>
                <a:sym typeface="Arial"/>
              </a:rPr>
              <a:t>towering over me threateningly.</a:t>
            </a:r>
            <a:endParaRPr b="0" i="0" sz="1800" u="none" cap="none" strike="noStrike">
              <a:solidFill>
                <a:srgbClr val="FF0000"/>
              </a:solidFill>
              <a:latin typeface="Arial"/>
              <a:ea typeface="Arial"/>
              <a:cs typeface="Arial"/>
              <a:sym typeface="Arial"/>
            </a:endParaRPr>
          </a:p>
        </p:txBody>
      </p:sp>
      <p:sp>
        <p:nvSpPr>
          <p:cNvPr id="137" name="Google Shape;137;p22"/>
          <p:cNvSpPr txBox="1"/>
          <p:nvPr/>
        </p:nvSpPr>
        <p:spPr>
          <a:xfrm>
            <a:off x="1417275" y="533925"/>
            <a:ext cx="1859100" cy="377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Subordinate clause</a:t>
            </a:r>
            <a:endParaRPr b="0" i="0" sz="1400" u="none" cap="none" strike="noStrike">
              <a:solidFill>
                <a:srgbClr val="000000"/>
              </a:solidFill>
              <a:latin typeface="Arial"/>
              <a:ea typeface="Arial"/>
              <a:cs typeface="Arial"/>
              <a:sym typeface="Arial"/>
            </a:endParaRPr>
          </a:p>
        </p:txBody>
      </p:sp>
      <p:cxnSp>
        <p:nvCxnSpPr>
          <p:cNvPr id="138" name="Google Shape;138;p22"/>
          <p:cNvCxnSpPr>
            <a:endCxn id="137" idx="2"/>
          </p:cNvCxnSpPr>
          <p:nvPr/>
        </p:nvCxnSpPr>
        <p:spPr>
          <a:xfrm rot="10800000">
            <a:off x="2346825" y="911625"/>
            <a:ext cx="4200" cy="197400"/>
          </a:xfrm>
          <a:prstGeom prst="straightConnector1">
            <a:avLst/>
          </a:prstGeom>
          <a:noFill/>
          <a:ln cap="flat" cmpd="sng" w="9525">
            <a:solidFill>
              <a:schemeClr val="dk2"/>
            </a:solidFill>
            <a:prstDash val="solid"/>
            <a:round/>
            <a:headEnd len="sm" w="sm" type="none"/>
            <a:tailEnd len="med" w="med" type="triangle"/>
          </a:ln>
        </p:spPr>
      </p:cxnSp>
      <p:sp>
        <p:nvSpPr>
          <p:cNvPr id="139" name="Google Shape;139;p22"/>
          <p:cNvSpPr txBox="1"/>
          <p:nvPr/>
        </p:nvSpPr>
        <p:spPr>
          <a:xfrm>
            <a:off x="7991400" y="0"/>
            <a:ext cx="1152600" cy="428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Session 2</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sp>
        <p:nvSpPr>
          <p:cNvPr id="144" name="Google Shape;144;p23"/>
          <p:cNvSpPr txBox="1"/>
          <p:nvPr>
            <p:ph type="title"/>
          </p:nvPr>
        </p:nvSpPr>
        <p:spPr>
          <a:xfrm>
            <a:off x="361725" y="11992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b="1" lang="en-GB"/>
              <a:t>Writing Workshop</a:t>
            </a:r>
            <a:endParaRPr b="1"/>
          </a:p>
        </p:txBody>
      </p:sp>
      <p:sp>
        <p:nvSpPr>
          <p:cNvPr id="145" name="Google Shape;145;p23"/>
          <p:cNvSpPr txBox="1"/>
          <p:nvPr>
            <p:ph idx="1" type="body"/>
          </p:nvPr>
        </p:nvSpPr>
        <p:spPr>
          <a:xfrm>
            <a:off x="361725" y="692625"/>
            <a:ext cx="8520600" cy="3416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800"/>
              <a:buNone/>
            </a:pPr>
            <a:r>
              <a:rPr lang="en-GB">
                <a:solidFill>
                  <a:srgbClr val="000000"/>
                </a:solidFill>
              </a:rPr>
              <a:t>Think back to your first day at Sharples.  </a:t>
            </a:r>
            <a:r>
              <a:rPr b="1" lang="en-GB">
                <a:solidFill>
                  <a:srgbClr val="000000"/>
                </a:solidFill>
              </a:rPr>
              <a:t>Write three </a:t>
            </a:r>
            <a:r>
              <a:rPr b="1" lang="en-GB">
                <a:solidFill>
                  <a:srgbClr val="FF0000"/>
                </a:solidFill>
              </a:rPr>
              <a:t>verb</a:t>
            </a:r>
            <a:r>
              <a:rPr b="1" lang="en-GB">
                <a:solidFill>
                  <a:srgbClr val="000000"/>
                </a:solidFill>
              </a:rPr>
              <a:t>, </a:t>
            </a:r>
            <a:r>
              <a:rPr b="1" lang="en-GB">
                <a:solidFill>
                  <a:srgbClr val="0000FF"/>
                </a:solidFill>
              </a:rPr>
              <a:t>person</a:t>
            </a:r>
            <a:r>
              <a:rPr b="1" lang="en-GB">
                <a:solidFill>
                  <a:srgbClr val="000000"/>
                </a:solidFill>
              </a:rPr>
              <a:t> sentences that describe your experience.</a:t>
            </a:r>
            <a:r>
              <a:rPr lang="en-GB">
                <a:solidFill>
                  <a:srgbClr val="000000"/>
                </a:solidFill>
              </a:rPr>
              <a:t>  These sentences need to be perfect before they go into the Sentence Store.</a:t>
            </a:r>
            <a:endParaRPr>
              <a:solidFill>
                <a:srgbClr val="000000"/>
              </a:solidFill>
            </a:endParaRPr>
          </a:p>
          <a:p>
            <a:pPr indent="0" lvl="0" marL="0" rtl="0" algn="l">
              <a:lnSpc>
                <a:spcPct val="115000"/>
              </a:lnSpc>
              <a:spcBef>
                <a:spcPts val="1600"/>
              </a:spcBef>
              <a:spcAft>
                <a:spcPts val="0"/>
              </a:spcAft>
              <a:buSzPts val="1800"/>
              <a:buNone/>
            </a:pPr>
            <a:r>
              <a:rPr b="1" lang="en-GB" u="sng">
                <a:solidFill>
                  <a:srgbClr val="000000"/>
                </a:solidFill>
              </a:rPr>
              <a:t>Self-Assessment Check</a:t>
            </a:r>
            <a:endParaRPr b="1" u="sng">
              <a:solidFill>
                <a:srgbClr val="000000"/>
              </a:solidFill>
            </a:endParaRPr>
          </a:p>
          <a:p>
            <a:pPr indent="-342900" lvl="0" marL="457200" rtl="0" algn="l">
              <a:lnSpc>
                <a:spcPct val="115000"/>
              </a:lnSpc>
              <a:spcBef>
                <a:spcPts val="1600"/>
              </a:spcBef>
              <a:spcAft>
                <a:spcPts val="0"/>
              </a:spcAft>
              <a:buClr>
                <a:srgbClr val="000000"/>
              </a:buClr>
              <a:buSzPts val="1800"/>
              <a:buChar char="●"/>
            </a:pPr>
            <a:r>
              <a:rPr lang="en-GB">
                <a:solidFill>
                  <a:srgbClr val="000000"/>
                </a:solidFill>
              </a:rPr>
              <a:t>Is my sentence punctuated correctly?</a:t>
            </a:r>
            <a:endParaRPr>
              <a:solidFill>
                <a:srgbClr val="000000"/>
              </a:solidFill>
            </a:endParaRPr>
          </a:p>
          <a:p>
            <a:pPr indent="-342900" lvl="0" marL="457200" rtl="0" algn="l">
              <a:lnSpc>
                <a:spcPct val="115000"/>
              </a:lnSpc>
              <a:spcBef>
                <a:spcPts val="0"/>
              </a:spcBef>
              <a:spcAft>
                <a:spcPts val="0"/>
              </a:spcAft>
              <a:buClr>
                <a:srgbClr val="000000"/>
              </a:buClr>
              <a:buSzPts val="1800"/>
              <a:buChar char="●"/>
            </a:pPr>
            <a:r>
              <a:rPr lang="en-GB">
                <a:solidFill>
                  <a:srgbClr val="000000"/>
                </a:solidFill>
              </a:rPr>
              <a:t>Does it capture my feelings?</a:t>
            </a:r>
            <a:endParaRPr>
              <a:solidFill>
                <a:srgbClr val="000000"/>
              </a:solidFill>
            </a:endParaRPr>
          </a:p>
          <a:p>
            <a:pPr indent="-342900" lvl="0" marL="457200" rtl="0" algn="l">
              <a:lnSpc>
                <a:spcPct val="115000"/>
              </a:lnSpc>
              <a:spcBef>
                <a:spcPts val="0"/>
              </a:spcBef>
              <a:spcAft>
                <a:spcPts val="0"/>
              </a:spcAft>
              <a:buClr>
                <a:srgbClr val="000000"/>
              </a:buClr>
              <a:buSzPts val="1800"/>
              <a:buChar char="●"/>
            </a:pPr>
            <a:r>
              <a:rPr lang="en-GB">
                <a:solidFill>
                  <a:srgbClr val="000000"/>
                </a:solidFill>
              </a:rPr>
              <a:t>Is it in the past tense?</a:t>
            </a:r>
            <a:endParaRPr>
              <a:solidFill>
                <a:srgbClr val="000000"/>
              </a:solidFill>
            </a:endParaRPr>
          </a:p>
          <a:p>
            <a:pPr indent="-342900" lvl="0" marL="457200" rtl="0" algn="l">
              <a:lnSpc>
                <a:spcPct val="115000"/>
              </a:lnSpc>
              <a:spcBef>
                <a:spcPts val="0"/>
              </a:spcBef>
              <a:spcAft>
                <a:spcPts val="0"/>
              </a:spcAft>
              <a:buClr>
                <a:srgbClr val="000000"/>
              </a:buClr>
              <a:buSzPts val="1800"/>
              <a:buChar char="●"/>
            </a:pPr>
            <a:r>
              <a:rPr lang="en-GB">
                <a:solidFill>
                  <a:srgbClr val="000000"/>
                </a:solidFill>
              </a:rPr>
              <a:t>Could I improve the vocabulary?</a:t>
            </a:r>
            <a:endParaRPr>
              <a:solidFill>
                <a:srgbClr val="000000"/>
              </a:solidFill>
            </a:endParaRPr>
          </a:p>
          <a:p>
            <a:pPr indent="-342900" lvl="0" marL="457200" rtl="0" algn="l">
              <a:lnSpc>
                <a:spcPct val="115000"/>
              </a:lnSpc>
              <a:spcBef>
                <a:spcPts val="0"/>
              </a:spcBef>
              <a:spcAft>
                <a:spcPts val="0"/>
              </a:spcAft>
              <a:buClr>
                <a:srgbClr val="000000"/>
              </a:buClr>
              <a:buSzPts val="1800"/>
              <a:buChar char="●"/>
            </a:pPr>
            <a:r>
              <a:rPr lang="en-GB">
                <a:solidFill>
                  <a:srgbClr val="000000"/>
                </a:solidFill>
              </a:rPr>
              <a:t>Could I add descriptive adjectives or adverbs?</a:t>
            </a:r>
            <a:endParaRPr>
              <a:solidFill>
                <a:srgbClr val="000000"/>
              </a:solidFill>
            </a:endParaRPr>
          </a:p>
        </p:txBody>
      </p:sp>
      <p:pic>
        <p:nvPicPr>
          <p:cNvPr id="146" name="Google Shape;146;p23"/>
          <p:cNvPicPr preferRelativeResize="0"/>
          <p:nvPr/>
        </p:nvPicPr>
        <p:blipFill rotWithShape="1">
          <a:blip r:embed="rId3">
            <a:alphaModFix/>
          </a:blip>
          <a:srcRect b="0" l="0" r="0" t="0"/>
          <a:stretch/>
        </p:blipFill>
        <p:spPr>
          <a:xfrm>
            <a:off x="474851" y="4103901"/>
            <a:ext cx="1134400" cy="791825"/>
          </a:xfrm>
          <a:prstGeom prst="rect">
            <a:avLst/>
          </a:prstGeom>
          <a:noFill/>
          <a:ln>
            <a:noFill/>
          </a:ln>
        </p:spPr>
      </p:pic>
      <p:sp>
        <p:nvSpPr>
          <p:cNvPr id="147" name="Google Shape;147;p23"/>
          <p:cNvSpPr txBox="1"/>
          <p:nvPr/>
        </p:nvSpPr>
        <p:spPr>
          <a:xfrm>
            <a:off x="1742350" y="4103963"/>
            <a:ext cx="6985800" cy="791700"/>
          </a:xfrm>
          <a:prstGeom prst="rect">
            <a:avLst/>
          </a:prstGeom>
          <a:noFill/>
          <a:ln>
            <a:noFill/>
          </a:ln>
        </p:spPr>
        <p:txBody>
          <a:bodyPr anchorCtr="0" anchor="t" bIns="91425" lIns="91425" spcFirstLastPara="1" rIns="91425" wrap="square" tIns="91425">
            <a:noAutofit/>
          </a:bodyPr>
          <a:lstStyle/>
          <a:p>
            <a:pPr indent="-342900" lvl="0" marL="457200" marR="0" rtl="0" algn="l">
              <a:lnSpc>
                <a:spcPct val="100000"/>
              </a:lnSpc>
              <a:spcBef>
                <a:spcPts val="0"/>
              </a:spcBef>
              <a:spcAft>
                <a:spcPts val="0"/>
              </a:spcAft>
              <a:buClr>
                <a:srgbClr val="000000"/>
              </a:buClr>
              <a:buSzPts val="1800"/>
              <a:buFont typeface="Arial"/>
              <a:buChar char="●"/>
            </a:pPr>
            <a:r>
              <a:rPr b="0" i="0" lang="en-GB" sz="1800" u="none" cap="none" strike="noStrike">
                <a:solidFill>
                  <a:srgbClr val="000000"/>
                </a:solidFill>
                <a:latin typeface="Arial"/>
                <a:ea typeface="Arial"/>
                <a:cs typeface="Arial"/>
                <a:sym typeface="Arial"/>
              </a:rPr>
              <a:t>Could I add an extra subordinate clause?</a:t>
            </a:r>
            <a:endParaRPr b="0" i="0" sz="1800" u="none" cap="none" strike="noStrike">
              <a:solidFill>
                <a:srgbClr val="000000"/>
              </a:solidFill>
              <a:latin typeface="Arial"/>
              <a:ea typeface="Arial"/>
              <a:cs typeface="Arial"/>
              <a:sym typeface="Arial"/>
            </a:endParaRPr>
          </a:p>
          <a:p>
            <a:pPr indent="-342900" lvl="0" marL="457200" marR="0" rtl="0" algn="l">
              <a:lnSpc>
                <a:spcPct val="100000"/>
              </a:lnSpc>
              <a:spcBef>
                <a:spcPts val="0"/>
              </a:spcBef>
              <a:spcAft>
                <a:spcPts val="0"/>
              </a:spcAft>
              <a:buClr>
                <a:srgbClr val="000000"/>
              </a:buClr>
              <a:buSzPts val="1800"/>
              <a:buFont typeface="Arial"/>
              <a:buChar char="●"/>
            </a:pPr>
            <a:r>
              <a:rPr b="0" i="0" lang="en-GB" sz="1800" u="none" cap="none" strike="noStrike">
                <a:solidFill>
                  <a:srgbClr val="000000"/>
                </a:solidFill>
                <a:latin typeface="Arial"/>
                <a:ea typeface="Arial"/>
                <a:cs typeface="Arial"/>
                <a:sym typeface="Arial"/>
              </a:rPr>
              <a:t>Could I add figurative language?</a:t>
            </a:r>
            <a:endParaRPr b="0" i="0" sz="1800" u="none" cap="none" strike="noStrike">
              <a:solidFill>
                <a:srgbClr val="000000"/>
              </a:solidFill>
              <a:latin typeface="Arial"/>
              <a:ea typeface="Arial"/>
              <a:cs typeface="Arial"/>
              <a:sym typeface="Arial"/>
            </a:endParaRPr>
          </a:p>
        </p:txBody>
      </p:sp>
      <p:pic>
        <p:nvPicPr>
          <p:cNvPr id="148" name="Google Shape;148;p23"/>
          <p:cNvPicPr preferRelativeResize="0"/>
          <p:nvPr/>
        </p:nvPicPr>
        <p:blipFill rotWithShape="1">
          <a:blip r:embed="rId4">
            <a:alphaModFix/>
          </a:blip>
          <a:srcRect b="11300" l="10127" r="11545" t="21832"/>
          <a:stretch/>
        </p:blipFill>
        <p:spPr>
          <a:xfrm>
            <a:off x="7900425" y="1965600"/>
            <a:ext cx="1169700" cy="1212300"/>
          </a:xfrm>
          <a:prstGeom prst="rect">
            <a:avLst/>
          </a:prstGeom>
          <a:noFill/>
          <a:ln>
            <a:noFill/>
          </a:ln>
        </p:spPr>
      </p:pic>
      <p:sp>
        <p:nvSpPr>
          <p:cNvPr id="149" name="Google Shape;149;p23"/>
          <p:cNvSpPr txBox="1"/>
          <p:nvPr/>
        </p:nvSpPr>
        <p:spPr>
          <a:xfrm>
            <a:off x="6894225" y="3237400"/>
            <a:ext cx="2175900" cy="17835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chemeClr val="dk1"/>
                </a:solidFill>
                <a:latin typeface="Arial"/>
                <a:ea typeface="Arial"/>
                <a:cs typeface="Arial"/>
                <a:sym typeface="Arial"/>
              </a:rPr>
              <a:t>When your three sentences are perfect, write them neatly into your Sentence Store.</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chemeClr val="dk1"/>
                </a:solidFill>
                <a:latin typeface="Arial"/>
                <a:ea typeface="Arial"/>
                <a:cs typeface="Arial"/>
                <a:sym typeface="Arial"/>
              </a:rPr>
              <a:t>You will need these sentences when you write your story.</a:t>
            </a:r>
            <a:endParaRPr b="0" i="0" sz="1400" u="none" cap="none" strike="noStrike">
              <a:solidFill>
                <a:srgbClr val="000000"/>
              </a:solidFill>
              <a:latin typeface="Arial"/>
              <a:ea typeface="Arial"/>
              <a:cs typeface="Arial"/>
              <a:sym typeface="Arial"/>
            </a:endParaRPr>
          </a:p>
        </p:txBody>
      </p:sp>
      <p:sp>
        <p:nvSpPr>
          <p:cNvPr id="150" name="Google Shape;150;p23"/>
          <p:cNvSpPr txBox="1"/>
          <p:nvPr/>
        </p:nvSpPr>
        <p:spPr>
          <a:xfrm>
            <a:off x="7991400" y="0"/>
            <a:ext cx="1152600" cy="428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Session 2</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 name="Shape 154"/>
        <p:cNvGrpSpPr/>
        <p:nvPr/>
      </p:nvGrpSpPr>
      <p:grpSpPr>
        <a:xfrm>
          <a:off x="0" y="0"/>
          <a:ext cx="0" cy="0"/>
          <a:chOff x="0" y="0"/>
          <a:chExt cx="0" cy="0"/>
        </a:xfrm>
      </p:grpSpPr>
      <p:sp>
        <p:nvSpPr>
          <p:cNvPr id="155" name="Google Shape;155;p24"/>
          <p:cNvSpPr txBox="1"/>
          <p:nvPr/>
        </p:nvSpPr>
        <p:spPr>
          <a:xfrm>
            <a:off x="191750" y="133400"/>
            <a:ext cx="8811600" cy="30000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1" i="0" lang="en-GB" sz="1400" u="none" cap="none" strike="noStrike">
                <a:solidFill>
                  <a:srgbClr val="000000"/>
                </a:solidFill>
                <a:highlight>
                  <a:srgbClr val="FFFFFF"/>
                </a:highlight>
                <a:latin typeface="Arial"/>
                <a:ea typeface="Arial"/>
                <a:cs typeface="Arial"/>
                <a:sym typeface="Arial"/>
              </a:rPr>
              <a:t>Pakistani schoolgirl Malala Yousafzai</a:t>
            </a:r>
            <a:r>
              <a:rPr b="1" i="0" lang="en-GB" sz="1400" u="none" cap="none" strike="noStrike">
                <a:solidFill>
                  <a:srgbClr val="FF0000"/>
                </a:solidFill>
                <a:highlight>
                  <a:srgbClr val="FFFFFF"/>
                </a:highlight>
                <a:latin typeface="Arial"/>
                <a:ea typeface="Arial"/>
                <a:cs typeface="Arial"/>
                <a:sym typeface="Arial"/>
              </a:rPr>
              <a:t>, who was shot in the head by the Taliban after campaigning for girls' rights to education,</a:t>
            </a:r>
            <a:r>
              <a:rPr b="1" i="0" lang="en-GB" sz="1400" u="none" cap="none" strike="noStrike">
                <a:solidFill>
                  <a:srgbClr val="000000"/>
                </a:solidFill>
                <a:highlight>
                  <a:srgbClr val="FFFFFF"/>
                </a:highlight>
                <a:latin typeface="Arial"/>
                <a:ea typeface="Arial"/>
                <a:cs typeface="Arial"/>
                <a:sym typeface="Arial"/>
              </a:rPr>
              <a:t> has attended her first day at school in the UK.</a:t>
            </a:r>
            <a:endParaRPr b="1" i="0" sz="1400" u="none" cap="none" strike="noStrike">
              <a:solidFill>
                <a:srgbClr val="000000"/>
              </a:solidFill>
              <a:highlight>
                <a:srgbClr val="FFFFFF"/>
              </a:highlight>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1" i="0" sz="1400" u="none" cap="none" strike="noStrike">
              <a:solidFill>
                <a:srgbClr val="000000"/>
              </a:solidFill>
              <a:highlight>
                <a:srgbClr val="FFFFFF"/>
              </a:highlight>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highlight>
                  <a:srgbClr val="FFFFFF"/>
                </a:highlight>
                <a:latin typeface="Arial"/>
                <a:ea typeface="Arial"/>
                <a:cs typeface="Arial"/>
                <a:sym typeface="Arial"/>
              </a:rPr>
              <a:t>The 15-year-old was shot on a school bus in Pakistan in October.</a:t>
            </a:r>
            <a:endParaRPr b="0" i="0" sz="1400" u="none" cap="none" strike="noStrike">
              <a:solidFill>
                <a:srgbClr val="000000"/>
              </a:solidFill>
              <a:highlight>
                <a:srgbClr val="FFFFFF"/>
              </a:highlight>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highlight>
                  <a:srgbClr val="FFFFFF"/>
                </a:highlight>
                <a:latin typeface="Arial"/>
                <a:ea typeface="Arial"/>
                <a:cs typeface="Arial"/>
                <a:sym typeface="Arial"/>
              </a:rPr>
              <a:t>She has now recovered following treatment at Birmingham's Queen Elizabeth Hospital.</a:t>
            </a:r>
            <a:endParaRPr b="0" i="0" sz="1400" u="none" cap="none" strike="noStrike">
              <a:solidFill>
                <a:srgbClr val="000000"/>
              </a:solidFill>
              <a:highlight>
                <a:srgbClr val="FFFFFF"/>
              </a:highlight>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highlight>
                  <a:srgbClr val="FFFFFF"/>
                </a:highlight>
                <a:latin typeface="Arial"/>
                <a:ea typeface="Arial"/>
                <a:cs typeface="Arial"/>
                <a:sym typeface="Arial"/>
              </a:rPr>
              <a:t>She described starting at the city's Edgbaston High School for Girls as "the most important day" of her life.</a:t>
            </a:r>
            <a:endParaRPr b="0" i="0" sz="1400" u="none" cap="none" strike="noStrike">
              <a:solidFill>
                <a:srgbClr val="000000"/>
              </a:solidFill>
              <a:highlight>
                <a:srgbClr val="FFFFFF"/>
              </a:highlight>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highlight>
                  <a:srgbClr val="FFFFFF"/>
                </a:highlight>
                <a:latin typeface="Arial"/>
                <a:ea typeface="Arial"/>
                <a:cs typeface="Arial"/>
                <a:sym typeface="Arial"/>
              </a:rPr>
              <a:t>She said: "I think it is the happiest moment that I'm going back to school, this is what I dreamed, that all children should be able to go to school because it is their basic right.</a:t>
            </a:r>
            <a:endParaRPr b="0" i="0" sz="1400" u="none" cap="none" strike="noStrike">
              <a:solidFill>
                <a:srgbClr val="000000"/>
              </a:solidFill>
              <a:highlight>
                <a:srgbClr val="FFFFFF"/>
              </a:highlight>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FF"/>
                </a:solidFill>
                <a:highlight>
                  <a:srgbClr val="FFFFFF"/>
                </a:highlight>
                <a:latin typeface="Arial"/>
                <a:ea typeface="Arial"/>
                <a:cs typeface="Arial"/>
                <a:sym typeface="Arial"/>
              </a:rPr>
              <a:t>"I am so proud to wear the uniform because it proves I am a student and that I am living my life and learning."</a:t>
            </a:r>
            <a:endParaRPr b="0" i="0" sz="1400" u="none" cap="none" strike="noStrike">
              <a:solidFill>
                <a:srgbClr val="0000FF"/>
              </a:solidFill>
              <a:highlight>
                <a:srgbClr val="FFFFFF"/>
              </a:highlight>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highlight>
                  <a:srgbClr val="FFFFFF"/>
                </a:highlight>
                <a:latin typeface="Arial"/>
                <a:ea typeface="Arial"/>
                <a:cs typeface="Arial"/>
                <a:sym typeface="Arial"/>
              </a:rPr>
              <a:t>Malala is in year nine and will start her GCSE curriculum next year.</a:t>
            </a:r>
            <a:endParaRPr b="0" i="0" sz="1400" u="none" cap="none" strike="noStrike">
              <a:solidFill>
                <a:srgbClr val="000000"/>
              </a:solidFill>
              <a:highlight>
                <a:srgbClr val="FFFFFF"/>
              </a:highlight>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highlight>
                  <a:srgbClr val="FFFFFF"/>
                </a:highlight>
                <a:latin typeface="Arial"/>
                <a:ea typeface="Arial"/>
                <a:cs typeface="Arial"/>
                <a:sym typeface="Arial"/>
              </a:rPr>
              <a:t>She said she was looking forward to learning about politics and law.</a:t>
            </a:r>
            <a:endParaRPr b="0" i="0" sz="1400" u="none" cap="none" strike="noStrike">
              <a:solidFill>
                <a:srgbClr val="000000"/>
              </a:solidFill>
              <a:highlight>
                <a:srgbClr val="FFFFFF"/>
              </a:highlight>
              <a:latin typeface="Arial"/>
              <a:ea typeface="Arial"/>
              <a:cs typeface="Arial"/>
              <a:sym typeface="Arial"/>
            </a:endParaRPr>
          </a:p>
        </p:txBody>
      </p:sp>
      <p:sp>
        <p:nvSpPr>
          <p:cNvPr id="156" name="Google Shape;156;p24"/>
          <p:cNvSpPr txBox="1"/>
          <p:nvPr/>
        </p:nvSpPr>
        <p:spPr>
          <a:xfrm>
            <a:off x="191750" y="3133400"/>
            <a:ext cx="5427000" cy="19341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317500" lvl="0" marL="457200" marR="0" rtl="0" algn="l">
              <a:lnSpc>
                <a:spcPct val="100000"/>
              </a:lnSpc>
              <a:spcBef>
                <a:spcPts val="0"/>
              </a:spcBef>
              <a:spcAft>
                <a:spcPts val="0"/>
              </a:spcAft>
              <a:buClr>
                <a:srgbClr val="000000"/>
              </a:buClr>
              <a:buSzPts val="1400"/>
              <a:buFont typeface="Arial"/>
              <a:buAutoNum type="arabicPeriod"/>
            </a:pPr>
            <a:r>
              <a:rPr b="0" i="0" lang="en-GB" sz="1400" u="none" cap="none" strike="noStrike">
                <a:solidFill>
                  <a:srgbClr val="000000"/>
                </a:solidFill>
                <a:latin typeface="Arial"/>
                <a:ea typeface="Arial"/>
                <a:cs typeface="Arial"/>
                <a:sym typeface="Arial"/>
              </a:rPr>
              <a:t>What is the type, audience and purpose?</a:t>
            </a:r>
            <a:endParaRPr b="0" i="0" sz="1400" u="none" cap="none" strike="noStrike">
              <a:solidFill>
                <a:srgbClr val="000000"/>
              </a:solidFill>
              <a:latin typeface="Arial"/>
              <a:ea typeface="Arial"/>
              <a:cs typeface="Arial"/>
              <a:sym typeface="Arial"/>
            </a:endParaRPr>
          </a:p>
          <a:p>
            <a:pPr indent="-317500" lvl="0" marL="457200" marR="0" rtl="0" algn="l">
              <a:lnSpc>
                <a:spcPct val="100000"/>
              </a:lnSpc>
              <a:spcBef>
                <a:spcPts val="0"/>
              </a:spcBef>
              <a:spcAft>
                <a:spcPts val="0"/>
              </a:spcAft>
              <a:buClr>
                <a:srgbClr val="000000"/>
              </a:buClr>
              <a:buSzPts val="1400"/>
              <a:buFont typeface="Arial"/>
              <a:buAutoNum type="arabicPeriod"/>
            </a:pPr>
            <a:r>
              <a:rPr b="0" i="0" lang="en-GB" sz="1400" u="none" cap="none" strike="noStrike">
                <a:solidFill>
                  <a:srgbClr val="000000"/>
                </a:solidFill>
                <a:latin typeface="Arial"/>
                <a:ea typeface="Arial"/>
                <a:cs typeface="Arial"/>
                <a:sym typeface="Arial"/>
              </a:rPr>
              <a:t>Why was Malala shot?</a:t>
            </a:r>
            <a:endParaRPr b="0" i="0" sz="1400" u="none" cap="none" strike="noStrike">
              <a:solidFill>
                <a:srgbClr val="000000"/>
              </a:solidFill>
              <a:latin typeface="Arial"/>
              <a:ea typeface="Arial"/>
              <a:cs typeface="Arial"/>
              <a:sym typeface="Arial"/>
            </a:endParaRPr>
          </a:p>
          <a:p>
            <a:pPr indent="-317500" lvl="0" marL="457200" marR="0" rtl="0" algn="l">
              <a:lnSpc>
                <a:spcPct val="100000"/>
              </a:lnSpc>
              <a:spcBef>
                <a:spcPts val="0"/>
              </a:spcBef>
              <a:spcAft>
                <a:spcPts val="0"/>
              </a:spcAft>
              <a:buClr>
                <a:srgbClr val="000000"/>
              </a:buClr>
              <a:buSzPts val="1400"/>
              <a:buFont typeface="Arial"/>
              <a:buAutoNum type="arabicPeriod"/>
            </a:pPr>
            <a:r>
              <a:rPr b="0" i="0" lang="en-GB" sz="1400" u="none" cap="none" strike="noStrike">
                <a:solidFill>
                  <a:srgbClr val="000000"/>
                </a:solidFill>
                <a:latin typeface="Arial"/>
                <a:ea typeface="Arial"/>
                <a:cs typeface="Arial"/>
                <a:sym typeface="Arial"/>
              </a:rPr>
              <a:t>Where was Malala treated for her injuries?</a:t>
            </a:r>
            <a:endParaRPr b="0" i="0" sz="1400" u="none" cap="none" strike="noStrike">
              <a:solidFill>
                <a:srgbClr val="000000"/>
              </a:solidFill>
              <a:latin typeface="Arial"/>
              <a:ea typeface="Arial"/>
              <a:cs typeface="Arial"/>
              <a:sym typeface="Arial"/>
            </a:endParaRPr>
          </a:p>
          <a:p>
            <a:pPr indent="-317500" lvl="0" marL="457200" marR="0" rtl="0" algn="l">
              <a:lnSpc>
                <a:spcPct val="100000"/>
              </a:lnSpc>
              <a:spcBef>
                <a:spcPts val="0"/>
              </a:spcBef>
              <a:spcAft>
                <a:spcPts val="0"/>
              </a:spcAft>
              <a:buClr>
                <a:srgbClr val="000000"/>
              </a:buClr>
              <a:buSzPts val="1400"/>
              <a:buFont typeface="Arial"/>
              <a:buAutoNum type="arabicPeriod"/>
            </a:pPr>
            <a:r>
              <a:rPr b="0" i="0" lang="en-GB" sz="1400" u="none" cap="none" strike="noStrike">
                <a:solidFill>
                  <a:srgbClr val="000000"/>
                </a:solidFill>
                <a:latin typeface="Arial"/>
                <a:ea typeface="Arial"/>
                <a:cs typeface="Arial"/>
                <a:sym typeface="Arial"/>
              </a:rPr>
              <a:t>What year is she starting in?</a:t>
            </a:r>
            <a:endParaRPr b="0" i="0" sz="1400" u="none" cap="none" strike="noStrike">
              <a:solidFill>
                <a:srgbClr val="000000"/>
              </a:solidFill>
              <a:latin typeface="Arial"/>
              <a:ea typeface="Arial"/>
              <a:cs typeface="Arial"/>
              <a:sym typeface="Arial"/>
            </a:endParaRPr>
          </a:p>
          <a:p>
            <a:pPr indent="-317500" lvl="0" marL="457200" marR="0" rtl="0" algn="l">
              <a:lnSpc>
                <a:spcPct val="100000"/>
              </a:lnSpc>
              <a:spcBef>
                <a:spcPts val="0"/>
              </a:spcBef>
              <a:spcAft>
                <a:spcPts val="0"/>
              </a:spcAft>
              <a:buClr>
                <a:srgbClr val="000000"/>
              </a:buClr>
              <a:buSzPts val="1400"/>
              <a:buFont typeface="Arial"/>
              <a:buAutoNum type="arabicPeriod"/>
            </a:pPr>
            <a:r>
              <a:rPr b="0" i="0" lang="en-GB" sz="1400" u="none" cap="none" strike="noStrike">
                <a:solidFill>
                  <a:srgbClr val="000000"/>
                </a:solidFill>
                <a:latin typeface="Arial"/>
                <a:ea typeface="Arial"/>
                <a:cs typeface="Arial"/>
                <a:sym typeface="Arial"/>
              </a:rPr>
              <a:t>What is she looking forward to learning about?</a:t>
            </a:r>
            <a:endParaRPr b="0" i="0" sz="1400" u="none" cap="none" strike="noStrike">
              <a:solidFill>
                <a:srgbClr val="000000"/>
              </a:solidFill>
              <a:latin typeface="Arial"/>
              <a:ea typeface="Arial"/>
              <a:cs typeface="Arial"/>
              <a:sym typeface="Arial"/>
            </a:endParaRPr>
          </a:p>
          <a:p>
            <a:pPr indent="-317500" lvl="0" marL="457200" marR="0" rtl="0" algn="l">
              <a:lnSpc>
                <a:spcPct val="100000"/>
              </a:lnSpc>
              <a:spcBef>
                <a:spcPts val="0"/>
              </a:spcBef>
              <a:spcAft>
                <a:spcPts val="0"/>
              </a:spcAft>
              <a:buClr>
                <a:srgbClr val="000000"/>
              </a:buClr>
              <a:buSzPts val="1400"/>
              <a:buFont typeface="Arial"/>
              <a:buAutoNum type="arabicPeriod"/>
            </a:pPr>
            <a:r>
              <a:rPr b="0" i="0" lang="en-GB" sz="1400" u="none" cap="none" strike="noStrike">
                <a:solidFill>
                  <a:srgbClr val="000000"/>
                </a:solidFill>
                <a:latin typeface="Arial"/>
                <a:ea typeface="Arial"/>
                <a:cs typeface="Arial"/>
                <a:sym typeface="Arial"/>
              </a:rPr>
              <a:t>What type of clause is highlighted in red?</a:t>
            </a:r>
            <a:endParaRPr b="0" i="0" sz="1400" u="none" cap="none" strike="noStrike">
              <a:solidFill>
                <a:srgbClr val="000000"/>
              </a:solidFill>
              <a:latin typeface="Arial"/>
              <a:ea typeface="Arial"/>
              <a:cs typeface="Arial"/>
              <a:sym typeface="Arial"/>
            </a:endParaRPr>
          </a:p>
          <a:p>
            <a:pPr indent="-317500" lvl="0" marL="457200" marR="0" rtl="0" algn="l">
              <a:lnSpc>
                <a:spcPct val="100000"/>
              </a:lnSpc>
              <a:spcBef>
                <a:spcPts val="0"/>
              </a:spcBef>
              <a:spcAft>
                <a:spcPts val="0"/>
              </a:spcAft>
              <a:buClr>
                <a:srgbClr val="000000"/>
              </a:buClr>
              <a:buSzPts val="1400"/>
              <a:buFont typeface="Arial"/>
              <a:buAutoNum type="arabicPeriod"/>
            </a:pPr>
            <a:r>
              <a:rPr b="0" i="0" lang="en-GB" sz="1400" u="none" cap="none" strike="noStrike">
                <a:solidFill>
                  <a:srgbClr val="000000"/>
                </a:solidFill>
                <a:latin typeface="Arial"/>
                <a:ea typeface="Arial"/>
                <a:cs typeface="Arial"/>
                <a:sym typeface="Arial"/>
              </a:rPr>
              <a:t>A quote from Malala is highlighted in blue.  Why does the writer use a quote?</a:t>
            </a:r>
            <a:endParaRPr b="0" i="0" sz="1400" u="none" cap="none" strike="noStrike">
              <a:solidFill>
                <a:srgbClr val="000000"/>
              </a:solidFill>
              <a:latin typeface="Arial"/>
              <a:ea typeface="Arial"/>
              <a:cs typeface="Arial"/>
              <a:sym typeface="Arial"/>
            </a:endParaRPr>
          </a:p>
        </p:txBody>
      </p:sp>
      <p:pic>
        <p:nvPicPr>
          <p:cNvPr id="157" name="Google Shape;157;p24"/>
          <p:cNvPicPr preferRelativeResize="0"/>
          <p:nvPr/>
        </p:nvPicPr>
        <p:blipFill rotWithShape="1">
          <a:blip r:embed="rId3">
            <a:alphaModFix/>
          </a:blip>
          <a:srcRect b="0" l="0" r="0" t="0"/>
          <a:stretch/>
        </p:blipFill>
        <p:spPr>
          <a:xfrm>
            <a:off x="5618750" y="3133400"/>
            <a:ext cx="967000" cy="674975"/>
          </a:xfrm>
          <a:prstGeom prst="rect">
            <a:avLst/>
          </a:prstGeom>
          <a:noFill/>
          <a:ln>
            <a:noFill/>
          </a:ln>
        </p:spPr>
      </p:pic>
      <p:sp>
        <p:nvSpPr>
          <p:cNvPr id="158" name="Google Shape;158;p24"/>
          <p:cNvSpPr txBox="1"/>
          <p:nvPr/>
        </p:nvSpPr>
        <p:spPr>
          <a:xfrm>
            <a:off x="5618750" y="3138350"/>
            <a:ext cx="3384600" cy="19242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                     Write two sentences about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                     Malala beginning with:</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Although...</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When...</a:t>
            </a:r>
            <a:endParaRPr b="0" i="0" sz="1400" u="none" cap="none" strike="noStrike">
              <a:solidFill>
                <a:srgbClr val="000000"/>
              </a:solidFill>
              <a:latin typeface="Arial"/>
              <a:ea typeface="Arial"/>
              <a:cs typeface="Arial"/>
              <a:sym typeface="Arial"/>
            </a:endParaRPr>
          </a:p>
        </p:txBody>
      </p:sp>
      <p:sp>
        <p:nvSpPr>
          <p:cNvPr id="159" name="Google Shape;159;p24"/>
          <p:cNvSpPr txBox="1"/>
          <p:nvPr/>
        </p:nvSpPr>
        <p:spPr>
          <a:xfrm>
            <a:off x="7850750" y="4638800"/>
            <a:ext cx="1152600" cy="428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Session 3</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sp>
        <p:nvSpPr>
          <p:cNvPr id="164" name="Google Shape;164;p25"/>
          <p:cNvSpPr txBox="1"/>
          <p:nvPr>
            <p:ph type="title"/>
          </p:nvPr>
        </p:nvSpPr>
        <p:spPr>
          <a:xfrm>
            <a:off x="311700" y="86275"/>
            <a:ext cx="8520600" cy="5727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600"/>
              </a:spcAft>
              <a:buSzPts val="2800"/>
              <a:buNone/>
            </a:pPr>
            <a:r>
              <a:rPr b="1" lang="en-GB">
                <a:solidFill>
                  <a:srgbClr val="000000"/>
                </a:solidFill>
              </a:rPr>
              <a:t>Narrative Writing</a:t>
            </a:r>
            <a:endParaRPr b="1">
              <a:solidFill>
                <a:srgbClr val="000000"/>
              </a:solidFill>
            </a:endParaRPr>
          </a:p>
        </p:txBody>
      </p:sp>
      <p:sp>
        <p:nvSpPr>
          <p:cNvPr id="165" name="Google Shape;165;p25"/>
          <p:cNvSpPr txBox="1"/>
          <p:nvPr>
            <p:ph idx="1" type="body"/>
          </p:nvPr>
        </p:nvSpPr>
        <p:spPr>
          <a:xfrm>
            <a:off x="221000" y="687500"/>
            <a:ext cx="8798100" cy="34164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800"/>
              <a:buNone/>
            </a:pPr>
            <a:r>
              <a:rPr lang="en-GB" sz="2000">
                <a:solidFill>
                  <a:srgbClr val="000000"/>
                </a:solidFill>
              </a:rPr>
              <a:t>Organise the </a:t>
            </a:r>
            <a:r>
              <a:rPr b="1" lang="en-GB" sz="2000">
                <a:solidFill>
                  <a:srgbClr val="FF0000"/>
                </a:solidFill>
              </a:rPr>
              <a:t>Verb</a:t>
            </a:r>
            <a:r>
              <a:rPr b="1" lang="en-GB" sz="2000">
                <a:solidFill>
                  <a:schemeClr val="dk1"/>
                </a:solidFill>
              </a:rPr>
              <a:t>, </a:t>
            </a:r>
            <a:r>
              <a:rPr b="1" lang="en-GB" sz="2000">
                <a:solidFill>
                  <a:srgbClr val="0000FF"/>
                </a:solidFill>
              </a:rPr>
              <a:t>person</a:t>
            </a:r>
            <a:r>
              <a:rPr b="1" lang="en-GB" sz="2000">
                <a:solidFill>
                  <a:schemeClr val="dk1"/>
                </a:solidFill>
              </a:rPr>
              <a:t> sentences </a:t>
            </a:r>
            <a:r>
              <a:rPr lang="en-GB" sz="2000">
                <a:solidFill>
                  <a:schemeClr val="dk1"/>
                </a:solidFill>
              </a:rPr>
              <a:t>so they make sense.</a:t>
            </a:r>
            <a:endParaRPr sz="2000">
              <a:solidFill>
                <a:schemeClr val="dk1"/>
              </a:solidFill>
            </a:endParaRPr>
          </a:p>
          <a:p>
            <a:pPr indent="0" lvl="0" marL="0" rtl="0" algn="l">
              <a:lnSpc>
                <a:spcPct val="100000"/>
              </a:lnSpc>
              <a:spcBef>
                <a:spcPts val="0"/>
              </a:spcBef>
              <a:spcAft>
                <a:spcPts val="0"/>
              </a:spcAft>
              <a:buSzPts val="1800"/>
              <a:buNone/>
            </a:pPr>
            <a:r>
              <a:rPr lang="en-GB" sz="2000">
                <a:solidFill>
                  <a:schemeClr val="dk1"/>
                </a:solidFill>
              </a:rPr>
              <a:t>Carefully add in commas and full stops. </a:t>
            </a:r>
            <a:endParaRPr sz="2000">
              <a:solidFill>
                <a:schemeClr val="dk1"/>
              </a:solidFill>
            </a:endParaRPr>
          </a:p>
          <a:p>
            <a:pPr indent="0" lvl="0" marL="0" rtl="0" algn="l">
              <a:lnSpc>
                <a:spcPct val="100000"/>
              </a:lnSpc>
              <a:spcBef>
                <a:spcPts val="0"/>
              </a:spcBef>
              <a:spcAft>
                <a:spcPts val="0"/>
              </a:spcAft>
              <a:buSzPts val="1800"/>
              <a:buNone/>
            </a:pPr>
            <a:r>
              <a:t/>
            </a:r>
            <a:endParaRPr sz="2000">
              <a:solidFill>
                <a:schemeClr val="dk1"/>
              </a:solidFill>
            </a:endParaRPr>
          </a:p>
          <a:p>
            <a:pPr indent="-355600" lvl="0" marL="457200" rtl="0" algn="l">
              <a:lnSpc>
                <a:spcPct val="115000"/>
              </a:lnSpc>
              <a:spcBef>
                <a:spcPts val="0"/>
              </a:spcBef>
              <a:spcAft>
                <a:spcPts val="0"/>
              </a:spcAft>
              <a:buClr>
                <a:srgbClr val="000000"/>
              </a:buClr>
              <a:buSzPts val="2000"/>
              <a:buAutoNum type="arabicPeriod"/>
            </a:pPr>
            <a:r>
              <a:rPr lang="en-GB" sz="2000">
                <a:solidFill>
                  <a:srgbClr val="000000"/>
                </a:solidFill>
              </a:rPr>
              <a:t>Breathing </a:t>
            </a:r>
            <a:r>
              <a:rPr lang="en-GB" sz="2000">
                <a:solidFill>
                  <a:schemeClr val="dk1"/>
                </a:solidFill>
              </a:rPr>
              <a:t>sigh relief spot my a of best I friend</a:t>
            </a:r>
            <a:endParaRPr sz="2000">
              <a:solidFill>
                <a:srgbClr val="000000"/>
              </a:solidFill>
            </a:endParaRPr>
          </a:p>
          <a:p>
            <a:pPr indent="-355600" lvl="0" marL="457200" rtl="0" algn="l">
              <a:lnSpc>
                <a:spcPct val="115000"/>
              </a:lnSpc>
              <a:spcBef>
                <a:spcPts val="0"/>
              </a:spcBef>
              <a:spcAft>
                <a:spcPts val="0"/>
              </a:spcAft>
              <a:buSzPts val="2000"/>
              <a:buAutoNum type="arabicPeriod"/>
            </a:pPr>
            <a:r>
              <a:rPr lang="en-GB" sz="2000">
                <a:solidFill>
                  <a:schemeClr val="dk1"/>
                </a:solidFill>
              </a:rPr>
              <a:t>up the intimidated </a:t>
            </a:r>
            <a:r>
              <a:rPr lang="en-GB" sz="2000">
                <a:solidFill>
                  <a:srgbClr val="000000"/>
                </a:solidFill>
              </a:rPr>
              <a:t>Looking </a:t>
            </a:r>
            <a:r>
              <a:rPr lang="en-GB" sz="2000">
                <a:solidFill>
                  <a:schemeClr val="dk1"/>
                </a:solidFill>
              </a:rPr>
              <a:t>at older feel pupils I</a:t>
            </a:r>
            <a:endParaRPr sz="2000">
              <a:solidFill>
                <a:schemeClr val="dk1"/>
              </a:solidFill>
            </a:endParaRPr>
          </a:p>
          <a:p>
            <a:pPr indent="-355600" lvl="0" marL="457200" rtl="0" algn="l">
              <a:lnSpc>
                <a:spcPct val="115000"/>
              </a:lnSpc>
              <a:spcBef>
                <a:spcPts val="0"/>
              </a:spcBef>
              <a:spcAft>
                <a:spcPts val="0"/>
              </a:spcAft>
              <a:buClr>
                <a:srgbClr val="000000"/>
              </a:buClr>
              <a:buSzPts val="2000"/>
              <a:buAutoNum type="arabicPeriod"/>
            </a:pPr>
            <a:r>
              <a:rPr lang="en-GB" sz="2000">
                <a:solidFill>
                  <a:srgbClr val="000000"/>
                </a:solidFill>
              </a:rPr>
              <a:t>down </a:t>
            </a:r>
            <a:r>
              <a:rPr lang="en-GB" sz="2000">
                <a:solidFill>
                  <a:schemeClr val="dk1"/>
                </a:solidFill>
              </a:rPr>
              <a:t>Hurrying corridor barge past pupils the me</a:t>
            </a:r>
            <a:endParaRPr sz="2000">
              <a:solidFill>
                <a:srgbClr val="000000"/>
              </a:solidFill>
            </a:endParaRPr>
          </a:p>
          <a:p>
            <a:pPr indent="-355600" lvl="0" marL="457200" rtl="0" algn="l">
              <a:lnSpc>
                <a:spcPct val="115000"/>
              </a:lnSpc>
              <a:spcBef>
                <a:spcPts val="0"/>
              </a:spcBef>
              <a:spcAft>
                <a:spcPts val="0"/>
              </a:spcAft>
              <a:buSzPts val="2000"/>
              <a:buAutoNum type="arabicPeriod"/>
            </a:pPr>
            <a:r>
              <a:rPr lang="en-GB" sz="2000">
                <a:solidFill>
                  <a:schemeClr val="dk1"/>
                </a:solidFill>
              </a:rPr>
              <a:t>playground see friends don’t of recognise I faces for my the I swarms </a:t>
            </a:r>
            <a:r>
              <a:rPr lang="en-GB" sz="2000">
                <a:solidFill>
                  <a:srgbClr val="000000"/>
                </a:solidFill>
              </a:rPr>
              <a:t>Scanning</a:t>
            </a:r>
            <a:endParaRPr sz="2000">
              <a:solidFill>
                <a:srgbClr val="000000"/>
              </a:solidFill>
            </a:endParaRPr>
          </a:p>
          <a:p>
            <a:pPr indent="-355600" lvl="0" marL="457200" rtl="0" algn="l">
              <a:lnSpc>
                <a:spcPct val="115000"/>
              </a:lnSpc>
              <a:spcBef>
                <a:spcPts val="0"/>
              </a:spcBef>
              <a:spcAft>
                <a:spcPts val="0"/>
              </a:spcAft>
              <a:buClr>
                <a:srgbClr val="000000"/>
              </a:buClr>
              <a:buSzPts val="2000"/>
              <a:buAutoNum type="arabicPeriod"/>
            </a:pPr>
            <a:r>
              <a:rPr lang="en-GB" sz="2000">
                <a:solidFill>
                  <a:schemeClr val="dk1"/>
                </a:solidFill>
              </a:rPr>
              <a:t>happily to wave I friends smiling goodbye new my</a:t>
            </a:r>
            <a:endParaRPr sz="2000">
              <a:solidFill>
                <a:srgbClr val="000000"/>
              </a:solidFill>
            </a:endParaRPr>
          </a:p>
          <a:p>
            <a:pPr indent="0" lvl="0" marL="0" rtl="0" algn="l">
              <a:lnSpc>
                <a:spcPct val="115000"/>
              </a:lnSpc>
              <a:spcBef>
                <a:spcPts val="1600"/>
              </a:spcBef>
              <a:spcAft>
                <a:spcPts val="0"/>
              </a:spcAft>
              <a:buSzPts val="1800"/>
              <a:buNone/>
            </a:pPr>
            <a:r>
              <a:t/>
            </a:r>
            <a:endParaRPr/>
          </a:p>
          <a:p>
            <a:pPr indent="0" lvl="0" marL="0" rtl="0" algn="l">
              <a:lnSpc>
                <a:spcPct val="115000"/>
              </a:lnSpc>
              <a:spcBef>
                <a:spcPts val="1600"/>
              </a:spcBef>
              <a:spcAft>
                <a:spcPts val="0"/>
              </a:spcAft>
              <a:buSzPts val="1800"/>
              <a:buNone/>
            </a:pPr>
            <a:r>
              <a:rPr lang="en-GB"/>
              <a:t> </a:t>
            </a:r>
            <a:endParaRPr/>
          </a:p>
          <a:p>
            <a:pPr indent="0" lvl="0" marL="0" rtl="0" algn="l">
              <a:lnSpc>
                <a:spcPct val="115000"/>
              </a:lnSpc>
              <a:spcBef>
                <a:spcPts val="1600"/>
              </a:spcBef>
              <a:spcAft>
                <a:spcPts val="1600"/>
              </a:spcAft>
              <a:buSzPts val="1800"/>
              <a:buNone/>
            </a:pPr>
            <a:r>
              <a:t/>
            </a:r>
            <a:endParaRPr/>
          </a:p>
        </p:txBody>
      </p:sp>
      <p:pic>
        <p:nvPicPr>
          <p:cNvPr id="166" name="Google Shape;166;p25"/>
          <p:cNvPicPr preferRelativeResize="0"/>
          <p:nvPr/>
        </p:nvPicPr>
        <p:blipFill rotWithShape="1">
          <a:blip r:embed="rId3">
            <a:alphaModFix/>
          </a:blip>
          <a:srcRect b="0" l="0" r="0" t="0"/>
          <a:stretch/>
        </p:blipFill>
        <p:spPr>
          <a:xfrm>
            <a:off x="474851" y="4103901"/>
            <a:ext cx="1134400" cy="791825"/>
          </a:xfrm>
          <a:prstGeom prst="rect">
            <a:avLst/>
          </a:prstGeom>
          <a:noFill/>
          <a:ln>
            <a:noFill/>
          </a:ln>
        </p:spPr>
      </p:pic>
      <p:sp>
        <p:nvSpPr>
          <p:cNvPr id="167" name="Google Shape;167;p25"/>
          <p:cNvSpPr/>
          <p:nvPr/>
        </p:nvSpPr>
        <p:spPr>
          <a:xfrm>
            <a:off x="1708950" y="4057613"/>
            <a:ext cx="7244400" cy="884400"/>
          </a:xfrm>
          <a:prstGeom prst="roundRect">
            <a:avLst>
              <a:gd fmla="val 16667" name="adj"/>
            </a:avLst>
          </a:prstGeom>
          <a:solidFill>
            <a:srgbClr val="EEEEEE"/>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rgbClr val="000000"/>
                </a:solidFill>
                <a:latin typeface="Arial"/>
                <a:ea typeface="Arial"/>
                <a:cs typeface="Arial"/>
                <a:sym typeface="Arial"/>
              </a:rPr>
              <a:t>Change the order of the information in the sentences.</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rgbClr val="000000"/>
                </a:solidFill>
                <a:latin typeface="Arial"/>
                <a:ea typeface="Arial"/>
                <a:cs typeface="Arial"/>
                <a:sym typeface="Arial"/>
              </a:rPr>
              <a:t>Example: I spot my best friend, then breathe a sigh of relief.</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rgbClr val="000000"/>
                </a:solidFill>
                <a:latin typeface="Arial"/>
                <a:ea typeface="Arial"/>
                <a:cs typeface="Arial"/>
                <a:sym typeface="Arial"/>
              </a:rPr>
              <a:t>Spotting my best friend, I breathe a sigh of relief.</a:t>
            </a:r>
            <a:endParaRPr b="0" i="0" sz="1800" u="none" cap="none" strike="noStrike">
              <a:solidFill>
                <a:srgbClr val="000000"/>
              </a:solidFill>
              <a:latin typeface="Arial"/>
              <a:ea typeface="Arial"/>
              <a:cs typeface="Arial"/>
              <a:sym typeface="Arial"/>
            </a:endParaRPr>
          </a:p>
        </p:txBody>
      </p:sp>
      <p:sp>
        <p:nvSpPr>
          <p:cNvPr id="168" name="Google Shape;168;p25"/>
          <p:cNvSpPr txBox="1"/>
          <p:nvPr/>
        </p:nvSpPr>
        <p:spPr>
          <a:xfrm>
            <a:off x="0" y="0"/>
            <a:ext cx="1152600" cy="428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Session 3</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sp>
        <p:nvSpPr>
          <p:cNvPr id="173" name="Google Shape;173;p26"/>
          <p:cNvSpPr txBox="1"/>
          <p:nvPr>
            <p:ph type="title"/>
          </p:nvPr>
        </p:nvSpPr>
        <p:spPr>
          <a:xfrm>
            <a:off x="311700" y="8627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SzPts val="2800"/>
              <a:buNone/>
            </a:pPr>
            <a:r>
              <a:rPr b="1" lang="en-GB" sz="1800">
                <a:solidFill>
                  <a:srgbClr val="000000"/>
                </a:solidFill>
              </a:rPr>
              <a:t>Sentence Practice:  </a:t>
            </a:r>
            <a:r>
              <a:rPr b="1" lang="en-GB" sz="1800">
                <a:solidFill>
                  <a:srgbClr val="9900FF"/>
                </a:solidFill>
              </a:rPr>
              <a:t>Emotion word, comma </a:t>
            </a:r>
            <a:r>
              <a:rPr b="1" lang="en-GB" sz="1800">
                <a:solidFill>
                  <a:srgbClr val="000000"/>
                </a:solidFill>
              </a:rPr>
              <a:t>sentence</a:t>
            </a:r>
            <a:endParaRPr b="1">
              <a:solidFill>
                <a:srgbClr val="000000"/>
              </a:solidFill>
            </a:endParaRPr>
          </a:p>
        </p:txBody>
      </p:sp>
      <p:sp>
        <p:nvSpPr>
          <p:cNvPr id="174" name="Google Shape;174;p26"/>
          <p:cNvSpPr txBox="1"/>
          <p:nvPr>
            <p:ph idx="1" type="body"/>
          </p:nvPr>
        </p:nvSpPr>
        <p:spPr>
          <a:xfrm>
            <a:off x="346050" y="980750"/>
            <a:ext cx="8520600" cy="3416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800"/>
              <a:buNone/>
            </a:pPr>
            <a:r>
              <a:rPr lang="en-GB">
                <a:solidFill>
                  <a:srgbClr val="000000"/>
                </a:solidFill>
              </a:rPr>
              <a:t>Example: </a:t>
            </a:r>
            <a:r>
              <a:rPr b="1" lang="en-GB" u="sng">
                <a:solidFill>
                  <a:srgbClr val="9900FF"/>
                </a:solidFill>
              </a:rPr>
              <a:t>Concerned</a:t>
            </a:r>
            <a:r>
              <a:rPr lang="en-GB">
                <a:solidFill>
                  <a:srgbClr val="000000"/>
                </a:solidFill>
              </a:rPr>
              <a:t>, the teacher bent down to smile at me.</a:t>
            </a:r>
            <a:endParaRPr>
              <a:solidFill>
                <a:srgbClr val="000000"/>
              </a:solidFill>
            </a:endParaRPr>
          </a:p>
          <a:p>
            <a:pPr indent="0" lvl="0" marL="0" rtl="0" algn="l">
              <a:lnSpc>
                <a:spcPct val="115000"/>
              </a:lnSpc>
              <a:spcBef>
                <a:spcPts val="1600"/>
              </a:spcBef>
              <a:spcAft>
                <a:spcPts val="0"/>
              </a:spcAft>
              <a:buSzPts val="1800"/>
              <a:buNone/>
            </a:pPr>
            <a:r>
              <a:rPr lang="en-GB">
                <a:solidFill>
                  <a:srgbClr val="9900FF"/>
                </a:solidFill>
              </a:rPr>
              <a:t>               </a:t>
            </a:r>
            <a:r>
              <a:rPr b="1" lang="en-GB" u="sng">
                <a:solidFill>
                  <a:srgbClr val="9900FF"/>
                </a:solidFill>
              </a:rPr>
              <a:t>Happily,</a:t>
            </a:r>
            <a:r>
              <a:rPr lang="en-GB" u="sng">
                <a:solidFill>
                  <a:srgbClr val="9900FF"/>
                </a:solidFill>
              </a:rPr>
              <a:t> </a:t>
            </a:r>
            <a:r>
              <a:rPr lang="en-GB">
                <a:solidFill>
                  <a:srgbClr val="000000"/>
                </a:solidFill>
              </a:rPr>
              <a:t>I waved at my friend.</a:t>
            </a:r>
            <a:endParaRPr>
              <a:solidFill>
                <a:srgbClr val="000000"/>
              </a:solidFill>
            </a:endParaRPr>
          </a:p>
          <a:p>
            <a:pPr indent="-355600" lvl="0" marL="457200" rtl="0" algn="l">
              <a:lnSpc>
                <a:spcPct val="115000"/>
              </a:lnSpc>
              <a:spcBef>
                <a:spcPts val="1600"/>
              </a:spcBef>
              <a:spcAft>
                <a:spcPts val="0"/>
              </a:spcAft>
              <a:buClr>
                <a:srgbClr val="000000"/>
              </a:buClr>
              <a:buSzPts val="2000"/>
              <a:buAutoNum type="arabicPeriod"/>
            </a:pPr>
            <a:r>
              <a:rPr b="1" lang="en-GB" sz="2000">
                <a:solidFill>
                  <a:srgbClr val="9900FF"/>
                </a:solidFill>
              </a:rPr>
              <a:t>Terrified,</a:t>
            </a:r>
            <a:r>
              <a:rPr lang="en-GB" sz="2000">
                <a:solidFill>
                  <a:srgbClr val="000000"/>
                </a:solidFill>
              </a:rPr>
              <a:t> I crept…</a:t>
            </a:r>
            <a:endParaRPr sz="2000">
              <a:solidFill>
                <a:srgbClr val="000000"/>
              </a:solidFill>
            </a:endParaRPr>
          </a:p>
          <a:p>
            <a:pPr indent="-355600" lvl="0" marL="457200" rtl="0" algn="l">
              <a:lnSpc>
                <a:spcPct val="115000"/>
              </a:lnSpc>
              <a:spcBef>
                <a:spcPts val="0"/>
              </a:spcBef>
              <a:spcAft>
                <a:spcPts val="0"/>
              </a:spcAft>
              <a:buClr>
                <a:srgbClr val="000000"/>
              </a:buClr>
              <a:buSzPts val="2000"/>
              <a:buAutoNum type="arabicPeriod"/>
            </a:pPr>
            <a:r>
              <a:rPr b="1" lang="en-GB" sz="2000">
                <a:solidFill>
                  <a:srgbClr val="9900FF"/>
                </a:solidFill>
              </a:rPr>
              <a:t>Relieved,</a:t>
            </a:r>
            <a:r>
              <a:rPr lang="en-GB" sz="2000">
                <a:solidFill>
                  <a:srgbClr val="000000"/>
                </a:solidFill>
              </a:rPr>
              <a:t> I…</a:t>
            </a:r>
            <a:endParaRPr sz="2000">
              <a:solidFill>
                <a:srgbClr val="000000"/>
              </a:solidFill>
            </a:endParaRPr>
          </a:p>
          <a:p>
            <a:pPr indent="-355600" lvl="0" marL="457200" rtl="0" algn="l">
              <a:lnSpc>
                <a:spcPct val="115000"/>
              </a:lnSpc>
              <a:spcBef>
                <a:spcPts val="0"/>
              </a:spcBef>
              <a:spcAft>
                <a:spcPts val="0"/>
              </a:spcAft>
              <a:buClr>
                <a:srgbClr val="000000"/>
              </a:buClr>
              <a:buSzPts val="2000"/>
              <a:buAutoNum type="arabicPeriod"/>
            </a:pPr>
            <a:r>
              <a:rPr b="1" lang="en-GB" sz="2000">
                <a:solidFill>
                  <a:srgbClr val="9900FF"/>
                </a:solidFill>
              </a:rPr>
              <a:t>Anxiously,</a:t>
            </a:r>
            <a:r>
              <a:rPr lang="en-GB" sz="2000">
                <a:solidFill>
                  <a:srgbClr val="000000"/>
                </a:solidFill>
              </a:rPr>
              <a:t> he...</a:t>
            </a:r>
            <a:endParaRPr sz="2000">
              <a:solidFill>
                <a:srgbClr val="000000"/>
              </a:solidFill>
            </a:endParaRPr>
          </a:p>
          <a:p>
            <a:pPr indent="-355600" lvl="0" marL="457200" rtl="0" algn="l">
              <a:lnSpc>
                <a:spcPct val="115000"/>
              </a:lnSpc>
              <a:spcBef>
                <a:spcPts val="0"/>
              </a:spcBef>
              <a:spcAft>
                <a:spcPts val="0"/>
              </a:spcAft>
              <a:buClr>
                <a:srgbClr val="9900FF"/>
              </a:buClr>
              <a:buSzPts val="2000"/>
              <a:buAutoNum type="arabicPeriod"/>
            </a:pPr>
            <a:r>
              <a:rPr b="1" lang="en-GB" sz="2000">
                <a:solidFill>
                  <a:srgbClr val="9900FF"/>
                </a:solidFill>
              </a:rPr>
              <a:t>Overjoyed…</a:t>
            </a:r>
            <a:endParaRPr b="1" sz="2000">
              <a:solidFill>
                <a:srgbClr val="9900FF"/>
              </a:solidFill>
            </a:endParaRPr>
          </a:p>
          <a:p>
            <a:pPr indent="-355600" lvl="0" marL="457200" rtl="0" algn="l">
              <a:lnSpc>
                <a:spcPct val="115000"/>
              </a:lnSpc>
              <a:spcBef>
                <a:spcPts val="0"/>
              </a:spcBef>
              <a:spcAft>
                <a:spcPts val="0"/>
              </a:spcAft>
              <a:buClr>
                <a:srgbClr val="000000"/>
              </a:buClr>
              <a:buSzPts val="2000"/>
              <a:buAutoNum type="arabicPeriod"/>
            </a:pPr>
            <a:r>
              <a:rPr b="1" lang="en-GB" sz="2000">
                <a:solidFill>
                  <a:srgbClr val="9900FF"/>
                </a:solidFill>
              </a:rPr>
              <a:t>Petrified</a:t>
            </a:r>
            <a:r>
              <a:rPr lang="en-GB" sz="2000">
                <a:solidFill>
                  <a:srgbClr val="000000"/>
                </a:solidFill>
              </a:rPr>
              <a:t>...</a:t>
            </a:r>
            <a:endParaRPr sz="2000">
              <a:solidFill>
                <a:srgbClr val="000000"/>
              </a:solidFill>
            </a:endParaRPr>
          </a:p>
          <a:p>
            <a:pPr indent="0" lvl="0" marL="0" rtl="0" algn="l">
              <a:lnSpc>
                <a:spcPct val="115000"/>
              </a:lnSpc>
              <a:spcBef>
                <a:spcPts val="1600"/>
              </a:spcBef>
              <a:spcAft>
                <a:spcPts val="0"/>
              </a:spcAft>
              <a:buSzPts val="1800"/>
              <a:buNone/>
            </a:pPr>
            <a:r>
              <a:t/>
            </a:r>
            <a:endParaRPr/>
          </a:p>
          <a:p>
            <a:pPr indent="0" lvl="0" marL="0" rtl="0" algn="l">
              <a:lnSpc>
                <a:spcPct val="115000"/>
              </a:lnSpc>
              <a:spcBef>
                <a:spcPts val="1600"/>
              </a:spcBef>
              <a:spcAft>
                <a:spcPts val="0"/>
              </a:spcAft>
              <a:buSzPts val="1800"/>
              <a:buNone/>
            </a:pPr>
            <a:r>
              <a:rPr lang="en-GB"/>
              <a:t> </a:t>
            </a:r>
            <a:endParaRPr/>
          </a:p>
          <a:p>
            <a:pPr indent="0" lvl="0" marL="0" rtl="0" algn="l">
              <a:lnSpc>
                <a:spcPct val="115000"/>
              </a:lnSpc>
              <a:spcBef>
                <a:spcPts val="1600"/>
              </a:spcBef>
              <a:spcAft>
                <a:spcPts val="1600"/>
              </a:spcAft>
              <a:buSzPts val="1800"/>
              <a:buNone/>
            </a:pPr>
            <a:r>
              <a:t/>
            </a:r>
            <a:endParaRPr/>
          </a:p>
        </p:txBody>
      </p:sp>
      <p:sp>
        <p:nvSpPr>
          <p:cNvPr id="175" name="Google Shape;175;p26"/>
          <p:cNvSpPr txBox="1"/>
          <p:nvPr/>
        </p:nvSpPr>
        <p:spPr>
          <a:xfrm>
            <a:off x="3219350" y="533925"/>
            <a:ext cx="1859100" cy="377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9900FF"/>
                </a:solidFill>
                <a:latin typeface="Arial"/>
                <a:ea typeface="Arial"/>
                <a:cs typeface="Arial"/>
                <a:sym typeface="Arial"/>
              </a:rPr>
              <a:t>Emotion Adjective</a:t>
            </a:r>
            <a:endParaRPr b="0" i="0" sz="1400" u="none" cap="none" strike="noStrike">
              <a:solidFill>
                <a:srgbClr val="9900FF"/>
              </a:solidFill>
              <a:latin typeface="Arial"/>
              <a:ea typeface="Arial"/>
              <a:cs typeface="Arial"/>
              <a:sym typeface="Arial"/>
            </a:endParaRPr>
          </a:p>
        </p:txBody>
      </p:sp>
      <p:cxnSp>
        <p:nvCxnSpPr>
          <p:cNvPr id="176" name="Google Shape;176;p26"/>
          <p:cNvCxnSpPr>
            <a:endCxn id="177" idx="3"/>
          </p:cNvCxnSpPr>
          <p:nvPr/>
        </p:nvCxnSpPr>
        <p:spPr>
          <a:xfrm flipH="1" rot="10800000">
            <a:off x="2487675" y="722775"/>
            <a:ext cx="788700" cy="386400"/>
          </a:xfrm>
          <a:prstGeom prst="straightConnector1">
            <a:avLst/>
          </a:prstGeom>
          <a:noFill/>
          <a:ln cap="flat" cmpd="sng" w="9525">
            <a:solidFill>
              <a:srgbClr val="9900FF"/>
            </a:solidFill>
            <a:prstDash val="solid"/>
            <a:round/>
            <a:headEnd len="sm" w="sm" type="none"/>
            <a:tailEnd len="med" w="med" type="triangle"/>
          </a:ln>
        </p:spPr>
      </p:cxnSp>
      <p:pic>
        <p:nvPicPr>
          <p:cNvPr id="178" name="Google Shape;178;p26"/>
          <p:cNvPicPr preferRelativeResize="0"/>
          <p:nvPr/>
        </p:nvPicPr>
        <p:blipFill rotWithShape="1">
          <a:blip r:embed="rId3">
            <a:alphaModFix/>
          </a:blip>
          <a:srcRect b="0" l="0" r="0" t="0"/>
          <a:stretch/>
        </p:blipFill>
        <p:spPr>
          <a:xfrm>
            <a:off x="474851" y="4103901"/>
            <a:ext cx="1134400" cy="791825"/>
          </a:xfrm>
          <a:prstGeom prst="rect">
            <a:avLst/>
          </a:prstGeom>
          <a:noFill/>
          <a:ln>
            <a:noFill/>
          </a:ln>
        </p:spPr>
      </p:pic>
      <p:sp>
        <p:nvSpPr>
          <p:cNvPr id="177" name="Google Shape;177;p26"/>
          <p:cNvSpPr txBox="1"/>
          <p:nvPr/>
        </p:nvSpPr>
        <p:spPr>
          <a:xfrm>
            <a:off x="1417275" y="533925"/>
            <a:ext cx="1859100" cy="377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Subordinate clause</a:t>
            </a:r>
            <a:endParaRPr b="0" i="0" sz="1400" u="none" cap="none" strike="noStrike">
              <a:solidFill>
                <a:srgbClr val="000000"/>
              </a:solidFill>
              <a:latin typeface="Arial"/>
              <a:ea typeface="Arial"/>
              <a:cs typeface="Arial"/>
              <a:sym typeface="Arial"/>
            </a:endParaRPr>
          </a:p>
        </p:txBody>
      </p:sp>
      <p:cxnSp>
        <p:nvCxnSpPr>
          <p:cNvPr id="179" name="Google Shape;179;p26"/>
          <p:cNvCxnSpPr>
            <a:endCxn id="177" idx="2"/>
          </p:cNvCxnSpPr>
          <p:nvPr/>
        </p:nvCxnSpPr>
        <p:spPr>
          <a:xfrm rot="10800000">
            <a:off x="2346825" y="911625"/>
            <a:ext cx="4200" cy="197400"/>
          </a:xfrm>
          <a:prstGeom prst="straightConnector1">
            <a:avLst/>
          </a:prstGeom>
          <a:noFill/>
          <a:ln cap="flat" cmpd="sng" w="9525">
            <a:solidFill>
              <a:schemeClr val="dk2"/>
            </a:solidFill>
            <a:prstDash val="solid"/>
            <a:round/>
            <a:headEnd len="sm" w="sm" type="none"/>
            <a:tailEnd len="med" w="med" type="triangle"/>
          </a:ln>
        </p:spPr>
      </p:cxnSp>
      <p:sp>
        <p:nvSpPr>
          <p:cNvPr id="180" name="Google Shape;180;p26"/>
          <p:cNvSpPr txBox="1"/>
          <p:nvPr/>
        </p:nvSpPr>
        <p:spPr>
          <a:xfrm>
            <a:off x="112500" y="1530225"/>
            <a:ext cx="876300" cy="377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9900FF"/>
                </a:solidFill>
                <a:latin typeface="Arial"/>
                <a:ea typeface="Arial"/>
                <a:cs typeface="Arial"/>
                <a:sym typeface="Arial"/>
              </a:rPr>
              <a:t>Emotion Adverb</a:t>
            </a:r>
            <a:endParaRPr b="0" i="0" sz="1400" u="none" cap="none" strike="noStrike">
              <a:solidFill>
                <a:srgbClr val="9900FF"/>
              </a:solidFill>
              <a:latin typeface="Arial"/>
              <a:ea typeface="Arial"/>
              <a:cs typeface="Arial"/>
              <a:sym typeface="Arial"/>
            </a:endParaRPr>
          </a:p>
        </p:txBody>
      </p:sp>
      <p:cxnSp>
        <p:nvCxnSpPr>
          <p:cNvPr id="181" name="Google Shape;181;p26"/>
          <p:cNvCxnSpPr/>
          <p:nvPr/>
        </p:nvCxnSpPr>
        <p:spPr>
          <a:xfrm rot="10800000">
            <a:off x="1695525" y="894350"/>
            <a:ext cx="180900" cy="685800"/>
          </a:xfrm>
          <a:prstGeom prst="straightConnector1">
            <a:avLst/>
          </a:prstGeom>
          <a:noFill/>
          <a:ln cap="flat" cmpd="sng" w="9525">
            <a:solidFill>
              <a:schemeClr val="dk2"/>
            </a:solidFill>
            <a:prstDash val="solid"/>
            <a:round/>
            <a:headEnd len="sm" w="sm" type="none"/>
            <a:tailEnd len="med" w="med" type="triangle"/>
          </a:ln>
        </p:spPr>
      </p:cxnSp>
      <p:cxnSp>
        <p:nvCxnSpPr>
          <p:cNvPr id="182" name="Google Shape;182;p26"/>
          <p:cNvCxnSpPr/>
          <p:nvPr/>
        </p:nvCxnSpPr>
        <p:spPr>
          <a:xfrm flipH="1">
            <a:off x="1085700" y="1695975"/>
            <a:ext cx="280200" cy="46200"/>
          </a:xfrm>
          <a:prstGeom prst="straightConnector1">
            <a:avLst/>
          </a:prstGeom>
          <a:noFill/>
          <a:ln cap="flat" cmpd="sng" w="9525">
            <a:solidFill>
              <a:srgbClr val="9900FF"/>
            </a:solidFill>
            <a:prstDash val="solid"/>
            <a:round/>
            <a:headEnd len="sm" w="sm" type="none"/>
            <a:tailEnd len="med" w="med" type="triangle"/>
          </a:ln>
        </p:spPr>
      </p:cxnSp>
      <p:sp>
        <p:nvSpPr>
          <p:cNvPr id="183" name="Google Shape;183;p26"/>
          <p:cNvSpPr/>
          <p:nvPr/>
        </p:nvSpPr>
        <p:spPr>
          <a:xfrm>
            <a:off x="1708950" y="4057613"/>
            <a:ext cx="7244400" cy="884400"/>
          </a:xfrm>
          <a:prstGeom prst="roundRect">
            <a:avLst>
              <a:gd fmla="val 16667" name="adj"/>
            </a:avLst>
          </a:prstGeom>
          <a:solidFill>
            <a:srgbClr val="EEEEEE"/>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342900" lvl="0" marL="457200" marR="0" rtl="0" algn="l">
              <a:lnSpc>
                <a:spcPct val="100000"/>
              </a:lnSpc>
              <a:spcBef>
                <a:spcPts val="0"/>
              </a:spcBef>
              <a:spcAft>
                <a:spcPts val="0"/>
              </a:spcAft>
              <a:buClr>
                <a:srgbClr val="000000"/>
              </a:buClr>
              <a:buSzPts val="1800"/>
              <a:buFont typeface="Arial"/>
              <a:buAutoNum type="arabicPeriod"/>
            </a:pPr>
            <a:r>
              <a:rPr b="0" i="0" lang="en-GB" sz="1800" u="none" cap="none" strike="noStrike">
                <a:solidFill>
                  <a:srgbClr val="000000"/>
                </a:solidFill>
                <a:latin typeface="Arial"/>
                <a:ea typeface="Arial"/>
                <a:cs typeface="Arial"/>
                <a:sym typeface="Arial"/>
              </a:rPr>
              <a:t>Write your own sentence from scratch.</a:t>
            </a:r>
            <a:endParaRPr b="0" i="0" sz="1800" u="none" cap="none" strike="noStrike">
              <a:solidFill>
                <a:srgbClr val="000000"/>
              </a:solidFill>
              <a:latin typeface="Arial"/>
              <a:ea typeface="Arial"/>
              <a:cs typeface="Arial"/>
              <a:sym typeface="Arial"/>
            </a:endParaRPr>
          </a:p>
          <a:p>
            <a:pPr indent="-342900" lvl="0" marL="457200" marR="0" rtl="0" algn="l">
              <a:lnSpc>
                <a:spcPct val="100000"/>
              </a:lnSpc>
              <a:spcBef>
                <a:spcPts val="0"/>
              </a:spcBef>
              <a:spcAft>
                <a:spcPts val="0"/>
              </a:spcAft>
              <a:buClr>
                <a:srgbClr val="000000"/>
              </a:buClr>
              <a:buSzPts val="1800"/>
              <a:buFont typeface="Arial"/>
              <a:buAutoNum type="arabicPeriod"/>
            </a:pPr>
            <a:r>
              <a:rPr b="0" i="0" lang="en-GB" sz="1800" u="none" cap="none" strike="noStrike">
                <a:solidFill>
                  <a:srgbClr val="000000"/>
                </a:solidFill>
                <a:latin typeface="Arial"/>
                <a:ea typeface="Arial"/>
                <a:cs typeface="Arial"/>
                <a:sym typeface="Arial"/>
              </a:rPr>
              <a:t>Add an extra subordinate clause, e.g. Concerned, the</a:t>
            </a:r>
            <a:r>
              <a:rPr b="0" i="0" lang="en-GB" sz="1800" u="none" cap="none" strike="noStrike">
                <a:solidFill>
                  <a:srgbClr val="FF0000"/>
                </a:solidFill>
                <a:latin typeface="Arial"/>
                <a:ea typeface="Arial"/>
                <a:cs typeface="Arial"/>
                <a:sym typeface="Arial"/>
              </a:rPr>
              <a:t> </a:t>
            </a:r>
            <a:r>
              <a:rPr b="0" i="0" lang="en-GB" sz="1800" u="none" cap="none" strike="noStrike">
                <a:solidFill>
                  <a:srgbClr val="000000"/>
                </a:solidFill>
                <a:latin typeface="Arial"/>
                <a:ea typeface="Arial"/>
                <a:cs typeface="Arial"/>
                <a:sym typeface="Arial"/>
              </a:rPr>
              <a:t>teacher bent down to smile at me, </a:t>
            </a:r>
            <a:r>
              <a:rPr b="0" i="0" lang="en-GB" sz="1800" u="none" cap="none" strike="noStrike">
                <a:solidFill>
                  <a:srgbClr val="FF0000"/>
                </a:solidFill>
                <a:latin typeface="Arial"/>
                <a:ea typeface="Arial"/>
                <a:cs typeface="Arial"/>
                <a:sym typeface="Arial"/>
              </a:rPr>
              <a:t>her face lit by a beaming smile.</a:t>
            </a:r>
            <a:endParaRPr b="0" i="0" sz="1800" u="none" cap="none" strike="noStrike">
              <a:solidFill>
                <a:srgbClr val="FF0000"/>
              </a:solidFill>
              <a:latin typeface="Arial"/>
              <a:ea typeface="Arial"/>
              <a:cs typeface="Arial"/>
              <a:sym typeface="Arial"/>
            </a:endParaRPr>
          </a:p>
        </p:txBody>
      </p:sp>
      <p:sp>
        <p:nvSpPr>
          <p:cNvPr id="184" name="Google Shape;184;p26"/>
          <p:cNvSpPr txBox="1"/>
          <p:nvPr/>
        </p:nvSpPr>
        <p:spPr>
          <a:xfrm>
            <a:off x="7991400" y="0"/>
            <a:ext cx="1152600" cy="428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Session 3</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 name="Shape 188"/>
        <p:cNvGrpSpPr/>
        <p:nvPr/>
      </p:nvGrpSpPr>
      <p:grpSpPr>
        <a:xfrm>
          <a:off x="0" y="0"/>
          <a:ext cx="0" cy="0"/>
          <a:chOff x="0" y="0"/>
          <a:chExt cx="0" cy="0"/>
        </a:xfrm>
      </p:grpSpPr>
      <p:sp>
        <p:nvSpPr>
          <p:cNvPr id="189" name="Google Shape;189;p27"/>
          <p:cNvSpPr txBox="1"/>
          <p:nvPr>
            <p:ph idx="1" type="body"/>
          </p:nvPr>
        </p:nvSpPr>
        <p:spPr>
          <a:xfrm>
            <a:off x="292650" y="600025"/>
            <a:ext cx="5822400" cy="34164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800"/>
              <a:buNone/>
            </a:pPr>
            <a:r>
              <a:rPr lang="en-GB">
                <a:solidFill>
                  <a:schemeClr val="dk1"/>
                </a:solidFill>
              </a:rPr>
              <a:t>Activity 1: Use a thesaurus to find at least three </a:t>
            </a:r>
            <a:r>
              <a:rPr b="1" lang="en-GB">
                <a:solidFill>
                  <a:schemeClr val="dk1"/>
                </a:solidFill>
              </a:rPr>
              <a:t>synonyms</a:t>
            </a:r>
            <a:r>
              <a:rPr lang="en-GB">
                <a:solidFill>
                  <a:schemeClr val="dk1"/>
                </a:solidFill>
              </a:rPr>
              <a:t> for each word. </a:t>
            </a:r>
            <a:endParaRPr>
              <a:solidFill>
                <a:schemeClr val="dk1"/>
              </a:solidFill>
            </a:endParaRPr>
          </a:p>
          <a:p>
            <a:pPr indent="0" lvl="0" marL="0" rtl="0" algn="l">
              <a:lnSpc>
                <a:spcPct val="100000"/>
              </a:lnSpc>
              <a:spcBef>
                <a:spcPts val="0"/>
              </a:spcBef>
              <a:spcAft>
                <a:spcPts val="0"/>
              </a:spcAft>
              <a:buSzPts val="1800"/>
              <a:buNone/>
            </a:pPr>
            <a:r>
              <a:rPr lang="en-GB">
                <a:solidFill>
                  <a:schemeClr val="dk1"/>
                </a:solidFill>
              </a:rPr>
              <a:t>Highlight your three favourite words.</a:t>
            </a:r>
            <a:endParaRPr>
              <a:solidFill>
                <a:schemeClr val="dk1"/>
              </a:solidFill>
            </a:endParaRPr>
          </a:p>
          <a:p>
            <a:pPr indent="0" lvl="0" marL="0" rtl="0" algn="l">
              <a:lnSpc>
                <a:spcPct val="100000"/>
              </a:lnSpc>
              <a:spcBef>
                <a:spcPts val="0"/>
              </a:spcBef>
              <a:spcAft>
                <a:spcPts val="0"/>
              </a:spcAft>
              <a:buSzPts val="1800"/>
              <a:buNone/>
            </a:pPr>
            <a:r>
              <a:t/>
            </a:r>
            <a:endParaRPr b="1">
              <a:solidFill>
                <a:schemeClr val="dk1"/>
              </a:solidFill>
            </a:endParaRPr>
          </a:p>
          <a:p>
            <a:pPr indent="-342900" lvl="0" marL="457200" rtl="0" algn="l">
              <a:lnSpc>
                <a:spcPct val="115000"/>
              </a:lnSpc>
              <a:spcBef>
                <a:spcPts val="0"/>
              </a:spcBef>
              <a:spcAft>
                <a:spcPts val="0"/>
              </a:spcAft>
              <a:buClr>
                <a:srgbClr val="000000"/>
              </a:buClr>
              <a:buSzPts val="1800"/>
              <a:buAutoNum type="arabicPeriod"/>
            </a:pPr>
            <a:r>
              <a:rPr lang="en-GB">
                <a:solidFill>
                  <a:srgbClr val="000000"/>
                </a:solidFill>
              </a:rPr>
              <a:t>Happy</a:t>
            </a:r>
            <a:endParaRPr>
              <a:solidFill>
                <a:srgbClr val="000000"/>
              </a:solidFill>
            </a:endParaRPr>
          </a:p>
          <a:p>
            <a:pPr indent="-342900" lvl="0" marL="457200" rtl="0" algn="l">
              <a:lnSpc>
                <a:spcPct val="115000"/>
              </a:lnSpc>
              <a:spcBef>
                <a:spcPts val="0"/>
              </a:spcBef>
              <a:spcAft>
                <a:spcPts val="0"/>
              </a:spcAft>
              <a:buClr>
                <a:srgbClr val="000000"/>
              </a:buClr>
              <a:buSzPts val="1800"/>
              <a:buAutoNum type="arabicPeriod"/>
            </a:pPr>
            <a:r>
              <a:rPr lang="en-GB">
                <a:solidFill>
                  <a:srgbClr val="000000"/>
                </a:solidFill>
              </a:rPr>
              <a:t>Nervous</a:t>
            </a:r>
            <a:endParaRPr>
              <a:solidFill>
                <a:srgbClr val="000000"/>
              </a:solidFill>
            </a:endParaRPr>
          </a:p>
          <a:p>
            <a:pPr indent="-342900" lvl="0" marL="457200" rtl="0" algn="l">
              <a:lnSpc>
                <a:spcPct val="115000"/>
              </a:lnSpc>
              <a:spcBef>
                <a:spcPts val="0"/>
              </a:spcBef>
              <a:spcAft>
                <a:spcPts val="0"/>
              </a:spcAft>
              <a:buClr>
                <a:srgbClr val="000000"/>
              </a:buClr>
              <a:buSzPts val="1800"/>
              <a:buAutoNum type="arabicPeriod"/>
            </a:pPr>
            <a:r>
              <a:rPr lang="en-GB">
                <a:solidFill>
                  <a:srgbClr val="000000"/>
                </a:solidFill>
              </a:rPr>
              <a:t>Scared</a:t>
            </a:r>
            <a:endParaRPr>
              <a:solidFill>
                <a:srgbClr val="000000"/>
              </a:solidFill>
            </a:endParaRPr>
          </a:p>
          <a:p>
            <a:pPr indent="-342900" lvl="0" marL="457200" rtl="0" algn="l">
              <a:lnSpc>
                <a:spcPct val="115000"/>
              </a:lnSpc>
              <a:spcBef>
                <a:spcPts val="0"/>
              </a:spcBef>
              <a:spcAft>
                <a:spcPts val="0"/>
              </a:spcAft>
              <a:buClr>
                <a:srgbClr val="000000"/>
              </a:buClr>
              <a:buSzPts val="1800"/>
              <a:buAutoNum type="arabicPeriod"/>
            </a:pPr>
            <a:r>
              <a:rPr lang="en-GB">
                <a:solidFill>
                  <a:srgbClr val="000000"/>
                </a:solidFill>
              </a:rPr>
              <a:t>Proud</a:t>
            </a:r>
            <a:endParaRPr>
              <a:solidFill>
                <a:srgbClr val="000000"/>
              </a:solidFill>
            </a:endParaRPr>
          </a:p>
          <a:p>
            <a:pPr indent="-342900" lvl="0" marL="457200" rtl="0" algn="l">
              <a:lnSpc>
                <a:spcPct val="115000"/>
              </a:lnSpc>
              <a:spcBef>
                <a:spcPts val="0"/>
              </a:spcBef>
              <a:spcAft>
                <a:spcPts val="0"/>
              </a:spcAft>
              <a:buClr>
                <a:srgbClr val="000000"/>
              </a:buClr>
              <a:buSzPts val="1800"/>
              <a:buAutoNum type="arabicPeriod"/>
            </a:pPr>
            <a:r>
              <a:rPr lang="en-GB">
                <a:solidFill>
                  <a:srgbClr val="000000"/>
                </a:solidFill>
              </a:rPr>
              <a:t>Excited</a:t>
            </a:r>
            <a:endParaRPr>
              <a:solidFill>
                <a:srgbClr val="000000"/>
              </a:solidFill>
            </a:endParaRPr>
          </a:p>
          <a:p>
            <a:pPr indent="0" lvl="0" marL="0" rtl="0" algn="l">
              <a:lnSpc>
                <a:spcPct val="115000"/>
              </a:lnSpc>
              <a:spcBef>
                <a:spcPts val="1600"/>
              </a:spcBef>
              <a:spcAft>
                <a:spcPts val="0"/>
              </a:spcAft>
              <a:buSzPts val="1800"/>
              <a:buNone/>
            </a:pPr>
            <a:r>
              <a:rPr lang="en-GB">
                <a:solidFill>
                  <a:schemeClr val="dk1"/>
                </a:solidFill>
              </a:rPr>
              <a:t>Activity 2: Think back to your first day at Sharples.  Write three </a:t>
            </a:r>
            <a:r>
              <a:rPr b="1" lang="en-GB">
                <a:solidFill>
                  <a:srgbClr val="9900FF"/>
                </a:solidFill>
              </a:rPr>
              <a:t>Emotion word, comma </a:t>
            </a:r>
            <a:r>
              <a:rPr b="1" lang="en-GB">
                <a:solidFill>
                  <a:schemeClr val="dk1"/>
                </a:solidFill>
              </a:rPr>
              <a:t>sentences</a:t>
            </a:r>
            <a:r>
              <a:rPr lang="en-GB">
                <a:solidFill>
                  <a:schemeClr val="dk1"/>
                </a:solidFill>
              </a:rPr>
              <a:t> that describe your experience.  These sentences need to be perfect before they go into the Sentence Store in your exercise book.</a:t>
            </a:r>
            <a:endParaRPr>
              <a:solidFill>
                <a:srgbClr val="000000"/>
              </a:solidFill>
            </a:endParaRPr>
          </a:p>
          <a:p>
            <a:pPr indent="0" lvl="0" marL="0" rtl="0" algn="l">
              <a:lnSpc>
                <a:spcPct val="115000"/>
              </a:lnSpc>
              <a:spcBef>
                <a:spcPts val="1600"/>
              </a:spcBef>
              <a:spcAft>
                <a:spcPts val="1600"/>
              </a:spcAft>
              <a:buSzPts val="1800"/>
              <a:buNone/>
            </a:pPr>
            <a:r>
              <a:t/>
            </a:r>
            <a:endParaRPr>
              <a:solidFill>
                <a:srgbClr val="000000"/>
              </a:solidFill>
            </a:endParaRPr>
          </a:p>
        </p:txBody>
      </p:sp>
      <p:sp>
        <p:nvSpPr>
          <p:cNvPr id="190" name="Google Shape;190;p27"/>
          <p:cNvSpPr txBox="1"/>
          <p:nvPr/>
        </p:nvSpPr>
        <p:spPr>
          <a:xfrm>
            <a:off x="0" y="0"/>
            <a:ext cx="4781400" cy="3000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800"/>
              <a:buFont typeface="Arial"/>
              <a:buNone/>
            </a:pPr>
            <a:r>
              <a:rPr b="1" i="0" lang="en-GB" sz="2800" u="none" cap="none" strike="noStrike">
                <a:solidFill>
                  <a:schemeClr val="dk1"/>
                </a:solidFill>
                <a:latin typeface="Arial"/>
                <a:ea typeface="Arial"/>
                <a:cs typeface="Arial"/>
                <a:sym typeface="Arial"/>
              </a:rPr>
              <a:t>Writing Workshop</a:t>
            </a:r>
            <a:endParaRPr b="0" i="0" sz="1400" u="none" cap="none" strike="noStrike">
              <a:solidFill>
                <a:srgbClr val="000000"/>
              </a:solidFill>
              <a:latin typeface="Arial"/>
              <a:ea typeface="Arial"/>
              <a:cs typeface="Arial"/>
              <a:sym typeface="Arial"/>
            </a:endParaRPr>
          </a:p>
        </p:txBody>
      </p:sp>
      <p:sp>
        <p:nvSpPr>
          <p:cNvPr id="191" name="Google Shape;191;p27"/>
          <p:cNvSpPr txBox="1"/>
          <p:nvPr/>
        </p:nvSpPr>
        <p:spPr>
          <a:xfrm>
            <a:off x="5981700" y="161925"/>
            <a:ext cx="3000000" cy="34164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rgbClr val="000000"/>
              </a:buClr>
              <a:buSzPts val="1400"/>
              <a:buFont typeface="Arial"/>
              <a:buNone/>
            </a:pPr>
            <a:r>
              <a:rPr b="1" i="0" lang="en-GB" sz="1400" u="sng" cap="none" strike="noStrike">
                <a:solidFill>
                  <a:schemeClr val="dk1"/>
                </a:solidFill>
                <a:latin typeface="Arial"/>
                <a:ea typeface="Arial"/>
                <a:cs typeface="Arial"/>
                <a:sym typeface="Arial"/>
              </a:rPr>
              <a:t>Self-Assessment Check</a:t>
            </a:r>
            <a:endParaRPr b="1" i="0" sz="1400" u="sng" cap="none" strike="noStrike">
              <a:solidFill>
                <a:schemeClr val="dk1"/>
              </a:solidFill>
              <a:latin typeface="Arial"/>
              <a:ea typeface="Arial"/>
              <a:cs typeface="Arial"/>
              <a:sym typeface="Arial"/>
            </a:endParaRPr>
          </a:p>
          <a:p>
            <a:pPr indent="-317500" lvl="0" marL="457200" marR="0" rtl="0" algn="l">
              <a:lnSpc>
                <a:spcPct val="115000"/>
              </a:lnSpc>
              <a:spcBef>
                <a:spcPts val="1600"/>
              </a:spcBef>
              <a:spcAft>
                <a:spcPts val="0"/>
              </a:spcAft>
              <a:buClr>
                <a:schemeClr val="dk1"/>
              </a:buClr>
              <a:buSzPts val="1400"/>
              <a:buFont typeface="Arial"/>
              <a:buChar char="●"/>
            </a:pPr>
            <a:r>
              <a:rPr b="0" i="0" lang="en-GB" sz="1400" u="none" cap="none" strike="noStrike">
                <a:solidFill>
                  <a:schemeClr val="dk1"/>
                </a:solidFill>
                <a:latin typeface="Arial"/>
                <a:ea typeface="Arial"/>
                <a:cs typeface="Arial"/>
                <a:sym typeface="Arial"/>
              </a:rPr>
              <a:t>Is my sentence punctuated correctly?</a:t>
            </a:r>
            <a:endParaRPr b="0" i="0" sz="1400" u="none" cap="none" strike="noStrike">
              <a:solidFill>
                <a:schemeClr val="dk1"/>
              </a:solidFill>
              <a:latin typeface="Arial"/>
              <a:ea typeface="Arial"/>
              <a:cs typeface="Arial"/>
              <a:sym typeface="Arial"/>
            </a:endParaRPr>
          </a:p>
          <a:p>
            <a:pPr indent="-317500" lvl="0" marL="457200" marR="0" rtl="0" algn="l">
              <a:lnSpc>
                <a:spcPct val="115000"/>
              </a:lnSpc>
              <a:spcBef>
                <a:spcPts val="0"/>
              </a:spcBef>
              <a:spcAft>
                <a:spcPts val="0"/>
              </a:spcAft>
              <a:buClr>
                <a:schemeClr val="dk1"/>
              </a:buClr>
              <a:buSzPts val="1400"/>
              <a:buFont typeface="Arial"/>
              <a:buChar char="●"/>
            </a:pPr>
            <a:r>
              <a:rPr b="0" i="0" lang="en-GB" sz="1400" u="none" cap="none" strike="noStrike">
                <a:solidFill>
                  <a:schemeClr val="dk1"/>
                </a:solidFill>
                <a:latin typeface="Arial"/>
                <a:ea typeface="Arial"/>
                <a:cs typeface="Arial"/>
                <a:sym typeface="Arial"/>
              </a:rPr>
              <a:t>Does it capture my feelings?</a:t>
            </a:r>
            <a:endParaRPr b="0" i="0" sz="1400" u="none" cap="none" strike="noStrike">
              <a:solidFill>
                <a:schemeClr val="dk1"/>
              </a:solidFill>
              <a:latin typeface="Arial"/>
              <a:ea typeface="Arial"/>
              <a:cs typeface="Arial"/>
              <a:sym typeface="Arial"/>
            </a:endParaRPr>
          </a:p>
          <a:p>
            <a:pPr indent="-317500" lvl="0" marL="457200" marR="0" rtl="0" algn="l">
              <a:lnSpc>
                <a:spcPct val="115000"/>
              </a:lnSpc>
              <a:spcBef>
                <a:spcPts val="0"/>
              </a:spcBef>
              <a:spcAft>
                <a:spcPts val="0"/>
              </a:spcAft>
              <a:buClr>
                <a:schemeClr val="dk1"/>
              </a:buClr>
              <a:buSzPts val="1400"/>
              <a:buFont typeface="Arial"/>
              <a:buChar char="●"/>
            </a:pPr>
            <a:r>
              <a:rPr b="0" i="0" lang="en-GB" sz="1400" u="none" cap="none" strike="noStrike">
                <a:solidFill>
                  <a:schemeClr val="dk1"/>
                </a:solidFill>
                <a:latin typeface="Arial"/>
                <a:ea typeface="Arial"/>
                <a:cs typeface="Arial"/>
                <a:sym typeface="Arial"/>
              </a:rPr>
              <a:t>Is it in the past tense?</a:t>
            </a:r>
            <a:endParaRPr b="0" i="0" sz="1400" u="none" cap="none" strike="noStrike">
              <a:solidFill>
                <a:schemeClr val="dk1"/>
              </a:solidFill>
              <a:latin typeface="Arial"/>
              <a:ea typeface="Arial"/>
              <a:cs typeface="Arial"/>
              <a:sym typeface="Arial"/>
            </a:endParaRPr>
          </a:p>
          <a:p>
            <a:pPr indent="-317500" lvl="0" marL="457200" marR="0" rtl="0" algn="l">
              <a:lnSpc>
                <a:spcPct val="115000"/>
              </a:lnSpc>
              <a:spcBef>
                <a:spcPts val="0"/>
              </a:spcBef>
              <a:spcAft>
                <a:spcPts val="0"/>
              </a:spcAft>
              <a:buClr>
                <a:schemeClr val="dk1"/>
              </a:buClr>
              <a:buSzPts val="1400"/>
              <a:buFont typeface="Arial"/>
              <a:buChar char="●"/>
            </a:pPr>
            <a:r>
              <a:rPr b="0" i="0" lang="en-GB" sz="1400" u="none" cap="none" strike="noStrike">
                <a:solidFill>
                  <a:schemeClr val="dk1"/>
                </a:solidFill>
                <a:latin typeface="Arial"/>
                <a:ea typeface="Arial"/>
                <a:cs typeface="Arial"/>
                <a:sym typeface="Arial"/>
              </a:rPr>
              <a:t>Could I improve the vocabulary?</a:t>
            </a:r>
            <a:endParaRPr b="0" i="0" sz="1400" u="none" cap="none" strike="noStrike">
              <a:solidFill>
                <a:schemeClr val="dk1"/>
              </a:solidFill>
              <a:latin typeface="Arial"/>
              <a:ea typeface="Arial"/>
              <a:cs typeface="Arial"/>
              <a:sym typeface="Arial"/>
            </a:endParaRPr>
          </a:p>
          <a:p>
            <a:pPr indent="-317500" lvl="0" marL="457200" marR="0" rtl="0" algn="l">
              <a:lnSpc>
                <a:spcPct val="115000"/>
              </a:lnSpc>
              <a:spcBef>
                <a:spcPts val="0"/>
              </a:spcBef>
              <a:spcAft>
                <a:spcPts val="0"/>
              </a:spcAft>
              <a:buClr>
                <a:schemeClr val="dk1"/>
              </a:buClr>
              <a:buSzPts val="1400"/>
              <a:buFont typeface="Arial"/>
              <a:buChar char="●"/>
            </a:pPr>
            <a:r>
              <a:rPr b="0" i="0" lang="en-GB" sz="1400" u="none" cap="none" strike="noStrike">
                <a:solidFill>
                  <a:schemeClr val="dk1"/>
                </a:solidFill>
                <a:latin typeface="Arial"/>
                <a:ea typeface="Arial"/>
                <a:cs typeface="Arial"/>
                <a:sym typeface="Arial"/>
              </a:rPr>
              <a:t>Could I add descriptive adjectives or adverbs?</a:t>
            </a:r>
            <a:endParaRPr b="0" i="0" sz="1400" u="none" cap="none" strike="noStrike">
              <a:solidFill>
                <a:schemeClr val="dk1"/>
              </a:solidFill>
              <a:latin typeface="Arial"/>
              <a:ea typeface="Arial"/>
              <a:cs typeface="Arial"/>
              <a:sym typeface="Arial"/>
            </a:endParaRPr>
          </a:p>
          <a:p>
            <a:pPr indent="-317500" lvl="0" marL="457200" marR="0" rtl="0" algn="l">
              <a:lnSpc>
                <a:spcPct val="100000"/>
              </a:lnSpc>
              <a:spcBef>
                <a:spcPts val="0"/>
              </a:spcBef>
              <a:spcAft>
                <a:spcPts val="0"/>
              </a:spcAft>
              <a:buClr>
                <a:schemeClr val="dk1"/>
              </a:buClr>
              <a:buSzPts val="1400"/>
              <a:buFont typeface="Arial"/>
              <a:buChar char="●"/>
            </a:pPr>
            <a:r>
              <a:rPr b="0" i="0" lang="en-GB" sz="1400" u="none" cap="none" strike="noStrike">
                <a:solidFill>
                  <a:schemeClr val="dk1"/>
                </a:solidFill>
                <a:latin typeface="Arial"/>
                <a:ea typeface="Arial"/>
                <a:cs typeface="Arial"/>
                <a:sym typeface="Arial"/>
              </a:rPr>
              <a:t>Could I add an extra subordinate clause?</a:t>
            </a:r>
            <a:endParaRPr b="0" i="0" sz="1400" u="none" cap="none" strike="noStrike">
              <a:solidFill>
                <a:schemeClr val="dk1"/>
              </a:solidFill>
              <a:latin typeface="Arial"/>
              <a:ea typeface="Arial"/>
              <a:cs typeface="Arial"/>
              <a:sym typeface="Arial"/>
            </a:endParaRPr>
          </a:p>
          <a:p>
            <a:pPr indent="-317500" lvl="0" marL="457200" marR="0" rtl="0" algn="l">
              <a:lnSpc>
                <a:spcPct val="100000"/>
              </a:lnSpc>
              <a:spcBef>
                <a:spcPts val="0"/>
              </a:spcBef>
              <a:spcAft>
                <a:spcPts val="0"/>
              </a:spcAft>
              <a:buClr>
                <a:schemeClr val="dk1"/>
              </a:buClr>
              <a:buSzPts val="1400"/>
              <a:buFont typeface="Arial"/>
              <a:buChar char="●"/>
            </a:pPr>
            <a:r>
              <a:rPr b="0" i="0" lang="en-GB" sz="1400" u="none" cap="none" strike="noStrike">
                <a:solidFill>
                  <a:schemeClr val="dk1"/>
                </a:solidFill>
                <a:latin typeface="Arial"/>
                <a:ea typeface="Arial"/>
                <a:cs typeface="Arial"/>
                <a:sym typeface="Arial"/>
              </a:rPr>
              <a:t>Could I add figurative language?</a:t>
            </a:r>
            <a:endParaRPr b="0" i="0" sz="1400" u="none" cap="none" strike="noStrike">
              <a:solidFill>
                <a:schemeClr val="dk1"/>
              </a:solidFill>
              <a:latin typeface="Arial"/>
              <a:ea typeface="Arial"/>
              <a:cs typeface="Arial"/>
              <a:sym typeface="Arial"/>
            </a:endParaRPr>
          </a:p>
        </p:txBody>
      </p:sp>
      <p:pic>
        <p:nvPicPr>
          <p:cNvPr id="192" name="Google Shape;192;p27"/>
          <p:cNvPicPr preferRelativeResize="0"/>
          <p:nvPr/>
        </p:nvPicPr>
        <p:blipFill rotWithShape="1">
          <a:blip r:embed="rId3">
            <a:alphaModFix/>
          </a:blip>
          <a:srcRect b="0" l="0" r="0" t="0"/>
          <a:stretch/>
        </p:blipFill>
        <p:spPr>
          <a:xfrm>
            <a:off x="4980651" y="2618001"/>
            <a:ext cx="1134400" cy="791825"/>
          </a:xfrm>
          <a:prstGeom prst="rect">
            <a:avLst/>
          </a:prstGeom>
          <a:noFill/>
          <a:ln>
            <a:noFill/>
          </a:ln>
        </p:spPr>
      </p:pic>
      <p:pic>
        <p:nvPicPr>
          <p:cNvPr id="193" name="Google Shape;193;p27"/>
          <p:cNvPicPr preferRelativeResize="0"/>
          <p:nvPr/>
        </p:nvPicPr>
        <p:blipFill rotWithShape="1">
          <a:blip r:embed="rId4">
            <a:alphaModFix/>
          </a:blip>
          <a:srcRect b="11300" l="10127" r="11545" t="21832"/>
          <a:stretch/>
        </p:blipFill>
        <p:spPr>
          <a:xfrm>
            <a:off x="6390575" y="3719775"/>
            <a:ext cx="1169700" cy="1212300"/>
          </a:xfrm>
          <a:prstGeom prst="rect">
            <a:avLst/>
          </a:prstGeom>
          <a:noFill/>
          <a:ln>
            <a:noFill/>
          </a:ln>
        </p:spPr>
      </p:pic>
      <p:sp>
        <p:nvSpPr>
          <p:cNvPr id="194" name="Google Shape;194;p27"/>
          <p:cNvSpPr txBox="1"/>
          <p:nvPr/>
        </p:nvSpPr>
        <p:spPr>
          <a:xfrm>
            <a:off x="7850750" y="4638800"/>
            <a:ext cx="1152600" cy="428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Session 3</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8" name="Shape 198"/>
        <p:cNvGrpSpPr/>
        <p:nvPr/>
      </p:nvGrpSpPr>
      <p:grpSpPr>
        <a:xfrm>
          <a:off x="0" y="0"/>
          <a:ext cx="0" cy="0"/>
          <a:chOff x="0" y="0"/>
          <a:chExt cx="0" cy="0"/>
        </a:xfrm>
      </p:grpSpPr>
      <p:sp>
        <p:nvSpPr>
          <p:cNvPr id="199" name="Google Shape;199;p28"/>
          <p:cNvSpPr txBox="1"/>
          <p:nvPr/>
        </p:nvSpPr>
        <p:spPr>
          <a:xfrm>
            <a:off x="191750" y="133400"/>
            <a:ext cx="8811600" cy="30000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1" i="0" lang="en-GB" sz="1800" u="none" cap="none" strike="noStrike">
                <a:solidFill>
                  <a:srgbClr val="141414"/>
                </a:solidFill>
                <a:highlight>
                  <a:srgbClr val="FFFFFF"/>
                </a:highlight>
                <a:latin typeface="Arial"/>
                <a:ea typeface="Arial"/>
                <a:cs typeface="Arial"/>
                <a:sym typeface="Arial"/>
              </a:rPr>
              <a:t>First day of school: 10 tips on helping your child as they start primary school</a:t>
            </a:r>
            <a:endParaRPr b="1" i="0" sz="1800" u="none" cap="none" strike="noStrike">
              <a:solidFill>
                <a:srgbClr val="141414"/>
              </a:solidFill>
              <a:highlight>
                <a:srgbClr val="FFFFFF"/>
              </a:highlight>
              <a:latin typeface="Arial"/>
              <a:ea typeface="Arial"/>
              <a:cs typeface="Arial"/>
              <a:sym typeface="Arial"/>
            </a:endParaRPr>
          </a:p>
          <a:p>
            <a:pPr indent="0" lvl="0" marL="0" marR="0" rtl="0" algn="l">
              <a:lnSpc>
                <a:spcPct val="100000"/>
              </a:lnSpc>
              <a:spcBef>
                <a:spcPts val="0"/>
              </a:spcBef>
              <a:spcAft>
                <a:spcPts val="0"/>
              </a:spcAft>
              <a:buClr>
                <a:srgbClr val="000000"/>
              </a:buClr>
              <a:buSzPts val="1350"/>
              <a:buFont typeface="Arial"/>
              <a:buNone/>
            </a:pPr>
            <a:r>
              <a:rPr b="1" i="0" lang="en-GB" sz="1350" u="none" cap="none" strike="noStrike">
                <a:solidFill>
                  <a:srgbClr val="626262"/>
                </a:solidFill>
                <a:highlight>
                  <a:srgbClr val="FFFFFF"/>
                </a:highlight>
                <a:latin typeface="Arial"/>
                <a:ea typeface="Arial"/>
                <a:cs typeface="Arial"/>
                <a:sym typeface="Arial"/>
              </a:rPr>
              <a:t>I</a:t>
            </a:r>
            <a:r>
              <a:rPr b="1" i="0" lang="en-GB" sz="1400" u="none" cap="none" strike="noStrike">
                <a:solidFill>
                  <a:srgbClr val="000000"/>
                </a:solidFill>
                <a:highlight>
                  <a:srgbClr val="FFFFFF"/>
                </a:highlight>
                <a:latin typeface="Arial"/>
                <a:ea typeface="Arial"/>
                <a:cs typeface="Arial"/>
                <a:sym typeface="Arial"/>
              </a:rPr>
              <a:t>s </a:t>
            </a:r>
            <a:r>
              <a:rPr b="1" i="0" lang="en-GB" sz="1400" u="none" cap="none" strike="noStrike">
                <a:solidFill>
                  <a:srgbClr val="0000FF"/>
                </a:solidFill>
                <a:highlight>
                  <a:srgbClr val="FFFFFF"/>
                </a:highlight>
                <a:latin typeface="Arial"/>
                <a:ea typeface="Arial"/>
                <a:cs typeface="Arial"/>
                <a:sym typeface="Arial"/>
              </a:rPr>
              <a:t>your</a:t>
            </a:r>
            <a:r>
              <a:rPr b="1" i="0" lang="en-GB" sz="1400" u="none" cap="none" strike="noStrike">
                <a:solidFill>
                  <a:srgbClr val="000000"/>
                </a:solidFill>
                <a:highlight>
                  <a:srgbClr val="FFFFFF"/>
                </a:highlight>
                <a:latin typeface="Arial"/>
                <a:ea typeface="Arial"/>
                <a:cs typeface="Arial"/>
                <a:sym typeface="Arial"/>
              </a:rPr>
              <a:t> little one starting school? Read these tips on helping them to settle in.</a:t>
            </a:r>
            <a:endParaRPr b="1" i="0" sz="1400" u="none" cap="none" strike="noStrike">
              <a:solidFill>
                <a:srgbClr val="000000"/>
              </a:solidFill>
              <a:highlight>
                <a:srgbClr val="FFFFFF"/>
              </a:highlight>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chemeClr val="hlink"/>
                </a:solidFill>
                <a:highlight>
                  <a:srgbClr val="FFFFFF"/>
                </a:highlight>
                <a:uFill>
                  <a:noFill/>
                </a:uFill>
                <a:latin typeface="Arial"/>
                <a:ea typeface="Arial"/>
                <a:cs typeface="Arial"/>
                <a:sym typeface="Arial"/>
                <a:hlinkClick r:id="rId3"/>
              </a:rPr>
              <a:t>Starting school</a:t>
            </a:r>
            <a:r>
              <a:rPr b="0" i="0" lang="en-GB" sz="1400" u="none" cap="none" strike="noStrike">
                <a:solidFill>
                  <a:srgbClr val="000000"/>
                </a:solidFill>
                <a:highlight>
                  <a:srgbClr val="FFFFFF"/>
                </a:highlight>
                <a:latin typeface="Arial"/>
                <a:ea typeface="Arial"/>
                <a:cs typeface="Arial"/>
                <a:sym typeface="Arial"/>
              </a:rPr>
              <a:t> is a big step for any child, but there are ways to help them feel more comfortable as they begin this new phase in their lives.</a:t>
            </a:r>
            <a:endParaRPr b="0" i="0" sz="1400" u="none" cap="none" strike="noStrike">
              <a:solidFill>
                <a:srgbClr val="000000"/>
              </a:solidFill>
              <a:highlight>
                <a:srgbClr val="FFFFFF"/>
              </a:highlight>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highlight>
                  <a:srgbClr val="FFFFFF"/>
                </a:highlight>
                <a:latin typeface="Arial"/>
                <a:ea typeface="Arial"/>
                <a:cs typeface="Arial"/>
                <a:sym typeface="Arial"/>
              </a:rPr>
              <a:t>With September looming, we've put together a list of tips on how to help </a:t>
            </a:r>
            <a:r>
              <a:rPr b="0" i="0" lang="en-GB" sz="1400" u="none" cap="none" strike="noStrike">
                <a:solidFill>
                  <a:srgbClr val="0000FF"/>
                </a:solidFill>
                <a:highlight>
                  <a:srgbClr val="FFFFFF"/>
                </a:highlight>
                <a:latin typeface="Arial"/>
                <a:ea typeface="Arial"/>
                <a:cs typeface="Arial"/>
                <a:sym typeface="Arial"/>
              </a:rPr>
              <a:t>your</a:t>
            </a:r>
            <a:r>
              <a:rPr b="0" i="0" lang="en-GB" sz="1400" u="none" cap="none" strike="noStrike">
                <a:solidFill>
                  <a:srgbClr val="000000"/>
                </a:solidFill>
                <a:highlight>
                  <a:srgbClr val="FFFFFF"/>
                </a:highlight>
                <a:latin typeface="Arial"/>
                <a:ea typeface="Arial"/>
                <a:cs typeface="Arial"/>
                <a:sym typeface="Arial"/>
              </a:rPr>
              <a:t> child in those nerve-racking days before school begins, on the first day and as they settle in to their new routine.</a:t>
            </a:r>
            <a:endParaRPr b="0" i="0" sz="1400" u="none" cap="none" strike="noStrike">
              <a:solidFill>
                <a:srgbClr val="000000"/>
              </a:solidFill>
              <a:highlight>
                <a:srgbClr val="FFFFFF"/>
              </a:highlight>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1" i="0" lang="en-GB" sz="1400" u="none" cap="none" strike="noStrike">
                <a:solidFill>
                  <a:srgbClr val="000000"/>
                </a:solidFill>
                <a:highlight>
                  <a:srgbClr val="FFFFFF"/>
                </a:highlight>
                <a:latin typeface="Arial"/>
                <a:ea typeface="Arial"/>
                <a:cs typeface="Arial"/>
                <a:sym typeface="Arial"/>
              </a:rPr>
              <a:t>Before school starts:</a:t>
            </a:r>
            <a:endParaRPr b="1" i="0" sz="1400" u="none" cap="none" strike="noStrike">
              <a:solidFill>
                <a:srgbClr val="000000"/>
              </a:solidFill>
              <a:highlight>
                <a:srgbClr val="FFFFFF"/>
              </a:highlight>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1" i="0" lang="en-GB" sz="1400" u="none" cap="none" strike="noStrike">
                <a:solidFill>
                  <a:srgbClr val="FF0000"/>
                </a:solidFill>
                <a:highlight>
                  <a:srgbClr val="FFFFFF"/>
                </a:highlight>
                <a:latin typeface="Arial"/>
                <a:ea typeface="Arial"/>
                <a:cs typeface="Arial"/>
                <a:sym typeface="Arial"/>
              </a:rPr>
              <a:t>Get</a:t>
            </a:r>
            <a:r>
              <a:rPr b="1" i="0" lang="en-GB" sz="1400" u="none" cap="none" strike="noStrike">
                <a:solidFill>
                  <a:srgbClr val="000000"/>
                </a:solidFill>
                <a:highlight>
                  <a:srgbClr val="FFFFFF"/>
                </a:highlight>
                <a:latin typeface="Arial"/>
                <a:ea typeface="Arial"/>
                <a:cs typeface="Arial"/>
                <a:sym typeface="Arial"/>
              </a:rPr>
              <a:t> organised</a:t>
            </a:r>
            <a:r>
              <a:rPr b="0" i="0" lang="en-GB" sz="1400" u="none" cap="none" strike="noStrike">
                <a:solidFill>
                  <a:srgbClr val="000000"/>
                </a:solidFill>
                <a:highlight>
                  <a:srgbClr val="FFFFFF"/>
                </a:highlight>
                <a:latin typeface="Arial"/>
                <a:ea typeface="Arial"/>
                <a:cs typeface="Arial"/>
                <a:sym typeface="Arial"/>
              </a:rPr>
              <a:t>: Make sure </a:t>
            </a:r>
            <a:r>
              <a:rPr b="0" i="0" lang="en-GB" sz="1400" u="none" cap="none" strike="noStrike">
                <a:solidFill>
                  <a:srgbClr val="0000FF"/>
                </a:solidFill>
                <a:highlight>
                  <a:srgbClr val="FFFFFF"/>
                </a:highlight>
                <a:latin typeface="Arial"/>
                <a:ea typeface="Arial"/>
                <a:cs typeface="Arial"/>
                <a:sym typeface="Arial"/>
              </a:rPr>
              <a:t>you've</a:t>
            </a:r>
            <a:r>
              <a:rPr b="0" i="0" lang="en-GB" sz="1400" u="none" cap="none" strike="noStrike">
                <a:solidFill>
                  <a:srgbClr val="000000"/>
                </a:solidFill>
                <a:highlight>
                  <a:srgbClr val="FFFFFF"/>
                </a:highlight>
                <a:latin typeface="Arial"/>
                <a:ea typeface="Arial"/>
                <a:cs typeface="Arial"/>
                <a:sym typeface="Arial"/>
              </a:rPr>
              <a:t> got everything they need in time for </a:t>
            </a:r>
            <a:r>
              <a:rPr b="0" i="0" lang="en-GB" sz="1400" u="none" cap="none" strike="noStrike">
                <a:solidFill>
                  <a:srgbClr val="0000FF"/>
                </a:solidFill>
                <a:highlight>
                  <a:srgbClr val="FFFFFF"/>
                </a:highlight>
                <a:latin typeface="Arial"/>
                <a:ea typeface="Arial"/>
                <a:cs typeface="Arial"/>
                <a:sym typeface="Arial"/>
              </a:rPr>
              <a:t>your</a:t>
            </a:r>
            <a:r>
              <a:rPr b="0" i="0" lang="en-GB" sz="1400" u="none" cap="none" strike="noStrike">
                <a:solidFill>
                  <a:srgbClr val="000000"/>
                </a:solidFill>
                <a:highlight>
                  <a:srgbClr val="FFFFFF"/>
                </a:highlight>
                <a:latin typeface="Arial"/>
                <a:ea typeface="Arial"/>
                <a:cs typeface="Arial"/>
                <a:sym typeface="Arial"/>
              </a:rPr>
              <a:t> child's first day. Include them in decision making processes - even if it's just choosing a lunchbox - to get them excited about starting school. Label their clothes and show them where the label is, so they can check it themselves.</a:t>
            </a:r>
            <a:endParaRPr b="0" i="0" sz="1400" u="none" cap="none" strike="noStrike">
              <a:solidFill>
                <a:srgbClr val="000000"/>
              </a:solidFill>
              <a:highlight>
                <a:srgbClr val="FFFFFF"/>
              </a:highlight>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1" i="0" lang="en-GB" sz="1400" u="none" cap="none" strike="noStrike">
                <a:solidFill>
                  <a:srgbClr val="FF0000"/>
                </a:solidFill>
                <a:highlight>
                  <a:srgbClr val="FFFFFF"/>
                </a:highlight>
                <a:latin typeface="Arial"/>
                <a:ea typeface="Arial"/>
                <a:cs typeface="Arial"/>
                <a:sym typeface="Arial"/>
              </a:rPr>
              <a:t>Talk</a:t>
            </a:r>
            <a:r>
              <a:rPr b="1" i="0" lang="en-GB" sz="1400" u="none" cap="none" strike="noStrike">
                <a:solidFill>
                  <a:srgbClr val="000000"/>
                </a:solidFill>
                <a:highlight>
                  <a:srgbClr val="FFFFFF"/>
                </a:highlight>
                <a:latin typeface="Arial"/>
                <a:ea typeface="Arial"/>
                <a:cs typeface="Arial"/>
                <a:sym typeface="Arial"/>
              </a:rPr>
              <a:t> about what they can expect:</a:t>
            </a:r>
            <a:r>
              <a:rPr b="0" i="0" lang="en-GB" sz="1400" u="none" cap="none" strike="noStrike">
                <a:solidFill>
                  <a:srgbClr val="000000"/>
                </a:solidFill>
                <a:highlight>
                  <a:srgbClr val="FFFFFF"/>
                </a:highlight>
                <a:latin typeface="Arial"/>
                <a:ea typeface="Arial"/>
                <a:cs typeface="Arial"/>
                <a:sym typeface="Arial"/>
              </a:rPr>
              <a:t> Explain to </a:t>
            </a:r>
            <a:r>
              <a:rPr b="0" i="0" lang="en-GB" sz="1400" u="none" cap="none" strike="noStrike">
                <a:solidFill>
                  <a:srgbClr val="0000FF"/>
                </a:solidFill>
                <a:highlight>
                  <a:srgbClr val="FFFFFF"/>
                </a:highlight>
                <a:latin typeface="Arial"/>
                <a:ea typeface="Arial"/>
                <a:cs typeface="Arial"/>
                <a:sym typeface="Arial"/>
              </a:rPr>
              <a:t>your</a:t>
            </a:r>
            <a:r>
              <a:rPr b="0" i="0" lang="en-GB" sz="1400" u="none" cap="none" strike="noStrike">
                <a:solidFill>
                  <a:srgbClr val="000000"/>
                </a:solidFill>
                <a:highlight>
                  <a:srgbClr val="FFFFFF"/>
                </a:highlight>
                <a:latin typeface="Arial"/>
                <a:ea typeface="Arial"/>
                <a:cs typeface="Arial"/>
                <a:sym typeface="Arial"/>
              </a:rPr>
              <a:t> child about school rules, routines and schedules so they know what to expect. Assure them that the teacher is there to help, and that </a:t>
            </a:r>
            <a:r>
              <a:rPr b="0" i="0" lang="en-GB" sz="1400" u="none" cap="none" strike="noStrike">
                <a:solidFill>
                  <a:srgbClr val="0000FF"/>
                </a:solidFill>
                <a:highlight>
                  <a:srgbClr val="FFFFFF"/>
                </a:highlight>
                <a:latin typeface="Arial"/>
                <a:ea typeface="Arial"/>
                <a:cs typeface="Arial"/>
                <a:sym typeface="Arial"/>
              </a:rPr>
              <a:t>you</a:t>
            </a:r>
            <a:r>
              <a:rPr b="0" i="0" lang="en-GB" sz="1400" u="none" cap="none" strike="noStrike">
                <a:solidFill>
                  <a:srgbClr val="000000"/>
                </a:solidFill>
                <a:highlight>
                  <a:srgbClr val="FFFFFF"/>
                </a:highlight>
                <a:latin typeface="Arial"/>
                <a:ea typeface="Arial"/>
                <a:cs typeface="Arial"/>
                <a:sym typeface="Arial"/>
              </a:rPr>
              <a:t> will be there at the end of every day to talk to them. </a:t>
            </a:r>
            <a:r>
              <a:rPr b="0" i="0" lang="en-GB" sz="1400" u="none" cap="none" strike="noStrike">
                <a:solidFill>
                  <a:srgbClr val="0000FF"/>
                </a:solidFill>
                <a:highlight>
                  <a:srgbClr val="FFFFFF"/>
                </a:highlight>
                <a:latin typeface="Arial"/>
                <a:ea typeface="Arial"/>
                <a:cs typeface="Arial"/>
                <a:sym typeface="Arial"/>
              </a:rPr>
              <a:t>You</a:t>
            </a:r>
            <a:r>
              <a:rPr b="0" i="0" lang="en-GB" sz="1400" u="none" cap="none" strike="noStrike">
                <a:solidFill>
                  <a:srgbClr val="000000"/>
                </a:solidFill>
                <a:highlight>
                  <a:srgbClr val="FFFFFF"/>
                </a:highlight>
                <a:latin typeface="Arial"/>
                <a:ea typeface="Arial"/>
                <a:cs typeface="Arial"/>
                <a:sym typeface="Arial"/>
              </a:rPr>
              <a:t> could even tell them a bit about your own experiences at school.</a:t>
            </a:r>
            <a:endParaRPr b="0" i="0" sz="1400" u="none" cap="none" strike="noStrike">
              <a:solidFill>
                <a:srgbClr val="000000"/>
              </a:solidFill>
              <a:highlight>
                <a:srgbClr val="FFFFFF"/>
              </a:highlight>
              <a:latin typeface="Arial"/>
              <a:ea typeface="Arial"/>
              <a:cs typeface="Arial"/>
              <a:sym typeface="Arial"/>
            </a:endParaRPr>
          </a:p>
          <a:p>
            <a:pPr indent="0" lvl="0" marL="0" marR="0" rtl="0" algn="l">
              <a:lnSpc>
                <a:spcPct val="100000"/>
              </a:lnSpc>
              <a:spcBef>
                <a:spcPts val="900"/>
              </a:spcBef>
              <a:spcAft>
                <a:spcPts val="0"/>
              </a:spcAft>
              <a:buClr>
                <a:srgbClr val="000000"/>
              </a:buClr>
              <a:buSzPts val="1350"/>
              <a:buFont typeface="Arial"/>
              <a:buNone/>
            </a:pPr>
            <a:r>
              <a:t/>
            </a:r>
            <a:endParaRPr b="0" i="0" sz="1350" u="none" cap="none" strike="noStrike">
              <a:solidFill>
                <a:srgbClr val="626262"/>
              </a:solidFill>
              <a:highlight>
                <a:srgbClr val="FFFFFF"/>
              </a:highlight>
              <a:latin typeface="Arial"/>
              <a:ea typeface="Arial"/>
              <a:cs typeface="Arial"/>
              <a:sym typeface="Arial"/>
            </a:endParaRPr>
          </a:p>
        </p:txBody>
      </p:sp>
      <p:sp>
        <p:nvSpPr>
          <p:cNvPr id="200" name="Google Shape;200;p28"/>
          <p:cNvSpPr txBox="1"/>
          <p:nvPr/>
        </p:nvSpPr>
        <p:spPr>
          <a:xfrm>
            <a:off x="191750" y="3133400"/>
            <a:ext cx="5427000" cy="19341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323850" lvl="0" marL="457200" marR="0" rtl="0" algn="l">
              <a:lnSpc>
                <a:spcPct val="100000"/>
              </a:lnSpc>
              <a:spcBef>
                <a:spcPts val="0"/>
              </a:spcBef>
              <a:spcAft>
                <a:spcPts val="0"/>
              </a:spcAft>
              <a:buClr>
                <a:srgbClr val="000000"/>
              </a:buClr>
              <a:buSzPts val="1500"/>
              <a:buFont typeface="Arial"/>
              <a:buAutoNum type="arabicPeriod"/>
            </a:pPr>
            <a:r>
              <a:rPr b="0" i="0" lang="en-GB" sz="1500" u="none" cap="none" strike="noStrike">
                <a:solidFill>
                  <a:srgbClr val="000000"/>
                </a:solidFill>
                <a:latin typeface="Arial"/>
                <a:ea typeface="Arial"/>
                <a:cs typeface="Arial"/>
                <a:sym typeface="Arial"/>
              </a:rPr>
              <a:t>What is the type, purpose and audience?</a:t>
            </a:r>
            <a:endParaRPr b="0" i="0" sz="1500" u="none" cap="none" strike="noStrike">
              <a:solidFill>
                <a:srgbClr val="000000"/>
              </a:solidFill>
              <a:latin typeface="Arial"/>
              <a:ea typeface="Arial"/>
              <a:cs typeface="Arial"/>
              <a:sym typeface="Arial"/>
            </a:endParaRPr>
          </a:p>
          <a:p>
            <a:pPr indent="-323850" lvl="0" marL="457200" marR="0" rtl="0" algn="l">
              <a:lnSpc>
                <a:spcPct val="100000"/>
              </a:lnSpc>
              <a:spcBef>
                <a:spcPts val="0"/>
              </a:spcBef>
              <a:spcAft>
                <a:spcPts val="0"/>
              </a:spcAft>
              <a:buClr>
                <a:srgbClr val="000000"/>
              </a:buClr>
              <a:buSzPts val="1500"/>
              <a:buFont typeface="Arial"/>
              <a:buAutoNum type="arabicPeriod"/>
            </a:pPr>
            <a:r>
              <a:rPr b="0" i="0" lang="en-GB" sz="1500" u="none" cap="none" strike="noStrike">
                <a:solidFill>
                  <a:srgbClr val="000000"/>
                </a:solidFill>
                <a:latin typeface="Arial"/>
                <a:ea typeface="Arial"/>
                <a:cs typeface="Arial"/>
                <a:sym typeface="Arial"/>
              </a:rPr>
              <a:t>What two specific tips does the writer give for getting organised?</a:t>
            </a:r>
            <a:endParaRPr b="0" i="0" sz="1500" u="none" cap="none" strike="noStrike">
              <a:solidFill>
                <a:srgbClr val="000000"/>
              </a:solidFill>
              <a:latin typeface="Arial"/>
              <a:ea typeface="Arial"/>
              <a:cs typeface="Arial"/>
              <a:sym typeface="Arial"/>
            </a:endParaRPr>
          </a:p>
          <a:p>
            <a:pPr indent="-323850" lvl="0" marL="457200" marR="0" rtl="0" algn="l">
              <a:lnSpc>
                <a:spcPct val="100000"/>
              </a:lnSpc>
              <a:spcBef>
                <a:spcPts val="0"/>
              </a:spcBef>
              <a:spcAft>
                <a:spcPts val="0"/>
              </a:spcAft>
              <a:buClr>
                <a:srgbClr val="000000"/>
              </a:buClr>
              <a:buSzPts val="1500"/>
              <a:buFont typeface="Arial"/>
              <a:buAutoNum type="arabicPeriod"/>
            </a:pPr>
            <a:r>
              <a:rPr b="0" i="0" lang="en-GB" sz="1500" u="none" cap="none" strike="noStrike">
                <a:solidFill>
                  <a:schemeClr val="dk1"/>
                </a:solidFill>
                <a:latin typeface="Arial"/>
                <a:ea typeface="Arial"/>
                <a:cs typeface="Arial"/>
                <a:sym typeface="Arial"/>
              </a:rPr>
              <a:t>Who will be there to help at school?</a:t>
            </a:r>
            <a:endParaRPr b="0" i="0" sz="1500" u="none" cap="none" strike="noStrike">
              <a:solidFill>
                <a:srgbClr val="000000"/>
              </a:solidFill>
              <a:latin typeface="Arial"/>
              <a:ea typeface="Arial"/>
              <a:cs typeface="Arial"/>
              <a:sym typeface="Arial"/>
            </a:endParaRPr>
          </a:p>
          <a:p>
            <a:pPr indent="-323850" lvl="0" marL="457200" marR="0" rtl="0" algn="l">
              <a:lnSpc>
                <a:spcPct val="100000"/>
              </a:lnSpc>
              <a:spcBef>
                <a:spcPts val="0"/>
              </a:spcBef>
              <a:spcAft>
                <a:spcPts val="0"/>
              </a:spcAft>
              <a:buClr>
                <a:srgbClr val="000000"/>
              </a:buClr>
              <a:buSzPts val="1500"/>
              <a:buFont typeface="Arial"/>
              <a:buAutoNum type="arabicPeriod"/>
            </a:pPr>
            <a:r>
              <a:rPr b="0" i="0" lang="en-GB" sz="1500" u="none" cap="none" strike="noStrike">
                <a:solidFill>
                  <a:srgbClr val="000000"/>
                </a:solidFill>
                <a:latin typeface="Arial"/>
                <a:ea typeface="Arial"/>
                <a:cs typeface="Arial"/>
                <a:sym typeface="Arial"/>
              </a:rPr>
              <a:t>The words in red are commands.  Why does the writer use them?</a:t>
            </a:r>
            <a:endParaRPr b="0" i="0" sz="1500" u="none" cap="none" strike="noStrike">
              <a:solidFill>
                <a:srgbClr val="000000"/>
              </a:solidFill>
              <a:latin typeface="Arial"/>
              <a:ea typeface="Arial"/>
              <a:cs typeface="Arial"/>
              <a:sym typeface="Arial"/>
            </a:endParaRPr>
          </a:p>
          <a:p>
            <a:pPr indent="-323850" lvl="0" marL="457200" marR="0" rtl="0" algn="l">
              <a:lnSpc>
                <a:spcPct val="100000"/>
              </a:lnSpc>
              <a:spcBef>
                <a:spcPts val="0"/>
              </a:spcBef>
              <a:spcAft>
                <a:spcPts val="0"/>
              </a:spcAft>
              <a:buClr>
                <a:srgbClr val="000000"/>
              </a:buClr>
              <a:buSzPts val="1500"/>
              <a:buFont typeface="Arial"/>
              <a:buAutoNum type="arabicPeriod"/>
            </a:pPr>
            <a:r>
              <a:rPr b="0" i="0" lang="en-GB" sz="1500" u="none" cap="none" strike="noStrike">
                <a:solidFill>
                  <a:srgbClr val="000000"/>
                </a:solidFill>
                <a:latin typeface="Arial"/>
                <a:ea typeface="Arial"/>
                <a:cs typeface="Arial"/>
                <a:sym typeface="Arial"/>
              </a:rPr>
              <a:t>The words in blue are direct address.  Why is the writer using this device?</a:t>
            </a:r>
            <a:endParaRPr b="0" i="0" sz="1500" u="none" cap="none" strike="noStrike">
              <a:solidFill>
                <a:srgbClr val="000000"/>
              </a:solidFill>
              <a:latin typeface="Arial"/>
              <a:ea typeface="Arial"/>
              <a:cs typeface="Arial"/>
              <a:sym typeface="Arial"/>
            </a:endParaRPr>
          </a:p>
        </p:txBody>
      </p:sp>
      <p:pic>
        <p:nvPicPr>
          <p:cNvPr id="201" name="Google Shape;201;p28"/>
          <p:cNvPicPr preferRelativeResize="0"/>
          <p:nvPr/>
        </p:nvPicPr>
        <p:blipFill rotWithShape="1">
          <a:blip r:embed="rId4">
            <a:alphaModFix/>
          </a:blip>
          <a:srcRect b="0" l="0" r="0" t="0"/>
          <a:stretch/>
        </p:blipFill>
        <p:spPr>
          <a:xfrm>
            <a:off x="5618750" y="3133400"/>
            <a:ext cx="967000" cy="674975"/>
          </a:xfrm>
          <a:prstGeom prst="rect">
            <a:avLst/>
          </a:prstGeom>
          <a:noFill/>
          <a:ln>
            <a:noFill/>
          </a:ln>
        </p:spPr>
      </p:pic>
      <p:sp>
        <p:nvSpPr>
          <p:cNvPr id="202" name="Google Shape;202;p28"/>
          <p:cNvSpPr txBox="1"/>
          <p:nvPr/>
        </p:nvSpPr>
        <p:spPr>
          <a:xfrm>
            <a:off x="5618750" y="3138350"/>
            <a:ext cx="3384600" cy="19242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                     </a:t>
            </a:r>
            <a:r>
              <a:rPr b="0" i="0" lang="en-GB" sz="1600" u="none" cap="none" strike="noStrike">
                <a:solidFill>
                  <a:srgbClr val="000000"/>
                </a:solidFill>
                <a:latin typeface="Arial"/>
                <a:ea typeface="Arial"/>
                <a:cs typeface="Arial"/>
                <a:sym typeface="Arial"/>
              </a:rPr>
              <a:t>The word </a:t>
            </a:r>
            <a:r>
              <a:rPr b="1" i="0" lang="en-GB" sz="1600" u="none" cap="none" strike="noStrike">
                <a:solidFill>
                  <a:srgbClr val="000000"/>
                </a:solidFill>
                <a:latin typeface="Arial"/>
                <a:ea typeface="Arial"/>
                <a:cs typeface="Arial"/>
                <a:sym typeface="Arial"/>
              </a:rPr>
              <a:t>loom</a:t>
            </a:r>
            <a:r>
              <a:rPr b="0" i="0" lang="en-GB" sz="1600" u="none" cap="none" strike="noStrike">
                <a:solidFill>
                  <a:srgbClr val="000000"/>
                </a:solidFill>
                <a:latin typeface="Arial"/>
                <a:ea typeface="Arial"/>
                <a:cs typeface="Arial"/>
                <a:sym typeface="Arial"/>
              </a:rPr>
              <a:t> means</a:t>
            </a:r>
            <a:endParaRPr b="0" i="0" sz="16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0" i="0" lang="en-GB" sz="1600" u="none" cap="none" strike="noStrike">
                <a:solidFill>
                  <a:srgbClr val="000000"/>
                </a:solidFill>
                <a:latin typeface="Arial"/>
                <a:ea typeface="Arial"/>
                <a:cs typeface="Arial"/>
                <a:sym typeface="Arial"/>
              </a:rPr>
              <a:t>                  </a:t>
            </a:r>
            <a:r>
              <a:rPr b="1" i="0" lang="en-GB" sz="1600" u="none" cap="none" strike="noStrike">
                <a:solidFill>
                  <a:srgbClr val="000000"/>
                </a:solidFill>
                <a:latin typeface="Arial"/>
                <a:ea typeface="Arial"/>
                <a:cs typeface="Arial"/>
                <a:sym typeface="Arial"/>
              </a:rPr>
              <a:t>to appear in a       </a:t>
            </a:r>
            <a:endParaRPr b="1" i="0" sz="16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1" i="0" lang="en-GB" sz="1600" u="none" cap="none" strike="noStrike">
                <a:solidFill>
                  <a:srgbClr val="000000"/>
                </a:solidFill>
                <a:latin typeface="Arial"/>
                <a:ea typeface="Arial"/>
                <a:cs typeface="Arial"/>
                <a:sym typeface="Arial"/>
              </a:rPr>
              <a:t>                  Threatening way.</a:t>
            </a:r>
            <a:endParaRPr b="1" i="0" sz="16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1" i="0" lang="en-GB" sz="1600" u="none" cap="none" strike="noStrike">
                <a:solidFill>
                  <a:srgbClr val="000000"/>
                </a:solidFill>
                <a:latin typeface="Arial"/>
                <a:ea typeface="Arial"/>
                <a:cs typeface="Arial"/>
                <a:sym typeface="Arial"/>
              </a:rPr>
              <a:t>             </a:t>
            </a:r>
            <a:endParaRPr b="0" i="0" sz="16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0" i="0" lang="en-GB" sz="1600" u="none" cap="none" strike="noStrike">
                <a:solidFill>
                  <a:srgbClr val="000000"/>
                </a:solidFill>
                <a:latin typeface="Arial"/>
                <a:ea typeface="Arial"/>
                <a:cs typeface="Arial"/>
                <a:sym typeface="Arial"/>
              </a:rPr>
              <a:t>Use the word </a:t>
            </a:r>
            <a:r>
              <a:rPr b="1" i="0" lang="en-GB" sz="1600" u="none" cap="none" strike="noStrike">
                <a:solidFill>
                  <a:srgbClr val="000000"/>
                </a:solidFill>
                <a:latin typeface="Arial"/>
                <a:ea typeface="Arial"/>
                <a:cs typeface="Arial"/>
                <a:sym typeface="Arial"/>
              </a:rPr>
              <a:t>loom, loomed or looming</a:t>
            </a:r>
            <a:r>
              <a:rPr b="0" i="0" lang="en-GB" sz="1600" u="none" cap="none" strike="noStrike">
                <a:solidFill>
                  <a:srgbClr val="000000"/>
                </a:solidFill>
                <a:latin typeface="Arial"/>
                <a:ea typeface="Arial"/>
                <a:cs typeface="Arial"/>
                <a:sym typeface="Arial"/>
              </a:rPr>
              <a:t> in a sentence.</a:t>
            </a:r>
            <a:endParaRPr b="0" i="0" sz="1600" u="none" cap="none" strike="noStrike">
              <a:solidFill>
                <a:srgbClr val="000000"/>
              </a:solidFill>
              <a:latin typeface="Arial"/>
              <a:ea typeface="Arial"/>
              <a:cs typeface="Arial"/>
              <a:sym typeface="Arial"/>
            </a:endParaRPr>
          </a:p>
        </p:txBody>
      </p:sp>
      <p:sp>
        <p:nvSpPr>
          <p:cNvPr id="203" name="Google Shape;203;p28"/>
          <p:cNvSpPr txBox="1"/>
          <p:nvPr/>
        </p:nvSpPr>
        <p:spPr>
          <a:xfrm>
            <a:off x="7850750" y="4638800"/>
            <a:ext cx="1152600" cy="428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Session 4</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7" name="Shape 207"/>
        <p:cNvGrpSpPr/>
        <p:nvPr/>
      </p:nvGrpSpPr>
      <p:grpSpPr>
        <a:xfrm>
          <a:off x="0" y="0"/>
          <a:ext cx="0" cy="0"/>
          <a:chOff x="0" y="0"/>
          <a:chExt cx="0" cy="0"/>
        </a:xfrm>
      </p:grpSpPr>
      <p:sp>
        <p:nvSpPr>
          <p:cNvPr id="208" name="Google Shape;208;p29"/>
          <p:cNvSpPr txBox="1"/>
          <p:nvPr>
            <p:ph type="title"/>
          </p:nvPr>
        </p:nvSpPr>
        <p:spPr>
          <a:xfrm>
            <a:off x="311700" y="86275"/>
            <a:ext cx="8520600" cy="5727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600"/>
              </a:spcAft>
              <a:buSzPts val="2800"/>
              <a:buNone/>
            </a:pPr>
            <a:r>
              <a:rPr b="1" lang="en-GB">
                <a:solidFill>
                  <a:srgbClr val="000000"/>
                </a:solidFill>
              </a:rPr>
              <a:t>Narrative Writing</a:t>
            </a:r>
            <a:endParaRPr b="1">
              <a:solidFill>
                <a:srgbClr val="000000"/>
              </a:solidFill>
            </a:endParaRPr>
          </a:p>
        </p:txBody>
      </p:sp>
      <p:sp>
        <p:nvSpPr>
          <p:cNvPr id="209" name="Google Shape;209;p29"/>
          <p:cNvSpPr txBox="1"/>
          <p:nvPr>
            <p:ph idx="1" type="body"/>
          </p:nvPr>
        </p:nvSpPr>
        <p:spPr>
          <a:xfrm>
            <a:off x="221000" y="863550"/>
            <a:ext cx="8798100" cy="34164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800"/>
              <a:buNone/>
            </a:pPr>
            <a:r>
              <a:rPr lang="en-GB" sz="2000">
                <a:solidFill>
                  <a:srgbClr val="000000"/>
                </a:solidFill>
              </a:rPr>
              <a:t>Below are some incorrect </a:t>
            </a:r>
            <a:r>
              <a:rPr b="1" lang="en-GB" sz="2000">
                <a:solidFill>
                  <a:srgbClr val="9900FF"/>
                </a:solidFill>
              </a:rPr>
              <a:t>emotion word, comma </a:t>
            </a:r>
            <a:r>
              <a:rPr b="1" lang="en-GB" sz="2000">
                <a:solidFill>
                  <a:schemeClr val="dk1"/>
                </a:solidFill>
              </a:rPr>
              <a:t>sentences</a:t>
            </a:r>
            <a:r>
              <a:rPr lang="en-GB" sz="2000">
                <a:solidFill>
                  <a:schemeClr val="dk1"/>
                </a:solidFill>
              </a:rPr>
              <a:t>.</a:t>
            </a:r>
            <a:endParaRPr sz="2000">
              <a:solidFill>
                <a:schemeClr val="dk1"/>
              </a:solidFill>
            </a:endParaRPr>
          </a:p>
          <a:p>
            <a:pPr indent="0" lvl="0" marL="0" rtl="0" algn="l">
              <a:lnSpc>
                <a:spcPct val="100000"/>
              </a:lnSpc>
              <a:spcBef>
                <a:spcPts val="0"/>
              </a:spcBef>
              <a:spcAft>
                <a:spcPts val="0"/>
              </a:spcAft>
              <a:buSzPts val="1800"/>
              <a:buNone/>
            </a:pPr>
            <a:r>
              <a:rPr lang="en-GB" sz="2000">
                <a:solidFill>
                  <a:schemeClr val="dk1"/>
                </a:solidFill>
              </a:rPr>
              <a:t>Rewrite them so they are correct.</a:t>
            </a:r>
            <a:endParaRPr sz="2000">
              <a:solidFill>
                <a:schemeClr val="dk1"/>
              </a:solidFill>
            </a:endParaRPr>
          </a:p>
          <a:p>
            <a:pPr indent="0" lvl="0" marL="0" rtl="0" algn="l">
              <a:lnSpc>
                <a:spcPct val="100000"/>
              </a:lnSpc>
              <a:spcBef>
                <a:spcPts val="0"/>
              </a:spcBef>
              <a:spcAft>
                <a:spcPts val="0"/>
              </a:spcAft>
              <a:buSzPts val="1800"/>
              <a:buNone/>
            </a:pPr>
            <a:r>
              <a:t/>
            </a:r>
            <a:endParaRPr sz="2000">
              <a:solidFill>
                <a:schemeClr val="dk1"/>
              </a:solidFill>
            </a:endParaRPr>
          </a:p>
          <a:p>
            <a:pPr indent="-355600" lvl="0" marL="457200" rtl="0" algn="l">
              <a:lnSpc>
                <a:spcPct val="115000"/>
              </a:lnSpc>
              <a:spcBef>
                <a:spcPts val="0"/>
              </a:spcBef>
              <a:spcAft>
                <a:spcPts val="0"/>
              </a:spcAft>
              <a:buClr>
                <a:srgbClr val="000000"/>
              </a:buClr>
              <a:buSzPts val="2000"/>
              <a:buAutoNum type="arabicPeriod"/>
            </a:pPr>
            <a:r>
              <a:rPr lang="en-GB" sz="2000">
                <a:solidFill>
                  <a:srgbClr val="000000"/>
                </a:solidFill>
              </a:rPr>
              <a:t>confused he wrinkled his forehead</a:t>
            </a:r>
            <a:endParaRPr sz="2000">
              <a:solidFill>
                <a:srgbClr val="000000"/>
              </a:solidFill>
            </a:endParaRPr>
          </a:p>
          <a:p>
            <a:pPr indent="-355600" lvl="0" marL="457200" rtl="0" algn="l">
              <a:lnSpc>
                <a:spcPct val="115000"/>
              </a:lnSpc>
              <a:spcBef>
                <a:spcPts val="0"/>
              </a:spcBef>
              <a:spcAft>
                <a:spcPts val="0"/>
              </a:spcAft>
              <a:buSzPts val="2000"/>
              <a:buAutoNum type="arabicPeriod"/>
            </a:pPr>
            <a:r>
              <a:rPr lang="en-GB" sz="2000">
                <a:solidFill>
                  <a:schemeClr val="dk1"/>
                </a:solidFill>
              </a:rPr>
              <a:t>Angrily shouting at the class</a:t>
            </a:r>
            <a:endParaRPr sz="2000">
              <a:solidFill>
                <a:schemeClr val="dk1"/>
              </a:solidFill>
            </a:endParaRPr>
          </a:p>
          <a:p>
            <a:pPr indent="-355600" lvl="0" marL="457200" rtl="0" algn="l">
              <a:lnSpc>
                <a:spcPct val="115000"/>
              </a:lnSpc>
              <a:spcBef>
                <a:spcPts val="0"/>
              </a:spcBef>
              <a:spcAft>
                <a:spcPts val="0"/>
              </a:spcAft>
              <a:buClr>
                <a:srgbClr val="000000"/>
              </a:buClr>
              <a:buSzPts val="2000"/>
              <a:buAutoNum type="arabicPeriod"/>
            </a:pPr>
            <a:r>
              <a:rPr lang="en-GB" sz="2000">
                <a:solidFill>
                  <a:srgbClr val="000000"/>
                </a:solidFill>
              </a:rPr>
              <a:t>Embarrased her fase flushd read</a:t>
            </a:r>
            <a:endParaRPr sz="2000">
              <a:solidFill>
                <a:srgbClr val="000000"/>
              </a:solidFill>
            </a:endParaRPr>
          </a:p>
          <a:p>
            <a:pPr indent="-355600" lvl="0" marL="457200" rtl="0" algn="l">
              <a:lnSpc>
                <a:spcPct val="115000"/>
              </a:lnSpc>
              <a:spcBef>
                <a:spcPts val="0"/>
              </a:spcBef>
              <a:spcAft>
                <a:spcPts val="0"/>
              </a:spcAft>
              <a:buSzPts val="2000"/>
              <a:buAutoNum type="arabicPeriod"/>
            </a:pPr>
            <a:r>
              <a:rPr lang="en-GB" sz="2000">
                <a:solidFill>
                  <a:schemeClr val="dk1"/>
                </a:solidFill>
              </a:rPr>
              <a:t>Amused rolled her eyes at the boy’s joke</a:t>
            </a:r>
            <a:endParaRPr sz="2000">
              <a:solidFill>
                <a:srgbClr val="000000"/>
              </a:solidFill>
            </a:endParaRPr>
          </a:p>
          <a:p>
            <a:pPr indent="-355600" lvl="0" marL="457200" rtl="0" algn="l">
              <a:lnSpc>
                <a:spcPct val="115000"/>
              </a:lnSpc>
              <a:spcBef>
                <a:spcPts val="0"/>
              </a:spcBef>
              <a:spcAft>
                <a:spcPts val="0"/>
              </a:spcAft>
              <a:buClr>
                <a:srgbClr val="000000"/>
              </a:buClr>
              <a:buSzPts val="2000"/>
              <a:buAutoNum type="arabicPeriod"/>
            </a:pPr>
            <a:r>
              <a:rPr lang="en-GB" sz="2000">
                <a:solidFill>
                  <a:schemeClr val="dk1"/>
                </a:solidFill>
              </a:rPr>
              <a:t>Hungrily he </a:t>
            </a:r>
            <a:endParaRPr sz="2000">
              <a:solidFill>
                <a:srgbClr val="000000"/>
              </a:solidFill>
            </a:endParaRPr>
          </a:p>
          <a:p>
            <a:pPr indent="0" lvl="0" marL="0" rtl="0" algn="l">
              <a:lnSpc>
                <a:spcPct val="115000"/>
              </a:lnSpc>
              <a:spcBef>
                <a:spcPts val="1600"/>
              </a:spcBef>
              <a:spcAft>
                <a:spcPts val="0"/>
              </a:spcAft>
              <a:buSzPts val="1800"/>
              <a:buNone/>
            </a:pPr>
            <a:r>
              <a:t/>
            </a:r>
            <a:endParaRPr/>
          </a:p>
          <a:p>
            <a:pPr indent="0" lvl="0" marL="0" rtl="0" algn="l">
              <a:lnSpc>
                <a:spcPct val="115000"/>
              </a:lnSpc>
              <a:spcBef>
                <a:spcPts val="1600"/>
              </a:spcBef>
              <a:spcAft>
                <a:spcPts val="0"/>
              </a:spcAft>
              <a:buSzPts val="1800"/>
              <a:buNone/>
            </a:pPr>
            <a:r>
              <a:rPr lang="en-GB"/>
              <a:t> </a:t>
            </a:r>
            <a:endParaRPr/>
          </a:p>
          <a:p>
            <a:pPr indent="0" lvl="0" marL="0" rtl="0" algn="l">
              <a:lnSpc>
                <a:spcPct val="115000"/>
              </a:lnSpc>
              <a:spcBef>
                <a:spcPts val="1600"/>
              </a:spcBef>
              <a:spcAft>
                <a:spcPts val="1600"/>
              </a:spcAft>
              <a:buSzPts val="1800"/>
              <a:buNone/>
            </a:pPr>
            <a:r>
              <a:t/>
            </a:r>
            <a:endParaRPr/>
          </a:p>
        </p:txBody>
      </p:sp>
      <p:pic>
        <p:nvPicPr>
          <p:cNvPr id="210" name="Google Shape;210;p29"/>
          <p:cNvPicPr preferRelativeResize="0"/>
          <p:nvPr/>
        </p:nvPicPr>
        <p:blipFill rotWithShape="1">
          <a:blip r:embed="rId3">
            <a:alphaModFix/>
          </a:blip>
          <a:srcRect b="0" l="0" r="0" t="0"/>
          <a:stretch/>
        </p:blipFill>
        <p:spPr>
          <a:xfrm>
            <a:off x="474851" y="3979639"/>
            <a:ext cx="1134400" cy="791825"/>
          </a:xfrm>
          <a:prstGeom prst="rect">
            <a:avLst/>
          </a:prstGeom>
          <a:noFill/>
          <a:ln>
            <a:noFill/>
          </a:ln>
        </p:spPr>
      </p:pic>
      <p:sp>
        <p:nvSpPr>
          <p:cNvPr id="211" name="Google Shape;211;p29"/>
          <p:cNvSpPr/>
          <p:nvPr/>
        </p:nvSpPr>
        <p:spPr>
          <a:xfrm>
            <a:off x="1708950" y="3809004"/>
            <a:ext cx="7244400" cy="1133100"/>
          </a:xfrm>
          <a:prstGeom prst="roundRect">
            <a:avLst>
              <a:gd fmla="val 16667" name="adj"/>
            </a:avLst>
          </a:prstGeom>
          <a:solidFill>
            <a:srgbClr val="EEEEEE"/>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1" i="0" lang="en-GB" sz="1800" u="none" cap="none" strike="noStrike">
                <a:solidFill>
                  <a:srgbClr val="000000"/>
                </a:solidFill>
                <a:latin typeface="Arial"/>
                <a:ea typeface="Arial"/>
                <a:cs typeface="Arial"/>
                <a:sym typeface="Arial"/>
              </a:rPr>
              <a:t>Organise these three pieces of information into a sentence. </a:t>
            </a:r>
            <a:endParaRPr b="1"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rgbClr val="000000"/>
                </a:solidFill>
                <a:latin typeface="Arial"/>
                <a:ea typeface="Arial"/>
                <a:cs typeface="Arial"/>
                <a:sym typeface="Arial"/>
              </a:rPr>
              <a:t>The girl was shocked</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rgbClr val="000000"/>
                </a:solidFill>
                <a:latin typeface="Arial"/>
                <a:ea typeface="Arial"/>
                <a:cs typeface="Arial"/>
                <a:sym typeface="Arial"/>
              </a:rPr>
              <a:t>She gasped</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rgbClr val="000000"/>
                </a:solidFill>
                <a:latin typeface="Arial"/>
                <a:ea typeface="Arial"/>
                <a:cs typeface="Arial"/>
                <a:sym typeface="Arial"/>
              </a:rPr>
              <a:t>A boy threw food.</a:t>
            </a:r>
            <a:endParaRPr b="0" i="0" sz="1800" u="none" cap="none" strike="noStrike">
              <a:solidFill>
                <a:srgbClr val="000000"/>
              </a:solidFill>
              <a:latin typeface="Arial"/>
              <a:ea typeface="Arial"/>
              <a:cs typeface="Arial"/>
              <a:sym typeface="Arial"/>
            </a:endParaRPr>
          </a:p>
        </p:txBody>
      </p:sp>
      <p:sp>
        <p:nvSpPr>
          <p:cNvPr id="212" name="Google Shape;212;p29"/>
          <p:cNvSpPr txBox="1"/>
          <p:nvPr/>
        </p:nvSpPr>
        <p:spPr>
          <a:xfrm>
            <a:off x="0" y="0"/>
            <a:ext cx="1152600" cy="428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Session 4</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6" name="Shape 216"/>
        <p:cNvGrpSpPr/>
        <p:nvPr/>
      </p:nvGrpSpPr>
      <p:grpSpPr>
        <a:xfrm>
          <a:off x="0" y="0"/>
          <a:ext cx="0" cy="0"/>
          <a:chOff x="0" y="0"/>
          <a:chExt cx="0" cy="0"/>
        </a:xfrm>
      </p:grpSpPr>
      <p:sp>
        <p:nvSpPr>
          <p:cNvPr id="217" name="Google Shape;217;p30"/>
          <p:cNvSpPr txBox="1"/>
          <p:nvPr>
            <p:ph type="title"/>
          </p:nvPr>
        </p:nvSpPr>
        <p:spPr>
          <a:xfrm>
            <a:off x="311700" y="8627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SzPts val="2800"/>
              <a:buNone/>
            </a:pPr>
            <a:r>
              <a:rPr b="1" lang="en-GB" sz="1800">
                <a:solidFill>
                  <a:srgbClr val="000000"/>
                </a:solidFill>
              </a:rPr>
              <a:t>Punctuation Practice:  Direct Speech</a:t>
            </a:r>
            <a:endParaRPr b="1">
              <a:solidFill>
                <a:srgbClr val="000000"/>
              </a:solidFill>
            </a:endParaRPr>
          </a:p>
        </p:txBody>
      </p:sp>
      <p:sp>
        <p:nvSpPr>
          <p:cNvPr id="218" name="Google Shape;218;p30"/>
          <p:cNvSpPr txBox="1"/>
          <p:nvPr>
            <p:ph idx="1" type="body"/>
          </p:nvPr>
        </p:nvSpPr>
        <p:spPr>
          <a:xfrm>
            <a:off x="184125" y="658975"/>
            <a:ext cx="8520600" cy="31026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800"/>
              <a:buNone/>
            </a:pPr>
            <a:r>
              <a:rPr lang="en-GB">
                <a:solidFill>
                  <a:srgbClr val="000000"/>
                </a:solidFill>
              </a:rPr>
              <a:t>Example: “</a:t>
            </a:r>
            <a:r>
              <a:rPr lang="en-GB" u="sng">
                <a:solidFill>
                  <a:srgbClr val="000000"/>
                </a:solidFill>
              </a:rPr>
              <a:t>W</a:t>
            </a:r>
            <a:r>
              <a:rPr lang="en-GB">
                <a:solidFill>
                  <a:srgbClr val="000000"/>
                </a:solidFill>
              </a:rPr>
              <a:t>elcome to Sharples,” Ms Webster proclaimed.</a:t>
            </a:r>
            <a:endParaRPr>
              <a:solidFill>
                <a:srgbClr val="000000"/>
              </a:solidFill>
            </a:endParaRPr>
          </a:p>
          <a:p>
            <a:pPr indent="0" lvl="0" marL="0" rtl="0" algn="l">
              <a:lnSpc>
                <a:spcPct val="115000"/>
              </a:lnSpc>
              <a:spcBef>
                <a:spcPts val="1600"/>
              </a:spcBef>
              <a:spcAft>
                <a:spcPts val="0"/>
              </a:spcAft>
              <a:buSzPts val="1800"/>
              <a:buNone/>
            </a:pPr>
            <a:r>
              <a:rPr lang="en-GB">
                <a:solidFill>
                  <a:srgbClr val="000000"/>
                </a:solidFill>
              </a:rPr>
              <a:t>               Ms Webster proclaimed, “</a:t>
            </a:r>
            <a:r>
              <a:rPr lang="en-GB" u="sng">
                <a:solidFill>
                  <a:srgbClr val="000000"/>
                </a:solidFill>
              </a:rPr>
              <a:t>W</a:t>
            </a:r>
            <a:r>
              <a:rPr lang="en-GB">
                <a:solidFill>
                  <a:srgbClr val="000000"/>
                </a:solidFill>
              </a:rPr>
              <a:t>elcome to Sharples.”</a:t>
            </a:r>
            <a:endParaRPr>
              <a:solidFill>
                <a:srgbClr val="000000"/>
              </a:solidFill>
            </a:endParaRPr>
          </a:p>
          <a:p>
            <a:pPr indent="0" lvl="0" marL="0" rtl="0" algn="l">
              <a:lnSpc>
                <a:spcPct val="115000"/>
              </a:lnSpc>
              <a:spcBef>
                <a:spcPts val="1600"/>
              </a:spcBef>
              <a:spcAft>
                <a:spcPts val="0"/>
              </a:spcAft>
              <a:buSzPts val="1800"/>
              <a:buNone/>
            </a:pPr>
            <a:r>
              <a:t/>
            </a:r>
            <a:endParaRPr sz="2000">
              <a:solidFill>
                <a:srgbClr val="000000"/>
              </a:solidFill>
            </a:endParaRPr>
          </a:p>
          <a:p>
            <a:pPr indent="0" lvl="0" marL="0" rtl="0" algn="l">
              <a:lnSpc>
                <a:spcPct val="115000"/>
              </a:lnSpc>
              <a:spcBef>
                <a:spcPts val="1600"/>
              </a:spcBef>
              <a:spcAft>
                <a:spcPts val="0"/>
              </a:spcAft>
              <a:buSzPts val="1800"/>
              <a:buNone/>
            </a:pPr>
            <a:r>
              <a:t/>
            </a:r>
            <a:endParaRPr/>
          </a:p>
          <a:p>
            <a:pPr indent="-342900" lvl="0" marL="457200" rtl="0" algn="l">
              <a:lnSpc>
                <a:spcPct val="115000"/>
              </a:lnSpc>
              <a:spcBef>
                <a:spcPts val="1600"/>
              </a:spcBef>
              <a:spcAft>
                <a:spcPts val="0"/>
              </a:spcAft>
              <a:buClr>
                <a:srgbClr val="000000"/>
              </a:buClr>
              <a:buSzPts val="1800"/>
              <a:buAutoNum type="arabicPeriod"/>
            </a:pPr>
            <a:r>
              <a:rPr lang="en-GB">
                <a:solidFill>
                  <a:srgbClr val="000000"/>
                </a:solidFill>
              </a:rPr>
              <a:t>My form tutor asked what is your name</a:t>
            </a:r>
            <a:endParaRPr>
              <a:solidFill>
                <a:srgbClr val="000000"/>
              </a:solidFill>
            </a:endParaRPr>
          </a:p>
          <a:p>
            <a:pPr indent="-342900" lvl="0" marL="457200" rtl="0" algn="l">
              <a:lnSpc>
                <a:spcPct val="115000"/>
              </a:lnSpc>
              <a:spcBef>
                <a:spcPts val="0"/>
              </a:spcBef>
              <a:spcAft>
                <a:spcPts val="0"/>
              </a:spcAft>
              <a:buClr>
                <a:srgbClr val="000000"/>
              </a:buClr>
              <a:buSzPts val="1800"/>
              <a:buAutoNum type="arabicPeriod"/>
            </a:pPr>
            <a:r>
              <a:rPr lang="en-GB">
                <a:solidFill>
                  <a:srgbClr val="000000"/>
                </a:solidFill>
              </a:rPr>
              <a:t>Are you lost asked a Gold Tie student</a:t>
            </a:r>
            <a:endParaRPr>
              <a:solidFill>
                <a:srgbClr val="000000"/>
              </a:solidFill>
            </a:endParaRPr>
          </a:p>
          <a:p>
            <a:pPr indent="-342900" lvl="0" marL="457200" rtl="0" algn="l">
              <a:lnSpc>
                <a:spcPct val="115000"/>
              </a:lnSpc>
              <a:spcBef>
                <a:spcPts val="0"/>
              </a:spcBef>
              <a:spcAft>
                <a:spcPts val="0"/>
              </a:spcAft>
              <a:buClr>
                <a:srgbClr val="000000"/>
              </a:buClr>
              <a:buSzPts val="1800"/>
              <a:buAutoNum type="arabicPeriod"/>
            </a:pPr>
            <a:r>
              <a:rPr lang="en-GB">
                <a:solidFill>
                  <a:srgbClr val="000000"/>
                </a:solidFill>
              </a:rPr>
              <a:t>I had a great first day I exclaimed</a:t>
            </a:r>
            <a:endParaRPr>
              <a:solidFill>
                <a:srgbClr val="000000"/>
              </a:solidFill>
            </a:endParaRPr>
          </a:p>
          <a:p>
            <a:pPr indent="-342900" lvl="0" marL="457200" rtl="0" algn="l">
              <a:lnSpc>
                <a:spcPct val="115000"/>
              </a:lnSpc>
              <a:spcBef>
                <a:spcPts val="0"/>
              </a:spcBef>
              <a:spcAft>
                <a:spcPts val="0"/>
              </a:spcAft>
              <a:buClr>
                <a:srgbClr val="000000"/>
              </a:buClr>
              <a:buSzPts val="1800"/>
              <a:buAutoNum type="arabicPeriod"/>
            </a:pPr>
            <a:r>
              <a:rPr lang="en-GB">
                <a:solidFill>
                  <a:srgbClr val="000000"/>
                </a:solidFill>
              </a:rPr>
              <a:t>I wonder said my friend what our English teacher will be like</a:t>
            </a:r>
            <a:endParaRPr>
              <a:solidFill>
                <a:srgbClr val="000000"/>
              </a:solidFill>
            </a:endParaRPr>
          </a:p>
          <a:p>
            <a:pPr indent="-342900" lvl="0" marL="457200" rtl="0" algn="l">
              <a:lnSpc>
                <a:spcPct val="115000"/>
              </a:lnSpc>
              <a:spcBef>
                <a:spcPts val="0"/>
              </a:spcBef>
              <a:spcAft>
                <a:spcPts val="0"/>
              </a:spcAft>
              <a:buClr>
                <a:srgbClr val="000000"/>
              </a:buClr>
              <a:buSzPts val="1800"/>
              <a:buAutoNum type="arabicPeriod"/>
            </a:pPr>
            <a:r>
              <a:rPr lang="en-GB">
                <a:solidFill>
                  <a:srgbClr val="000000"/>
                </a:solidFill>
              </a:rPr>
              <a:t>The teacher frowned Do not shout out he yelled</a:t>
            </a:r>
            <a:endParaRPr>
              <a:solidFill>
                <a:srgbClr val="000000"/>
              </a:solidFill>
            </a:endParaRPr>
          </a:p>
          <a:p>
            <a:pPr indent="0" lvl="0" marL="0" rtl="0" algn="l">
              <a:lnSpc>
                <a:spcPct val="115000"/>
              </a:lnSpc>
              <a:spcBef>
                <a:spcPts val="1600"/>
              </a:spcBef>
              <a:spcAft>
                <a:spcPts val="0"/>
              </a:spcAft>
              <a:buSzPts val="1800"/>
              <a:buNone/>
            </a:pPr>
            <a:r>
              <a:rPr lang="en-GB"/>
              <a:t> </a:t>
            </a:r>
            <a:endParaRPr/>
          </a:p>
          <a:p>
            <a:pPr indent="0" lvl="0" marL="0" rtl="0" algn="l">
              <a:lnSpc>
                <a:spcPct val="115000"/>
              </a:lnSpc>
              <a:spcBef>
                <a:spcPts val="1600"/>
              </a:spcBef>
              <a:spcAft>
                <a:spcPts val="1600"/>
              </a:spcAft>
              <a:buSzPts val="1800"/>
              <a:buNone/>
            </a:pPr>
            <a:r>
              <a:t/>
            </a:r>
            <a:endParaRPr/>
          </a:p>
        </p:txBody>
      </p:sp>
      <p:sp>
        <p:nvSpPr>
          <p:cNvPr id="219" name="Google Shape;219;p30"/>
          <p:cNvSpPr txBox="1"/>
          <p:nvPr/>
        </p:nvSpPr>
        <p:spPr>
          <a:xfrm>
            <a:off x="3368025" y="1837400"/>
            <a:ext cx="2152800" cy="6381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Punctuation always goes before speech marks</a:t>
            </a:r>
            <a:endParaRPr b="0" i="0" sz="1400" u="none" cap="none" strike="noStrike">
              <a:solidFill>
                <a:srgbClr val="000000"/>
              </a:solidFill>
              <a:latin typeface="Arial"/>
              <a:ea typeface="Arial"/>
              <a:cs typeface="Arial"/>
              <a:sym typeface="Arial"/>
            </a:endParaRPr>
          </a:p>
        </p:txBody>
      </p:sp>
      <p:cxnSp>
        <p:nvCxnSpPr>
          <p:cNvPr id="220" name="Google Shape;220;p30"/>
          <p:cNvCxnSpPr/>
          <p:nvPr/>
        </p:nvCxnSpPr>
        <p:spPr>
          <a:xfrm rot="10800000">
            <a:off x="3562350" y="1065800"/>
            <a:ext cx="438300" cy="838200"/>
          </a:xfrm>
          <a:prstGeom prst="straightConnector1">
            <a:avLst/>
          </a:prstGeom>
          <a:noFill/>
          <a:ln cap="flat" cmpd="sng" w="9525">
            <a:solidFill>
              <a:schemeClr val="dk2"/>
            </a:solidFill>
            <a:prstDash val="solid"/>
            <a:round/>
            <a:headEnd len="sm" w="sm" type="none"/>
            <a:tailEnd len="med" w="med" type="triangle"/>
          </a:ln>
        </p:spPr>
      </p:cxnSp>
      <p:cxnSp>
        <p:nvCxnSpPr>
          <p:cNvPr id="221" name="Google Shape;221;p30"/>
          <p:cNvCxnSpPr/>
          <p:nvPr/>
        </p:nvCxnSpPr>
        <p:spPr>
          <a:xfrm flipH="1" rot="10800000">
            <a:off x="3562350" y="1575275"/>
            <a:ext cx="47700" cy="276300"/>
          </a:xfrm>
          <a:prstGeom prst="straightConnector1">
            <a:avLst/>
          </a:prstGeom>
          <a:noFill/>
          <a:ln cap="flat" cmpd="sng" w="9525">
            <a:solidFill>
              <a:schemeClr val="dk2"/>
            </a:solidFill>
            <a:prstDash val="solid"/>
            <a:round/>
            <a:headEnd len="sm" w="sm" type="none"/>
            <a:tailEnd len="med" w="med" type="triangle"/>
          </a:ln>
        </p:spPr>
      </p:cxnSp>
      <p:cxnSp>
        <p:nvCxnSpPr>
          <p:cNvPr id="222" name="Google Shape;222;p30"/>
          <p:cNvCxnSpPr/>
          <p:nvPr/>
        </p:nvCxnSpPr>
        <p:spPr>
          <a:xfrm flipH="1" rot="10800000">
            <a:off x="5167200" y="1570475"/>
            <a:ext cx="809700" cy="285900"/>
          </a:xfrm>
          <a:prstGeom prst="straightConnector1">
            <a:avLst/>
          </a:prstGeom>
          <a:noFill/>
          <a:ln cap="flat" cmpd="sng" w="9525">
            <a:solidFill>
              <a:schemeClr val="dk2"/>
            </a:solidFill>
            <a:prstDash val="solid"/>
            <a:round/>
            <a:headEnd len="sm" w="sm" type="none"/>
            <a:tailEnd len="med" w="med" type="triangle"/>
          </a:ln>
        </p:spPr>
      </p:cxnSp>
      <p:sp>
        <p:nvSpPr>
          <p:cNvPr id="223" name="Google Shape;223;p30"/>
          <p:cNvSpPr txBox="1"/>
          <p:nvPr/>
        </p:nvSpPr>
        <p:spPr>
          <a:xfrm>
            <a:off x="6677025" y="256175"/>
            <a:ext cx="1857300" cy="504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Capital letters at the beginning of speech</a:t>
            </a:r>
            <a:endParaRPr b="0" i="0" sz="1400" u="none" cap="none" strike="noStrike">
              <a:solidFill>
                <a:srgbClr val="000000"/>
              </a:solidFill>
              <a:latin typeface="Arial"/>
              <a:ea typeface="Arial"/>
              <a:cs typeface="Arial"/>
              <a:sym typeface="Arial"/>
            </a:endParaRPr>
          </a:p>
        </p:txBody>
      </p:sp>
      <p:cxnSp>
        <p:nvCxnSpPr>
          <p:cNvPr id="224" name="Google Shape;224;p30"/>
          <p:cNvCxnSpPr/>
          <p:nvPr/>
        </p:nvCxnSpPr>
        <p:spPr>
          <a:xfrm flipH="1">
            <a:off x="1828725" y="508625"/>
            <a:ext cx="4848300" cy="271500"/>
          </a:xfrm>
          <a:prstGeom prst="straightConnector1">
            <a:avLst/>
          </a:prstGeom>
          <a:noFill/>
          <a:ln cap="flat" cmpd="sng" w="9525">
            <a:solidFill>
              <a:schemeClr val="dk2"/>
            </a:solidFill>
            <a:prstDash val="solid"/>
            <a:round/>
            <a:headEnd len="sm" w="sm" type="none"/>
            <a:tailEnd len="med" w="med" type="triangle"/>
          </a:ln>
        </p:spPr>
      </p:cxnSp>
      <p:cxnSp>
        <p:nvCxnSpPr>
          <p:cNvPr id="225" name="Google Shape;225;p30"/>
          <p:cNvCxnSpPr/>
          <p:nvPr/>
        </p:nvCxnSpPr>
        <p:spPr>
          <a:xfrm flipH="1">
            <a:off x="4324200" y="808625"/>
            <a:ext cx="2495700" cy="447600"/>
          </a:xfrm>
          <a:prstGeom prst="straightConnector1">
            <a:avLst/>
          </a:prstGeom>
          <a:noFill/>
          <a:ln cap="flat" cmpd="sng" w="9525">
            <a:solidFill>
              <a:schemeClr val="dk2"/>
            </a:solidFill>
            <a:prstDash val="solid"/>
            <a:round/>
            <a:headEnd len="sm" w="sm" type="none"/>
            <a:tailEnd len="med" w="med" type="triangle"/>
          </a:ln>
        </p:spPr>
      </p:cxnSp>
      <p:pic>
        <p:nvPicPr>
          <p:cNvPr id="226" name="Google Shape;226;p30"/>
          <p:cNvPicPr preferRelativeResize="0"/>
          <p:nvPr/>
        </p:nvPicPr>
        <p:blipFill rotWithShape="1">
          <a:blip r:embed="rId3">
            <a:alphaModFix/>
          </a:blip>
          <a:srcRect b="0" l="0" r="0" t="0"/>
          <a:stretch/>
        </p:blipFill>
        <p:spPr>
          <a:xfrm>
            <a:off x="7760826" y="1570551"/>
            <a:ext cx="1134400" cy="791825"/>
          </a:xfrm>
          <a:prstGeom prst="rect">
            <a:avLst/>
          </a:prstGeom>
          <a:noFill/>
          <a:ln>
            <a:noFill/>
          </a:ln>
        </p:spPr>
      </p:pic>
      <p:sp>
        <p:nvSpPr>
          <p:cNvPr id="227" name="Google Shape;227;p30"/>
          <p:cNvSpPr/>
          <p:nvPr/>
        </p:nvSpPr>
        <p:spPr>
          <a:xfrm>
            <a:off x="6895800" y="2475500"/>
            <a:ext cx="2152800" cy="2352600"/>
          </a:xfrm>
          <a:prstGeom prst="roundRect">
            <a:avLst>
              <a:gd fmla="val 16667" name="adj"/>
            </a:avLst>
          </a:prstGeom>
          <a:solidFill>
            <a:srgbClr val="EEEEEE"/>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rgbClr val="000000"/>
                </a:solidFill>
                <a:latin typeface="Arial"/>
                <a:ea typeface="Arial"/>
                <a:cs typeface="Arial"/>
                <a:sym typeface="Arial"/>
              </a:rPr>
              <a:t>Write an </a:t>
            </a:r>
            <a:r>
              <a:rPr b="1" i="0" lang="en-GB" sz="1800" u="none" cap="none" strike="noStrike">
                <a:solidFill>
                  <a:srgbClr val="9900FF"/>
                </a:solidFill>
                <a:latin typeface="Arial"/>
                <a:ea typeface="Arial"/>
                <a:cs typeface="Arial"/>
                <a:sym typeface="Arial"/>
              </a:rPr>
              <a:t>emotion comma </a:t>
            </a:r>
            <a:r>
              <a:rPr b="1" i="0" lang="en-GB" sz="1800" u="none" cap="none" strike="noStrike">
                <a:solidFill>
                  <a:srgbClr val="000000"/>
                </a:solidFill>
                <a:latin typeface="Arial"/>
                <a:ea typeface="Arial"/>
                <a:cs typeface="Arial"/>
                <a:sym typeface="Arial"/>
              </a:rPr>
              <a:t>sentence</a:t>
            </a:r>
            <a:r>
              <a:rPr b="0" i="0" lang="en-GB" sz="1800" u="none" cap="none" strike="noStrike">
                <a:solidFill>
                  <a:srgbClr val="000000"/>
                </a:solidFill>
                <a:latin typeface="Arial"/>
                <a:ea typeface="Arial"/>
                <a:cs typeface="Arial"/>
                <a:sym typeface="Arial"/>
              </a:rPr>
              <a:t> and a </a:t>
            </a:r>
            <a:r>
              <a:rPr b="1" i="0" lang="en-GB" sz="1800" u="none" cap="none" strike="noStrike">
                <a:solidFill>
                  <a:srgbClr val="980000"/>
                </a:solidFill>
                <a:latin typeface="Arial"/>
                <a:ea typeface="Arial"/>
                <a:cs typeface="Arial"/>
                <a:sym typeface="Arial"/>
              </a:rPr>
              <a:t>verb</a:t>
            </a:r>
            <a:r>
              <a:rPr b="1" i="0" lang="en-GB" sz="1800" u="none" cap="none" strike="noStrike">
                <a:solidFill>
                  <a:srgbClr val="000000"/>
                </a:solidFill>
                <a:latin typeface="Arial"/>
                <a:ea typeface="Arial"/>
                <a:cs typeface="Arial"/>
                <a:sym typeface="Arial"/>
              </a:rPr>
              <a:t>, </a:t>
            </a:r>
            <a:r>
              <a:rPr b="1" i="0" lang="en-GB" sz="1800" u="none" cap="none" strike="noStrike">
                <a:solidFill>
                  <a:srgbClr val="0000FF"/>
                </a:solidFill>
                <a:latin typeface="Arial"/>
                <a:ea typeface="Arial"/>
                <a:cs typeface="Arial"/>
                <a:sym typeface="Arial"/>
              </a:rPr>
              <a:t>person</a:t>
            </a:r>
            <a:r>
              <a:rPr b="1" i="0" lang="en-GB" sz="1800" u="none" cap="none" strike="noStrike">
                <a:solidFill>
                  <a:srgbClr val="000000"/>
                </a:solidFill>
                <a:latin typeface="Arial"/>
                <a:ea typeface="Arial"/>
                <a:cs typeface="Arial"/>
                <a:sym typeface="Arial"/>
              </a:rPr>
              <a:t> sentence</a:t>
            </a:r>
            <a:r>
              <a:rPr b="0" i="0" lang="en-GB" sz="1800" u="none" cap="none" strike="noStrike">
                <a:solidFill>
                  <a:srgbClr val="000000"/>
                </a:solidFill>
                <a:latin typeface="Arial"/>
                <a:ea typeface="Arial"/>
                <a:cs typeface="Arial"/>
                <a:sym typeface="Arial"/>
              </a:rPr>
              <a:t> that include direct speech.</a:t>
            </a:r>
            <a:endParaRPr b="0" i="0" sz="1800" u="none" cap="none" strike="noStrike">
              <a:solidFill>
                <a:srgbClr val="000000"/>
              </a:solidFill>
              <a:latin typeface="Arial"/>
              <a:ea typeface="Arial"/>
              <a:cs typeface="Arial"/>
              <a:sym typeface="Arial"/>
            </a:endParaRPr>
          </a:p>
        </p:txBody>
      </p:sp>
      <p:sp>
        <p:nvSpPr>
          <p:cNvPr id="228" name="Google Shape;228;p30"/>
          <p:cNvSpPr txBox="1"/>
          <p:nvPr/>
        </p:nvSpPr>
        <p:spPr>
          <a:xfrm>
            <a:off x="0" y="4714800"/>
            <a:ext cx="1152600" cy="428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Session 4</a:t>
            </a:r>
            <a:endParaRPr b="0" i="0" sz="1400" u="none" cap="none" strike="noStrike">
              <a:solidFill>
                <a:srgbClr val="000000"/>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219"/>
                                        </p:tgtEl>
                                        <p:attrNameLst>
                                          <p:attrName>style.visibility</p:attrName>
                                        </p:attrNameLst>
                                      </p:cBhvr>
                                      <p:to>
                                        <p:strVal val="visible"/>
                                      </p:to>
                                    </p:set>
                                    <p:animEffect filter="fade" transition="in">
                                      <p:cBhvr>
                                        <p:cTn dur="1000"/>
                                        <p:tgtEl>
                                          <p:spTgt spid="219"/>
                                        </p:tgtEl>
                                      </p:cBhvr>
                                    </p:animEffect>
                                  </p:childTnLst>
                                </p:cTn>
                              </p:par>
                              <p:par>
                                <p:cTn fill="hold" nodeType="withEffect" presetClass="entr" presetID="10" presetSubtype="0">
                                  <p:stCondLst>
                                    <p:cond delay="0"/>
                                  </p:stCondLst>
                                  <p:childTnLst>
                                    <p:set>
                                      <p:cBhvr>
                                        <p:cTn dur="1" fill="hold">
                                          <p:stCondLst>
                                            <p:cond delay="0"/>
                                          </p:stCondLst>
                                        </p:cTn>
                                        <p:tgtEl>
                                          <p:spTgt spid="219"/>
                                        </p:tgtEl>
                                        <p:attrNameLst>
                                          <p:attrName>style.visibility</p:attrName>
                                        </p:attrNameLst>
                                      </p:cBhvr>
                                      <p:to>
                                        <p:strVal val="visible"/>
                                      </p:to>
                                    </p:set>
                                    <p:animEffect filter="fade" transition="in">
                                      <p:cBhvr>
                                        <p:cTn dur="1000"/>
                                        <p:tgtEl>
                                          <p:spTgt spid="219"/>
                                        </p:tgtEl>
                                      </p:cBhvr>
                                    </p:animEffect>
                                  </p:childTnLst>
                                </p:cTn>
                              </p:par>
                              <p:par>
                                <p:cTn fill="hold" nodeType="withEffect" presetClass="entr" presetID="10" presetSubtype="0">
                                  <p:stCondLst>
                                    <p:cond delay="0"/>
                                  </p:stCondLst>
                                  <p:childTnLst>
                                    <p:set>
                                      <p:cBhvr>
                                        <p:cTn dur="1" fill="hold">
                                          <p:stCondLst>
                                            <p:cond delay="0"/>
                                          </p:stCondLst>
                                        </p:cTn>
                                        <p:tgtEl>
                                          <p:spTgt spid="219"/>
                                        </p:tgtEl>
                                        <p:attrNameLst>
                                          <p:attrName>style.visibility</p:attrName>
                                        </p:attrNameLst>
                                      </p:cBhvr>
                                      <p:to>
                                        <p:strVal val="visible"/>
                                      </p:to>
                                    </p:set>
                                    <p:animEffect filter="fade" transition="in">
                                      <p:cBhvr>
                                        <p:cTn dur="1000"/>
                                        <p:tgtEl>
                                          <p:spTgt spid="219"/>
                                        </p:tgtEl>
                                      </p:cBhvr>
                                    </p:animEffect>
                                  </p:childTnLst>
                                </p:cTn>
                              </p:par>
                              <p:par>
                                <p:cTn fill="hold" nodeType="withEffect" presetClass="entr" presetID="10" presetSubtype="0">
                                  <p:stCondLst>
                                    <p:cond delay="0"/>
                                  </p:stCondLst>
                                  <p:childTnLst>
                                    <p:set>
                                      <p:cBhvr>
                                        <p:cTn dur="1" fill="hold">
                                          <p:stCondLst>
                                            <p:cond delay="0"/>
                                          </p:stCondLst>
                                        </p:cTn>
                                        <p:tgtEl>
                                          <p:spTgt spid="219"/>
                                        </p:tgtEl>
                                        <p:attrNameLst>
                                          <p:attrName>style.visibility</p:attrName>
                                        </p:attrNameLst>
                                      </p:cBhvr>
                                      <p:to>
                                        <p:strVal val="visible"/>
                                      </p:to>
                                    </p:set>
                                    <p:animEffect filter="fade" transition="in">
                                      <p:cBhvr>
                                        <p:cTn dur="1000"/>
                                        <p:tgtEl>
                                          <p:spTgt spid="21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9"/>
                                        </p:tgtEl>
                                        <p:attrNameLst>
                                          <p:attrName>style.visibility</p:attrName>
                                        </p:attrNameLst>
                                      </p:cBhvr>
                                      <p:to>
                                        <p:strVal val="visible"/>
                                      </p:to>
                                    </p:set>
                                    <p:animEffect filter="fade" transition="in">
                                      <p:cBhvr>
                                        <p:cTn dur="1000"/>
                                        <p:tgtEl>
                                          <p:spTgt spid="21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3"/>
                                        </p:tgtEl>
                                        <p:attrNameLst>
                                          <p:attrName>style.visibility</p:attrName>
                                        </p:attrNameLst>
                                      </p:cBhvr>
                                      <p:to>
                                        <p:strVal val="visible"/>
                                      </p:to>
                                    </p:set>
                                    <p:animEffect filter="fade" transition="in">
                                      <p:cBhvr>
                                        <p:cTn dur="1000"/>
                                        <p:tgtEl>
                                          <p:spTgt spid="22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3"/>
                                        </p:tgtEl>
                                        <p:attrNameLst>
                                          <p:attrName>style.visibility</p:attrName>
                                        </p:attrNameLst>
                                      </p:cBhvr>
                                      <p:to>
                                        <p:strVal val="visible"/>
                                      </p:to>
                                    </p:set>
                                    <p:animEffect filter="fade" transition="in">
                                      <p:cBhvr>
                                        <p:cTn dur="1000"/>
                                        <p:tgtEl>
                                          <p:spTgt spid="223"/>
                                        </p:tgtEl>
                                      </p:cBhvr>
                                    </p:animEffect>
                                  </p:childTnLst>
                                </p:cTn>
                              </p:par>
                              <p:par>
                                <p:cTn fill="hold" nodeType="withEffect" presetClass="entr" presetID="10" presetSubtype="0">
                                  <p:stCondLst>
                                    <p:cond delay="0"/>
                                  </p:stCondLst>
                                  <p:childTnLst>
                                    <p:set>
                                      <p:cBhvr>
                                        <p:cTn dur="1" fill="hold">
                                          <p:stCondLst>
                                            <p:cond delay="0"/>
                                          </p:stCondLst>
                                        </p:cTn>
                                        <p:tgtEl>
                                          <p:spTgt spid="224"/>
                                        </p:tgtEl>
                                        <p:attrNameLst>
                                          <p:attrName>style.visibility</p:attrName>
                                        </p:attrNameLst>
                                      </p:cBhvr>
                                      <p:to>
                                        <p:strVal val="visible"/>
                                      </p:to>
                                    </p:set>
                                    <p:animEffect filter="fade" transition="in">
                                      <p:cBhvr>
                                        <p:cTn dur="1000"/>
                                        <p:tgtEl>
                                          <p:spTgt spid="224"/>
                                        </p:tgtEl>
                                      </p:cBhvr>
                                    </p:animEffect>
                                  </p:childTnLst>
                                </p:cTn>
                              </p:par>
                              <p:par>
                                <p:cTn fill="hold" nodeType="withEffect" presetClass="entr" presetID="10" presetSubtype="0">
                                  <p:stCondLst>
                                    <p:cond delay="0"/>
                                  </p:stCondLst>
                                  <p:childTnLst>
                                    <p:set>
                                      <p:cBhvr>
                                        <p:cTn dur="1" fill="hold">
                                          <p:stCondLst>
                                            <p:cond delay="0"/>
                                          </p:stCondLst>
                                        </p:cTn>
                                        <p:tgtEl>
                                          <p:spTgt spid="224"/>
                                        </p:tgtEl>
                                        <p:attrNameLst>
                                          <p:attrName>style.visibility</p:attrName>
                                        </p:attrNameLst>
                                      </p:cBhvr>
                                      <p:to>
                                        <p:strVal val="visible"/>
                                      </p:to>
                                    </p:set>
                                    <p:animEffect filter="fade" transition="in">
                                      <p:cBhvr>
                                        <p:cTn dur="1000"/>
                                        <p:tgtEl>
                                          <p:spTgt spid="224"/>
                                        </p:tgtEl>
                                      </p:cBhvr>
                                    </p:animEffect>
                                  </p:childTnLst>
                                </p:cTn>
                              </p:par>
                              <p:par>
                                <p:cTn fill="hold" nodeType="withEffect" presetClass="entr" presetID="10" presetSubtype="0">
                                  <p:stCondLst>
                                    <p:cond delay="0"/>
                                  </p:stCondLst>
                                  <p:childTnLst>
                                    <p:set>
                                      <p:cBhvr>
                                        <p:cTn dur="1" fill="hold">
                                          <p:stCondLst>
                                            <p:cond delay="0"/>
                                          </p:stCondLst>
                                        </p:cTn>
                                        <p:tgtEl>
                                          <p:spTgt spid="225"/>
                                        </p:tgtEl>
                                        <p:attrNameLst>
                                          <p:attrName>style.visibility</p:attrName>
                                        </p:attrNameLst>
                                      </p:cBhvr>
                                      <p:to>
                                        <p:strVal val="visible"/>
                                      </p:to>
                                    </p:set>
                                    <p:animEffect filter="fade" transition="in">
                                      <p:cBhvr>
                                        <p:cTn dur="1000"/>
                                        <p:tgtEl>
                                          <p:spTgt spid="22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2" name="Shape 232"/>
        <p:cNvGrpSpPr/>
        <p:nvPr/>
      </p:nvGrpSpPr>
      <p:grpSpPr>
        <a:xfrm>
          <a:off x="0" y="0"/>
          <a:ext cx="0" cy="0"/>
          <a:chOff x="0" y="0"/>
          <a:chExt cx="0" cy="0"/>
        </a:xfrm>
      </p:grpSpPr>
      <p:sp>
        <p:nvSpPr>
          <p:cNvPr id="233" name="Google Shape;233;p31"/>
          <p:cNvSpPr txBox="1"/>
          <p:nvPr>
            <p:ph type="title"/>
          </p:nvPr>
        </p:nvSpPr>
        <p:spPr>
          <a:xfrm>
            <a:off x="361725" y="11992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b="1" lang="en-GB"/>
              <a:t>Writing Workshop</a:t>
            </a:r>
            <a:endParaRPr b="1"/>
          </a:p>
        </p:txBody>
      </p:sp>
      <p:sp>
        <p:nvSpPr>
          <p:cNvPr id="234" name="Google Shape;234;p31"/>
          <p:cNvSpPr txBox="1"/>
          <p:nvPr>
            <p:ph idx="1" type="body"/>
          </p:nvPr>
        </p:nvSpPr>
        <p:spPr>
          <a:xfrm>
            <a:off x="361725" y="692625"/>
            <a:ext cx="8520600" cy="3416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800"/>
              <a:buNone/>
            </a:pPr>
            <a:r>
              <a:rPr lang="en-GB">
                <a:solidFill>
                  <a:srgbClr val="000000"/>
                </a:solidFill>
              </a:rPr>
              <a:t>Think back to your first day at Sharples.  </a:t>
            </a:r>
            <a:r>
              <a:rPr b="1" lang="en-GB">
                <a:solidFill>
                  <a:srgbClr val="000000"/>
                </a:solidFill>
              </a:rPr>
              <a:t>Write a conversation from that day, using direct speech punctuation correctly.</a:t>
            </a:r>
            <a:endParaRPr>
              <a:solidFill>
                <a:srgbClr val="000000"/>
              </a:solidFill>
            </a:endParaRPr>
          </a:p>
          <a:p>
            <a:pPr indent="0" lvl="0" marL="0" rtl="0" algn="l">
              <a:lnSpc>
                <a:spcPct val="115000"/>
              </a:lnSpc>
              <a:spcBef>
                <a:spcPts val="1600"/>
              </a:spcBef>
              <a:spcAft>
                <a:spcPts val="0"/>
              </a:spcAft>
              <a:buSzPts val="1800"/>
              <a:buNone/>
            </a:pPr>
            <a:r>
              <a:rPr b="1" lang="en-GB" u="sng">
                <a:solidFill>
                  <a:srgbClr val="000000"/>
                </a:solidFill>
              </a:rPr>
              <a:t>Self-Assessment Check</a:t>
            </a:r>
            <a:endParaRPr b="1" u="sng">
              <a:solidFill>
                <a:srgbClr val="000000"/>
              </a:solidFill>
            </a:endParaRPr>
          </a:p>
          <a:p>
            <a:pPr indent="-342900" lvl="0" marL="457200" rtl="0" algn="l">
              <a:lnSpc>
                <a:spcPct val="115000"/>
              </a:lnSpc>
              <a:spcBef>
                <a:spcPts val="1600"/>
              </a:spcBef>
              <a:spcAft>
                <a:spcPts val="0"/>
              </a:spcAft>
              <a:buClr>
                <a:srgbClr val="000000"/>
              </a:buClr>
              <a:buSzPts val="1800"/>
              <a:buChar char="●"/>
            </a:pPr>
            <a:r>
              <a:rPr lang="en-GB">
                <a:solidFill>
                  <a:srgbClr val="000000"/>
                </a:solidFill>
              </a:rPr>
              <a:t>Are the speech marks correct?</a:t>
            </a:r>
            <a:endParaRPr>
              <a:solidFill>
                <a:srgbClr val="000000"/>
              </a:solidFill>
            </a:endParaRPr>
          </a:p>
          <a:p>
            <a:pPr indent="-342900" lvl="0" marL="457200" rtl="0" algn="l">
              <a:lnSpc>
                <a:spcPct val="115000"/>
              </a:lnSpc>
              <a:spcBef>
                <a:spcPts val="0"/>
              </a:spcBef>
              <a:spcAft>
                <a:spcPts val="0"/>
              </a:spcAft>
              <a:buClr>
                <a:srgbClr val="000000"/>
              </a:buClr>
              <a:buSzPts val="1800"/>
              <a:buChar char="●"/>
            </a:pPr>
            <a:r>
              <a:rPr lang="en-GB">
                <a:solidFill>
                  <a:srgbClr val="000000"/>
                </a:solidFill>
              </a:rPr>
              <a:t>Is there always punctuation before the speech marks?</a:t>
            </a:r>
            <a:endParaRPr>
              <a:solidFill>
                <a:srgbClr val="000000"/>
              </a:solidFill>
            </a:endParaRPr>
          </a:p>
          <a:p>
            <a:pPr indent="-342900" lvl="0" marL="457200" rtl="0" algn="l">
              <a:lnSpc>
                <a:spcPct val="115000"/>
              </a:lnSpc>
              <a:spcBef>
                <a:spcPts val="0"/>
              </a:spcBef>
              <a:spcAft>
                <a:spcPts val="0"/>
              </a:spcAft>
              <a:buClr>
                <a:srgbClr val="000000"/>
              </a:buClr>
              <a:buSzPts val="1800"/>
              <a:buChar char="●"/>
            </a:pPr>
            <a:r>
              <a:rPr lang="en-GB">
                <a:solidFill>
                  <a:srgbClr val="000000"/>
                </a:solidFill>
              </a:rPr>
              <a:t>Does the direct speech begin with capital letters?</a:t>
            </a:r>
            <a:endParaRPr>
              <a:solidFill>
                <a:srgbClr val="000000"/>
              </a:solidFill>
            </a:endParaRPr>
          </a:p>
          <a:p>
            <a:pPr indent="-342900" lvl="0" marL="457200" rtl="0" algn="l">
              <a:lnSpc>
                <a:spcPct val="115000"/>
              </a:lnSpc>
              <a:spcBef>
                <a:spcPts val="0"/>
              </a:spcBef>
              <a:spcAft>
                <a:spcPts val="0"/>
              </a:spcAft>
              <a:buClr>
                <a:srgbClr val="000000"/>
              </a:buClr>
              <a:buSzPts val="1800"/>
              <a:buChar char="●"/>
            </a:pPr>
            <a:r>
              <a:rPr lang="en-GB">
                <a:solidFill>
                  <a:srgbClr val="000000"/>
                </a:solidFill>
              </a:rPr>
              <a:t>Is there a new line for a new speaker?</a:t>
            </a:r>
            <a:endParaRPr>
              <a:solidFill>
                <a:srgbClr val="000000"/>
              </a:solidFill>
            </a:endParaRPr>
          </a:p>
          <a:p>
            <a:pPr indent="-342900" lvl="0" marL="457200" rtl="0" algn="l">
              <a:lnSpc>
                <a:spcPct val="115000"/>
              </a:lnSpc>
              <a:spcBef>
                <a:spcPts val="0"/>
              </a:spcBef>
              <a:spcAft>
                <a:spcPts val="0"/>
              </a:spcAft>
              <a:buClr>
                <a:srgbClr val="000000"/>
              </a:buClr>
              <a:buSzPts val="1800"/>
              <a:buChar char="●"/>
            </a:pPr>
            <a:r>
              <a:rPr lang="en-GB">
                <a:solidFill>
                  <a:srgbClr val="000000"/>
                </a:solidFill>
              </a:rPr>
              <a:t>Could I improve the vocabulary?</a:t>
            </a:r>
            <a:endParaRPr>
              <a:solidFill>
                <a:srgbClr val="000000"/>
              </a:solidFill>
            </a:endParaRPr>
          </a:p>
          <a:p>
            <a:pPr indent="-342900" lvl="0" marL="457200" rtl="0" algn="l">
              <a:lnSpc>
                <a:spcPct val="115000"/>
              </a:lnSpc>
              <a:spcBef>
                <a:spcPts val="0"/>
              </a:spcBef>
              <a:spcAft>
                <a:spcPts val="0"/>
              </a:spcAft>
              <a:buClr>
                <a:srgbClr val="000000"/>
              </a:buClr>
              <a:buSzPts val="1800"/>
              <a:buChar char="●"/>
            </a:pPr>
            <a:r>
              <a:rPr lang="en-GB">
                <a:solidFill>
                  <a:srgbClr val="000000"/>
                </a:solidFill>
              </a:rPr>
              <a:t>Could I add descriptive adjectives or adverbs?</a:t>
            </a:r>
            <a:endParaRPr>
              <a:solidFill>
                <a:srgbClr val="000000"/>
              </a:solidFill>
            </a:endParaRPr>
          </a:p>
        </p:txBody>
      </p:sp>
      <p:pic>
        <p:nvPicPr>
          <p:cNvPr id="235" name="Google Shape;235;p31"/>
          <p:cNvPicPr preferRelativeResize="0"/>
          <p:nvPr/>
        </p:nvPicPr>
        <p:blipFill rotWithShape="1">
          <a:blip r:embed="rId3">
            <a:alphaModFix/>
          </a:blip>
          <a:srcRect b="0" l="0" r="0" t="0"/>
          <a:stretch/>
        </p:blipFill>
        <p:spPr>
          <a:xfrm>
            <a:off x="474851" y="4103901"/>
            <a:ext cx="1134400" cy="791825"/>
          </a:xfrm>
          <a:prstGeom prst="rect">
            <a:avLst/>
          </a:prstGeom>
          <a:noFill/>
          <a:ln>
            <a:noFill/>
          </a:ln>
        </p:spPr>
      </p:pic>
      <p:sp>
        <p:nvSpPr>
          <p:cNvPr id="236" name="Google Shape;236;p31"/>
          <p:cNvSpPr txBox="1"/>
          <p:nvPr/>
        </p:nvSpPr>
        <p:spPr>
          <a:xfrm>
            <a:off x="1723300" y="4027763"/>
            <a:ext cx="6985800" cy="791700"/>
          </a:xfrm>
          <a:prstGeom prst="rect">
            <a:avLst/>
          </a:prstGeom>
          <a:noFill/>
          <a:ln>
            <a:noFill/>
          </a:ln>
        </p:spPr>
        <p:txBody>
          <a:bodyPr anchorCtr="0" anchor="t" bIns="91425" lIns="91425" spcFirstLastPara="1" rIns="91425" wrap="square" tIns="91425">
            <a:noAutofit/>
          </a:bodyPr>
          <a:lstStyle/>
          <a:p>
            <a:pPr indent="-342900" lvl="0" marL="457200" marR="0" rtl="0" algn="l">
              <a:lnSpc>
                <a:spcPct val="100000"/>
              </a:lnSpc>
              <a:spcBef>
                <a:spcPts val="0"/>
              </a:spcBef>
              <a:spcAft>
                <a:spcPts val="0"/>
              </a:spcAft>
              <a:buClr>
                <a:srgbClr val="000000"/>
              </a:buClr>
              <a:buSzPts val="1800"/>
              <a:buFont typeface="Arial"/>
              <a:buChar char="●"/>
            </a:pPr>
            <a:r>
              <a:rPr b="0" i="0" lang="en-GB" sz="1800" u="none" cap="none" strike="noStrike">
                <a:solidFill>
                  <a:srgbClr val="000000"/>
                </a:solidFill>
                <a:latin typeface="Arial"/>
                <a:ea typeface="Arial"/>
                <a:cs typeface="Arial"/>
                <a:sym typeface="Arial"/>
              </a:rPr>
              <a:t>Could I add extra details using subordinate </a:t>
            </a:r>
            <a:endParaRPr b="0" i="0" sz="1800" u="none" cap="none" strike="noStrike">
              <a:solidFill>
                <a:srgbClr val="000000"/>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1800"/>
              <a:buFont typeface="Arial"/>
              <a:buNone/>
            </a:pPr>
            <a:r>
              <a:rPr b="0" i="0" lang="en-GB" sz="1800" u="none" cap="none" strike="noStrike">
                <a:solidFill>
                  <a:srgbClr val="000000"/>
                </a:solidFill>
                <a:latin typeface="Arial"/>
                <a:ea typeface="Arial"/>
                <a:cs typeface="Arial"/>
                <a:sym typeface="Arial"/>
              </a:rPr>
              <a:t>clauses?</a:t>
            </a:r>
            <a:endParaRPr b="0" i="0" sz="1800" u="none" cap="none" strike="noStrike">
              <a:solidFill>
                <a:srgbClr val="000000"/>
              </a:solidFill>
              <a:latin typeface="Arial"/>
              <a:ea typeface="Arial"/>
              <a:cs typeface="Arial"/>
              <a:sym typeface="Arial"/>
            </a:endParaRPr>
          </a:p>
          <a:p>
            <a:pPr indent="-342900" lvl="0" marL="457200" marR="0" rtl="0" algn="l">
              <a:lnSpc>
                <a:spcPct val="100000"/>
              </a:lnSpc>
              <a:spcBef>
                <a:spcPts val="0"/>
              </a:spcBef>
              <a:spcAft>
                <a:spcPts val="0"/>
              </a:spcAft>
              <a:buClr>
                <a:srgbClr val="000000"/>
              </a:buClr>
              <a:buSzPts val="1800"/>
              <a:buFont typeface="Arial"/>
              <a:buChar char="●"/>
            </a:pPr>
            <a:r>
              <a:rPr b="0" i="0" lang="en-GB" sz="1800" u="none" cap="none" strike="noStrike">
                <a:solidFill>
                  <a:srgbClr val="000000"/>
                </a:solidFill>
                <a:latin typeface="Arial"/>
                <a:ea typeface="Arial"/>
                <a:cs typeface="Arial"/>
                <a:sym typeface="Arial"/>
              </a:rPr>
              <a:t>Could I add figurative language?</a:t>
            </a:r>
            <a:endParaRPr b="0" i="0" sz="1800" u="none" cap="none" strike="noStrike">
              <a:solidFill>
                <a:srgbClr val="000000"/>
              </a:solidFill>
              <a:latin typeface="Arial"/>
              <a:ea typeface="Arial"/>
              <a:cs typeface="Arial"/>
              <a:sym typeface="Arial"/>
            </a:endParaRPr>
          </a:p>
        </p:txBody>
      </p:sp>
      <p:pic>
        <p:nvPicPr>
          <p:cNvPr id="237" name="Google Shape;237;p31"/>
          <p:cNvPicPr preferRelativeResize="0"/>
          <p:nvPr/>
        </p:nvPicPr>
        <p:blipFill rotWithShape="1">
          <a:blip r:embed="rId4">
            <a:alphaModFix/>
          </a:blip>
          <a:srcRect b="11300" l="10127" r="11545" t="21832"/>
          <a:stretch/>
        </p:blipFill>
        <p:spPr>
          <a:xfrm>
            <a:off x="7866950" y="1557600"/>
            <a:ext cx="1169700" cy="1212300"/>
          </a:xfrm>
          <a:prstGeom prst="rect">
            <a:avLst/>
          </a:prstGeom>
          <a:noFill/>
          <a:ln>
            <a:noFill/>
          </a:ln>
        </p:spPr>
      </p:pic>
      <p:sp>
        <p:nvSpPr>
          <p:cNvPr id="238" name="Google Shape;238;p31"/>
          <p:cNvSpPr txBox="1"/>
          <p:nvPr/>
        </p:nvSpPr>
        <p:spPr>
          <a:xfrm>
            <a:off x="6894225" y="2833275"/>
            <a:ext cx="2175900" cy="21876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chemeClr val="dk1"/>
                </a:solidFill>
                <a:latin typeface="Arial"/>
                <a:ea typeface="Arial"/>
                <a:cs typeface="Arial"/>
                <a:sym typeface="Arial"/>
              </a:rPr>
              <a:t>When your conversation is perfect, write it neatly into your exercise book under the heading Sentence Store.</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chemeClr val="dk1"/>
                </a:solidFill>
                <a:latin typeface="Arial"/>
                <a:ea typeface="Arial"/>
                <a:cs typeface="Arial"/>
                <a:sym typeface="Arial"/>
              </a:rPr>
              <a:t>You will need this when you write your story.</a:t>
            </a:r>
            <a:endParaRPr b="0" i="0" sz="1400" u="none" cap="none" strike="noStrike">
              <a:solidFill>
                <a:srgbClr val="000000"/>
              </a:solidFill>
              <a:latin typeface="Arial"/>
              <a:ea typeface="Arial"/>
              <a:cs typeface="Arial"/>
              <a:sym typeface="Arial"/>
            </a:endParaRPr>
          </a:p>
        </p:txBody>
      </p:sp>
      <p:sp>
        <p:nvSpPr>
          <p:cNvPr id="239" name="Google Shape;239;p31"/>
          <p:cNvSpPr txBox="1"/>
          <p:nvPr/>
        </p:nvSpPr>
        <p:spPr>
          <a:xfrm>
            <a:off x="7991400" y="38225"/>
            <a:ext cx="1152600" cy="428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Session 4</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3" name="Shape 243"/>
        <p:cNvGrpSpPr/>
        <p:nvPr/>
      </p:nvGrpSpPr>
      <p:grpSpPr>
        <a:xfrm>
          <a:off x="0" y="0"/>
          <a:ext cx="0" cy="0"/>
          <a:chOff x="0" y="0"/>
          <a:chExt cx="0" cy="0"/>
        </a:xfrm>
      </p:grpSpPr>
      <p:sp>
        <p:nvSpPr>
          <p:cNvPr id="244" name="Google Shape;244;p32"/>
          <p:cNvSpPr txBox="1"/>
          <p:nvPr/>
        </p:nvSpPr>
        <p:spPr>
          <a:xfrm>
            <a:off x="191750" y="133400"/>
            <a:ext cx="8811600" cy="25293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marR="0" rtl="0" algn="just">
              <a:lnSpc>
                <a:spcPct val="115000"/>
              </a:lnSpc>
              <a:spcBef>
                <a:spcPts val="1500"/>
              </a:spcBef>
              <a:spcAft>
                <a:spcPts val="0"/>
              </a:spcAft>
              <a:buClr>
                <a:srgbClr val="000000"/>
              </a:buClr>
              <a:buSzPts val="1800"/>
              <a:buFont typeface="Arial"/>
              <a:buNone/>
            </a:pPr>
            <a:r>
              <a:rPr b="0" i="0" lang="en-GB" sz="1800" u="none" cap="none" strike="noStrike">
                <a:solidFill>
                  <a:schemeClr val="dk1"/>
                </a:solidFill>
                <a:latin typeface="Arial"/>
                <a:ea typeface="Arial"/>
                <a:cs typeface="Arial"/>
                <a:sym typeface="Arial"/>
              </a:rPr>
              <a:t>The refectory was a great, low-ceilinged, gloomy room; on two long tables smoked basins of something hot, which, however, to my dismay, sent forth an odour far from inviting. I saw a universal manifestation of discontent when the fumes of the repast met the nostrils of those destined to swallow it; from the van of the procession, the tall girls of the first class, rose the whispered words —</a:t>
            </a:r>
            <a:endParaRPr b="0" i="0" sz="1800" u="none" cap="none" strike="noStrike">
              <a:solidFill>
                <a:schemeClr val="dk1"/>
              </a:solidFill>
              <a:latin typeface="Arial"/>
              <a:ea typeface="Arial"/>
              <a:cs typeface="Arial"/>
              <a:sym typeface="Arial"/>
            </a:endParaRPr>
          </a:p>
          <a:p>
            <a:pPr indent="0" lvl="0" marL="0" marR="0" rtl="0" algn="just">
              <a:lnSpc>
                <a:spcPct val="115000"/>
              </a:lnSpc>
              <a:spcBef>
                <a:spcPts val="1500"/>
              </a:spcBef>
              <a:spcAft>
                <a:spcPts val="0"/>
              </a:spcAft>
              <a:buClr>
                <a:srgbClr val="000000"/>
              </a:buClr>
              <a:buSzPts val="1800"/>
              <a:buFont typeface="Arial"/>
              <a:buNone/>
            </a:pPr>
            <a:r>
              <a:rPr b="0" i="0" lang="en-GB" sz="1800" u="none" cap="none" strike="noStrike">
                <a:solidFill>
                  <a:srgbClr val="FF0000"/>
                </a:solidFill>
                <a:latin typeface="Arial"/>
                <a:ea typeface="Arial"/>
                <a:cs typeface="Arial"/>
                <a:sym typeface="Arial"/>
              </a:rPr>
              <a:t>"disgusting! The porridge is burnt again"!</a:t>
            </a:r>
            <a:endParaRPr b="0" i="0" sz="1800" u="none" cap="none" strike="noStrike">
              <a:solidFill>
                <a:srgbClr val="FF0000"/>
              </a:solidFill>
              <a:latin typeface="Arial"/>
              <a:ea typeface="Arial"/>
              <a:cs typeface="Arial"/>
              <a:sym typeface="Arial"/>
            </a:endParaRPr>
          </a:p>
          <a:p>
            <a:pPr indent="0" lvl="0" marL="0" marR="0" rtl="0" algn="l">
              <a:lnSpc>
                <a:spcPct val="100000"/>
              </a:lnSpc>
              <a:spcBef>
                <a:spcPts val="1100"/>
              </a:spcBef>
              <a:spcAft>
                <a:spcPts val="0"/>
              </a:spcAft>
              <a:buClr>
                <a:srgbClr val="000000"/>
              </a:buClr>
              <a:buSzPts val="1800"/>
              <a:buFont typeface="Arial"/>
              <a:buNone/>
            </a:pPr>
            <a:r>
              <a:t/>
            </a:r>
            <a:endParaRPr b="1" i="0" sz="1800" u="none" cap="none" strike="noStrike">
              <a:solidFill>
                <a:srgbClr val="141414"/>
              </a:solidFill>
              <a:highlight>
                <a:srgbClr val="FFFFFF"/>
              </a:highlight>
              <a:latin typeface="Arial"/>
              <a:ea typeface="Arial"/>
              <a:cs typeface="Arial"/>
              <a:sym typeface="Arial"/>
            </a:endParaRPr>
          </a:p>
          <a:p>
            <a:pPr indent="0" lvl="0" marL="0" marR="0" rtl="0" algn="l">
              <a:lnSpc>
                <a:spcPct val="100000"/>
              </a:lnSpc>
              <a:spcBef>
                <a:spcPts val="900"/>
              </a:spcBef>
              <a:spcAft>
                <a:spcPts val="0"/>
              </a:spcAft>
              <a:buClr>
                <a:srgbClr val="000000"/>
              </a:buClr>
              <a:buSzPts val="1350"/>
              <a:buFont typeface="Arial"/>
              <a:buNone/>
            </a:pPr>
            <a:r>
              <a:t/>
            </a:r>
            <a:endParaRPr b="0" i="0" sz="1350" u="none" cap="none" strike="noStrike">
              <a:solidFill>
                <a:srgbClr val="626262"/>
              </a:solidFill>
              <a:highlight>
                <a:srgbClr val="FFFFFF"/>
              </a:highlight>
              <a:latin typeface="Arial"/>
              <a:ea typeface="Arial"/>
              <a:cs typeface="Arial"/>
              <a:sym typeface="Arial"/>
            </a:endParaRPr>
          </a:p>
        </p:txBody>
      </p:sp>
      <p:sp>
        <p:nvSpPr>
          <p:cNvPr id="245" name="Google Shape;245;p32"/>
          <p:cNvSpPr txBox="1"/>
          <p:nvPr/>
        </p:nvSpPr>
        <p:spPr>
          <a:xfrm>
            <a:off x="191750" y="2662700"/>
            <a:ext cx="5427000" cy="24048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330200" lvl="0" marL="457200" marR="0" rtl="0" algn="l">
              <a:lnSpc>
                <a:spcPct val="100000"/>
              </a:lnSpc>
              <a:spcBef>
                <a:spcPts val="0"/>
              </a:spcBef>
              <a:spcAft>
                <a:spcPts val="0"/>
              </a:spcAft>
              <a:buClr>
                <a:srgbClr val="000000"/>
              </a:buClr>
              <a:buSzPts val="1600"/>
              <a:buFont typeface="Arial"/>
              <a:buAutoNum type="arabicPeriod"/>
            </a:pPr>
            <a:r>
              <a:rPr b="0" i="0" lang="en-GB" sz="1600" u="none" cap="none" strike="noStrike">
                <a:solidFill>
                  <a:srgbClr val="000000"/>
                </a:solidFill>
                <a:latin typeface="Arial"/>
                <a:ea typeface="Arial"/>
                <a:cs typeface="Arial"/>
                <a:sym typeface="Arial"/>
              </a:rPr>
              <a:t>Find two adjectives that describe the refectory (canteen).</a:t>
            </a:r>
            <a:endParaRPr b="0" i="0" sz="1600" u="none" cap="none" strike="noStrike">
              <a:solidFill>
                <a:srgbClr val="000000"/>
              </a:solidFill>
              <a:latin typeface="Arial"/>
              <a:ea typeface="Arial"/>
              <a:cs typeface="Arial"/>
              <a:sym typeface="Arial"/>
            </a:endParaRPr>
          </a:p>
          <a:p>
            <a:pPr indent="-330200" lvl="0" marL="457200" marR="0" rtl="0" algn="l">
              <a:lnSpc>
                <a:spcPct val="100000"/>
              </a:lnSpc>
              <a:spcBef>
                <a:spcPts val="0"/>
              </a:spcBef>
              <a:spcAft>
                <a:spcPts val="0"/>
              </a:spcAft>
              <a:buClr>
                <a:srgbClr val="000000"/>
              </a:buClr>
              <a:buSzPts val="1600"/>
              <a:buFont typeface="Arial"/>
              <a:buAutoNum type="arabicPeriod"/>
            </a:pPr>
            <a:r>
              <a:rPr b="0" i="0" lang="en-GB" sz="1600" u="none" cap="none" strike="noStrike">
                <a:solidFill>
                  <a:srgbClr val="000000"/>
                </a:solidFill>
                <a:latin typeface="Arial"/>
                <a:ea typeface="Arial"/>
                <a:cs typeface="Arial"/>
                <a:sym typeface="Arial"/>
              </a:rPr>
              <a:t>How is the odour (smell) coming from the porridge described?</a:t>
            </a:r>
            <a:endParaRPr b="0" i="0" sz="1600" u="none" cap="none" strike="noStrike">
              <a:solidFill>
                <a:srgbClr val="000000"/>
              </a:solidFill>
              <a:latin typeface="Arial"/>
              <a:ea typeface="Arial"/>
              <a:cs typeface="Arial"/>
              <a:sym typeface="Arial"/>
            </a:endParaRPr>
          </a:p>
          <a:p>
            <a:pPr indent="-330200" lvl="0" marL="457200" marR="0" rtl="0" algn="l">
              <a:lnSpc>
                <a:spcPct val="100000"/>
              </a:lnSpc>
              <a:spcBef>
                <a:spcPts val="0"/>
              </a:spcBef>
              <a:spcAft>
                <a:spcPts val="0"/>
              </a:spcAft>
              <a:buClr>
                <a:srgbClr val="000000"/>
              </a:buClr>
              <a:buSzPts val="1600"/>
              <a:buFont typeface="Arial"/>
              <a:buAutoNum type="arabicPeriod"/>
            </a:pPr>
            <a:r>
              <a:rPr b="0" i="0" lang="en-GB" sz="1600" u="none" cap="none" strike="noStrike">
                <a:solidFill>
                  <a:srgbClr val="000000"/>
                </a:solidFill>
                <a:latin typeface="Arial"/>
                <a:ea typeface="Arial"/>
                <a:cs typeface="Arial"/>
                <a:sym typeface="Arial"/>
              </a:rPr>
              <a:t>Find two synonyms for sadness in the passage.</a:t>
            </a:r>
            <a:endParaRPr b="0" i="0" sz="1600" u="none" cap="none" strike="noStrike">
              <a:solidFill>
                <a:srgbClr val="000000"/>
              </a:solidFill>
              <a:latin typeface="Arial"/>
              <a:ea typeface="Arial"/>
              <a:cs typeface="Arial"/>
              <a:sym typeface="Arial"/>
            </a:endParaRPr>
          </a:p>
          <a:p>
            <a:pPr indent="-330200" lvl="0" marL="457200" marR="0" rtl="0" algn="l">
              <a:lnSpc>
                <a:spcPct val="100000"/>
              </a:lnSpc>
              <a:spcBef>
                <a:spcPts val="0"/>
              </a:spcBef>
              <a:spcAft>
                <a:spcPts val="0"/>
              </a:spcAft>
              <a:buClr>
                <a:srgbClr val="000000"/>
              </a:buClr>
              <a:buSzPts val="1600"/>
              <a:buFont typeface="Arial"/>
              <a:buAutoNum type="arabicPeriod"/>
            </a:pPr>
            <a:r>
              <a:rPr b="0" i="0" lang="en-GB" sz="1600" u="none" cap="none" strike="noStrike">
                <a:solidFill>
                  <a:srgbClr val="000000"/>
                </a:solidFill>
                <a:latin typeface="Arial"/>
                <a:ea typeface="Arial"/>
                <a:cs typeface="Arial"/>
                <a:sym typeface="Arial"/>
              </a:rPr>
              <a:t>Why might the response to the smell of the porridge be ‘whispered’ by the students?</a:t>
            </a:r>
            <a:endParaRPr b="0" i="0" sz="1600" u="none" cap="none" strike="noStrike">
              <a:solidFill>
                <a:srgbClr val="000000"/>
              </a:solidFill>
              <a:latin typeface="Arial"/>
              <a:ea typeface="Arial"/>
              <a:cs typeface="Arial"/>
              <a:sym typeface="Arial"/>
            </a:endParaRPr>
          </a:p>
          <a:p>
            <a:pPr indent="-330200" lvl="0" marL="457200" marR="0" rtl="0" algn="l">
              <a:lnSpc>
                <a:spcPct val="100000"/>
              </a:lnSpc>
              <a:spcBef>
                <a:spcPts val="0"/>
              </a:spcBef>
              <a:spcAft>
                <a:spcPts val="0"/>
              </a:spcAft>
              <a:buClr>
                <a:srgbClr val="000000"/>
              </a:buClr>
              <a:buSzPts val="1600"/>
              <a:buFont typeface="Arial"/>
              <a:buAutoNum type="arabicPeriod"/>
            </a:pPr>
            <a:r>
              <a:rPr b="0" i="0" lang="en-GB" sz="1600" u="none" cap="none" strike="noStrike">
                <a:solidFill>
                  <a:srgbClr val="000000"/>
                </a:solidFill>
                <a:latin typeface="Arial"/>
                <a:ea typeface="Arial"/>
                <a:cs typeface="Arial"/>
                <a:sym typeface="Arial"/>
              </a:rPr>
              <a:t>Fix the errors in the direct speech highlighted in red.</a:t>
            </a:r>
            <a:endParaRPr b="0" i="0" sz="1600" u="none" cap="none" strike="noStrike">
              <a:solidFill>
                <a:srgbClr val="000000"/>
              </a:solidFill>
              <a:latin typeface="Arial"/>
              <a:ea typeface="Arial"/>
              <a:cs typeface="Arial"/>
              <a:sym typeface="Arial"/>
            </a:endParaRPr>
          </a:p>
        </p:txBody>
      </p:sp>
      <p:pic>
        <p:nvPicPr>
          <p:cNvPr id="246" name="Google Shape;246;p32"/>
          <p:cNvPicPr preferRelativeResize="0"/>
          <p:nvPr/>
        </p:nvPicPr>
        <p:blipFill rotWithShape="1">
          <a:blip r:embed="rId3">
            <a:alphaModFix/>
          </a:blip>
          <a:srcRect b="0" l="0" r="0" t="0"/>
          <a:stretch/>
        </p:blipFill>
        <p:spPr>
          <a:xfrm>
            <a:off x="5618750" y="2662700"/>
            <a:ext cx="967000" cy="674975"/>
          </a:xfrm>
          <a:prstGeom prst="rect">
            <a:avLst/>
          </a:prstGeom>
          <a:noFill/>
          <a:ln>
            <a:noFill/>
          </a:ln>
        </p:spPr>
      </p:pic>
      <p:sp>
        <p:nvSpPr>
          <p:cNvPr id="247" name="Google Shape;247;p32"/>
          <p:cNvSpPr txBox="1"/>
          <p:nvPr/>
        </p:nvSpPr>
        <p:spPr>
          <a:xfrm>
            <a:off x="5618750" y="2662700"/>
            <a:ext cx="3384600" cy="24048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                     </a:t>
            </a:r>
            <a:r>
              <a:rPr b="0" i="0" lang="en-GB" sz="1600" u="none" cap="none" strike="noStrike">
                <a:solidFill>
                  <a:srgbClr val="000000"/>
                </a:solidFill>
                <a:latin typeface="Arial"/>
                <a:ea typeface="Arial"/>
                <a:cs typeface="Arial"/>
                <a:sym typeface="Arial"/>
              </a:rPr>
              <a:t>The word </a:t>
            </a:r>
            <a:endParaRPr b="0" i="0" sz="16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1" i="0" lang="en-GB" sz="1600" u="none" cap="none" strike="noStrike">
                <a:solidFill>
                  <a:srgbClr val="000000"/>
                </a:solidFill>
                <a:latin typeface="Arial"/>
                <a:ea typeface="Arial"/>
                <a:cs typeface="Arial"/>
                <a:sym typeface="Arial"/>
              </a:rPr>
              <a:t>                  manifestation</a:t>
            </a:r>
            <a:r>
              <a:rPr b="0" i="0" lang="en-GB" sz="1600" u="none" cap="none" strike="noStrike">
                <a:solidFill>
                  <a:srgbClr val="000000"/>
                </a:solidFill>
                <a:latin typeface="Arial"/>
                <a:ea typeface="Arial"/>
                <a:cs typeface="Arial"/>
                <a:sym typeface="Arial"/>
              </a:rPr>
              <a:t> means</a:t>
            </a:r>
            <a:endParaRPr b="0" i="0" sz="16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0" i="0" lang="en-GB" sz="1600" u="none" cap="none" strike="noStrike">
                <a:solidFill>
                  <a:srgbClr val="000000"/>
                </a:solidFill>
                <a:latin typeface="Arial"/>
                <a:ea typeface="Arial"/>
                <a:cs typeface="Arial"/>
                <a:sym typeface="Arial"/>
              </a:rPr>
              <a:t>                  </a:t>
            </a:r>
            <a:r>
              <a:rPr b="1" i="0" lang="en-GB" sz="1600" u="none" cap="none" strike="noStrike">
                <a:solidFill>
                  <a:srgbClr val="000000"/>
                </a:solidFill>
                <a:latin typeface="Arial"/>
                <a:ea typeface="Arial"/>
                <a:cs typeface="Arial"/>
                <a:sym typeface="Arial"/>
              </a:rPr>
              <a:t>the action of showing</a:t>
            </a:r>
            <a:endParaRPr b="1" i="0" sz="16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1" i="0" lang="en-GB" sz="1600" u="none" cap="none" strike="noStrike">
                <a:solidFill>
                  <a:srgbClr val="000000"/>
                </a:solidFill>
                <a:latin typeface="Arial"/>
                <a:ea typeface="Arial"/>
                <a:cs typeface="Arial"/>
                <a:sym typeface="Arial"/>
              </a:rPr>
              <a:t>something, e.g. </a:t>
            </a:r>
            <a:r>
              <a:rPr b="0" i="0" lang="en-GB" sz="1600" u="none" cap="none" strike="noStrike">
                <a:solidFill>
                  <a:srgbClr val="000000"/>
                </a:solidFill>
                <a:latin typeface="Arial"/>
                <a:ea typeface="Arial"/>
                <a:cs typeface="Arial"/>
                <a:sym typeface="Arial"/>
              </a:rPr>
              <a:t>The bags under the woman’s eyes were a</a:t>
            </a:r>
            <a:r>
              <a:rPr b="1" i="0" lang="en-GB" sz="1600" u="none" cap="none" strike="noStrike">
                <a:solidFill>
                  <a:srgbClr val="000000"/>
                </a:solidFill>
                <a:latin typeface="Arial"/>
                <a:ea typeface="Arial"/>
                <a:cs typeface="Arial"/>
                <a:sym typeface="Arial"/>
              </a:rPr>
              <a:t> manifestation </a:t>
            </a:r>
            <a:r>
              <a:rPr b="0" i="0" lang="en-GB" sz="1600" u="none" cap="none" strike="noStrike">
                <a:solidFill>
                  <a:srgbClr val="000000"/>
                </a:solidFill>
                <a:latin typeface="Arial"/>
                <a:ea typeface="Arial"/>
                <a:cs typeface="Arial"/>
                <a:sym typeface="Arial"/>
              </a:rPr>
              <a:t>of her tiredness.    </a:t>
            </a:r>
            <a:r>
              <a:rPr b="1" i="0" lang="en-GB" sz="1600" u="none" cap="none" strike="noStrike">
                <a:solidFill>
                  <a:srgbClr val="000000"/>
                </a:solidFill>
                <a:latin typeface="Arial"/>
                <a:ea typeface="Arial"/>
                <a:cs typeface="Arial"/>
                <a:sym typeface="Arial"/>
              </a:rPr>
              <a:t> </a:t>
            </a:r>
            <a:endParaRPr b="1" i="0" sz="16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0" i="0" lang="en-GB" sz="1600" u="none" cap="none" strike="noStrike">
                <a:solidFill>
                  <a:srgbClr val="000000"/>
                </a:solidFill>
                <a:latin typeface="Arial"/>
                <a:ea typeface="Arial"/>
                <a:cs typeface="Arial"/>
                <a:sym typeface="Arial"/>
              </a:rPr>
              <a:t>Use the word </a:t>
            </a:r>
            <a:r>
              <a:rPr b="1" i="0" lang="en-GB" sz="1600" u="none" cap="none" strike="noStrike">
                <a:solidFill>
                  <a:srgbClr val="000000"/>
                </a:solidFill>
                <a:latin typeface="Arial"/>
                <a:ea typeface="Arial"/>
                <a:cs typeface="Arial"/>
                <a:sym typeface="Arial"/>
              </a:rPr>
              <a:t>manifestation</a:t>
            </a:r>
            <a:r>
              <a:rPr b="0" i="0" lang="en-GB" sz="1600" u="none" cap="none" strike="noStrike">
                <a:solidFill>
                  <a:srgbClr val="000000"/>
                </a:solidFill>
                <a:latin typeface="Arial"/>
                <a:ea typeface="Arial"/>
                <a:cs typeface="Arial"/>
                <a:sym typeface="Arial"/>
              </a:rPr>
              <a:t> in a sentence.</a:t>
            </a:r>
            <a:endParaRPr b="0" i="0" sz="1600" u="none" cap="none" strike="noStrike">
              <a:solidFill>
                <a:srgbClr val="000000"/>
              </a:solidFill>
              <a:latin typeface="Arial"/>
              <a:ea typeface="Arial"/>
              <a:cs typeface="Arial"/>
              <a:sym typeface="Arial"/>
            </a:endParaRPr>
          </a:p>
        </p:txBody>
      </p:sp>
      <p:sp>
        <p:nvSpPr>
          <p:cNvPr id="248" name="Google Shape;248;p32"/>
          <p:cNvSpPr txBox="1"/>
          <p:nvPr/>
        </p:nvSpPr>
        <p:spPr>
          <a:xfrm>
            <a:off x="0" y="0"/>
            <a:ext cx="1152600" cy="428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Session 5</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2" name="Shape 252"/>
        <p:cNvGrpSpPr/>
        <p:nvPr/>
      </p:nvGrpSpPr>
      <p:grpSpPr>
        <a:xfrm>
          <a:off x="0" y="0"/>
          <a:ext cx="0" cy="0"/>
          <a:chOff x="0" y="0"/>
          <a:chExt cx="0" cy="0"/>
        </a:xfrm>
      </p:grpSpPr>
      <p:sp>
        <p:nvSpPr>
          <p:cNvPr id="253" name="Google Shape;253;p33"/>
          <p:cNvSpPr txBox="1"/>
          <p:nvPr>
            <p:ph type="title"/>
          </p:nvPr>
        </p:nvSpPr>
        <p:spPr>
          <a:xfrm>
            <a:off x="311700" y="86275"/>
            <a:ext cx="8520600" cy="5727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600"/>
              </a:spcAft>
              <a:buSzPts val="2800"/>
              <a:buNone/>
            </a:pPr>
            <a:r>
              <a:rPr b="1" lang="en-GB">
                <a:solidFill>
                  <a:srgbClr val="000000"/>
                </a:solidFill>
              </a:rPr>
              <a:t>Narrative Writing</a:t>
            </a:r>
            <a:endParaRPr b="1">
              <a:solidFill>
                <a:srgbClr val="000000"/>
              </a:solidFill>
            </a:endParaRPr>
          </a:p>
        </p:txBody>
      </p:sp>
      <p:sp>
        <p:nvSpPr>
          <p:cNvPr id="254" name="Google Shape;254;p33"/>
          <p:cNvSpPr txBox="1"/>
          <p:nvPr>
            <p:ph idx="1" type="body"/>
          </p:nvPr>
        </p:nvSpPr>
        <p:spPr>
          <a:xfrm>
            <a:off x="240050" y="563250"/>
            <a:ext cx="8798100" cy="34164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800"/>
              <a:buNone/>
            </a:pPr>
            <a:r>
              <a:rPr lang="en-GB" sz="2000">
                <a:solidFill>
                  <a:srgbClr val="000000"/>
                </a:solidFill>
              </a:rPr>
              <a:t>In the sentences below, direct speech punctuation is used incorrectly</a:t>
            </a:r>
            <a:r>
              <a:rPr lang="en-GB" sz="2000">
                <a:solidFill>
                  <a:schemeClr val="dk1"/>
                </a:solidFill>
              </a:rPr>
              <a:t>.</a:t>
            </a:r>
            <a:endParaRPr sz="2000">
              <a:solidFill>
                <a:schemeClr val="dk1"/>
              </a:solidFill>
            </a:endParaRPr>
          </a:p>
          <a:p>
            <a:pPr indent="0" lvl="0" marL="0" rtl="0" algn="l">
              <a:lnSpc>
                <a:spcPct val="100000"/>
              </a:lnSpc>
              <a:spcBef>
                <a:spcPts val="0"/>
              </a:spcBef>
              <a:spcAft>
                <a:spcPts val="0"/>
              </a:spcAft>
              <a:buSzPts val="1800"/>
              <a:buNone/>
            </a:pPr>
            <a:r>
              <a:rPr lang="en-GB" sz="2000">
                <a:solidFill>
                  <a:schemeClr val="dk1"/>
                </a:solidFill>
              </a:rPr>
              <a:t>Rewrite them so they are correct.</a:t>
            </a:r>
            <a:endParaRPr sz="2000">
              <a:solidFill>
                <a:schemeClr val="dk1"/>
              </a:solidFill>
            </a:endParaRPr>
          </a:p>
          <a:p>
            <a:pPr indent="0" lvl="0" marL="0" rtl="0" algn="l">
              <a:lnSpc>
                <a:spcPct val="100000"/>
              </a:lnSpc>
              <a:spcBef>
                <a:spcPts val="0"/>
              </a:spcBef>
              <a:spcAft>
                <a:spcPts val="0"/>
              </a:spcAft>
              <a:buSzPts val="1800"/>
              <a:buNone/>
            </a:pPr>
            <a:r>
              <a:t/>
            </a:r>
            <a:endParaRPr sz="2000">
              <a:solidFill>
                <a:schemeClr val="dk1"/>
              </a:solidFill>
            </a:endParaRPr>
          </a:p>
          <a:p>
            <a:pPr indent="-355600" lvl="0" marL="457200" rtl="0" algn="l">
              <a:lnSpc>
                <a:spcPct val="115000"/>
              </a:lnSpc>
              <a:spcBef>
                <a:spcPts val="0"/>
              </a:spcBef>
              <a:spcAft>
                <a:spcPts val="0"/>
              </a:spcAft>
              <a:buClr>
                <a:srgbClr val="000000"/>
              </a:buClr>
              <a:buSzPts val="2000"/>
              <a:buAutoNum type="arabicPeriod"/>
            </a:pPr>
            <a:r>
              <a:rPr lang="en-GB" sz="2000">
                <a:solidFill>
                  <a:srgbClr val="000000"/>
                </a:solidFill>
              </a:rPr>
              <a:t>Furiously, the teacher yelled stop messing around</a:t>
            </a:r>
            <a:endParaRPr sz="2000">
              <a:solidFill>
                <a:srgbClr val="000000"/>
              </a:solidFill>
            </a:endParaRPr>
          </a:p>
          <a:p>
            <a:pPr indent="-355600" lvl="0" marL="457200" rtl="0" algn="l">
              <a:lnSpc>
                <a:spcPct val="115000"/>
              </a:lnSpc>
              <a:spcBef>
                <a:spcPts val="0"/>
              </a:spcBef>
              <a:spcAft>
                <a:spcPts val="0"/>
              </a:spcAft>
              <a:buSzPts val="2000"/>
              <a:buAutoNum type="arabicPeriod"/>
            </a:pPr>
            <a:r>
              <a:rPr lang="en-GB" sz="2000">
                <a:solidFill>
                  <a:schemeClr val="dk1"/>
                </a:solidFill>
              </a:rPr>
              <a:t>Hurrying down the corridor, the boy bellowed “get out of my way”!</a:t>
            </a:r>
            <a:endParaRPr sz="2000">
              <a:solidFill>
                <a:schemeClr val="dk1"/>
              </a:solidFill>
            </a:endParaRPr>
          </a:p>
          <a:p>
            <a:pPr indent="-355600" lvl="0" marL="457200" rtl="0" algn="l">
              <a:lnSpc>
                <a:spcPct val="115000"/>
              </a:lnSpc>
              <a:spcBef>
                <a:spcPts val="0"/>
              </a:spcBef>
              <a:spcAft>
                <a:spcPts val="0"/>
              </a:spcAft>
              <a:buClr>
                <a:srgbClr val="000000"/>
              </a:buClr>
              <a:buSzPts val="2000"/>
              <a:buAutoNum type="arabicPeriod"/>
            </a:pPr>
            <a:r>
              <a:rPr lang="en-GB" sz="2000">
                <a:solidFill>
                  <a:srgbClr val="000000"/>
                </a:solidFill>
              </a:rPr>
              <a:t>“Did you have a good day,” asked my mum.</a:t>
            </a:r>
            <a:endParaRPr sz="2000">
              <a:solidFill>
                <a:srgbClr val="000000"/>
              </a:solidFill>
            </a:endParaRPr>
          </a:p>
          <a:p>
            <a:pPr indent="-355600" lvl="0" marL="457200" rtl="0" algn="l">
              <a:lnSpc>
                <a:spcPct val="115000"/>
              </a:lnSpc>
              <a:spcBef>
                <a:spcPts val="0"/>
              </a:spcBef>
              <a:spcAft>
                <a:spcPts val="0"/>
              </a:spcAft>
              <a:buSzPts val="2000"/>
              <a:buAutoNum type="arabicPeriod"/>
            </a:pPr>
            <a:r>
              <a:rPr lang="en-GB" sz="2000">
                <a:solidFill>
                  <a:schemeClr val="dk1"/>
                </a:solidFill>
              </a:rPr>
              <a:t>Welcome proclaimed Ms Webster to Sharples School.</a:t>
            </a:r>
            <a:endParaRPr sz="2000">
              <a:solidFill>
                <a:srgbClr val="000000"/>
              </a:solidFill>
            </a:endParaRPr>
          </a:p>
          <a:p>
            <a:pPr indent="-355600" lvl="0" marL="457200" rtl="0" algn="l">
              <a:lnSpc>
                <a:spcPct val="115000"/>
              </a:lnSpc>
              <a:spcBef>
                <a:spcPts val="0"/>
              </a:spcBef>
              <a:spcAft>
                <a:spcPts val="0"/>
              </a:spcAft>
              <a:buClr>
                <a:srgbClr val="000000"/>
              </a:buClr>
              <a:buSzPts val="2000"/>
              <a:buAutoNum type="arabicPeriod"/>
            </a:pPr>
            <a:r>
              <a:rPr lang="en-GB" sz="2000">
                <a:solidFill>
                  <a:schemeClr val="dk1"/>
                </a:solidFill>
              </a:rPr>
              <a:t>“The boy’s hand” shot up as soon as “Miss Amdavadi” asked the question.</a:t>
            </a:r>
            <a:endParaRPr sz="2000">
              <a:solidFill>
                <a:srgbClr val="000000"/>
              </a:solidFill>
            </a:endParaRPr>
          </a:p>
          <a:p>
            <a:pPr indent="0" lvl="0" marL="0" rtl="0" algn="l">
              <a:lnSpc>
                <a:spcPct val="115000"/>
              </a:lnSpc>
              <a:spcBef>
                <a:spcPts val="1600"/>
              </a:spcBef>
              <a:spcAft>
                <a:spcPts val="0"/>
              </a:spcAft>
              <a:buSzPts val="1800"/>
              <a:buNone/>
            </a:pPr>
            <a:r>
              <a:t/>
            </a:r>
            <a:endParaRPr/>
          </a:p>
          <a:p>
            <a:pPr indent="0" lvl="0" marL="0" rtl="0" algn="l">
              <a:lnSpc>
                <a:spcPct val="115000"/>
              </a:lnSpc>
              <a:spcBef>
                <a:spcPts val="1600"/>
              </a:spcBef>
              <a:spcAft>
                <a:spcPts val="0"/>
              </a:spcAft>
              <a:buSzPts val="1800"/>
              <a:buNone/>
            </a:pPr>
            <a:r>
              <a:rPr lang="en-GB"/>
              <a:t> </a:t>
            </a:r>
            <a:endParaRPr/>
          </a:p>
          <a:p>
            <a:pPr indent="0" lvl="0" marL="0" rtl="0" algn="l">
              <a:lnSpc>
                <a:spcPct val="115000"/>
              </a:lnSpc>
              <a:spcBef>
                <a:spcPts val="1600"/>
              </a:spcBef>
              <a:spcAft>
                <a:spcPts val="1600"/>
              </a:spcAft>
              <a:buSzPts val="1800"/>
              <a:buNone/>
            </a:pPr>
            <a:r>
              <a:t/>
            </a:r>
            <a:endParaRPr/>
          </a:p>
        </p:txBody>
      </p:sp>
      <p:pic>
        <p:nvPicPr>
          <p:cNvPr id="255" name="Google Shape;255;p33"/>
          <p:cNvPicPr preferRelativeResize="0"/>
          <p:nvPr/>
        </p:nvPicPr>
        <p:blipFill rotWithShape="1">
          <a:blip r:embed="rId3">
            <a:alphaModFix/>
          </a:blip>
          <a:srcRect b="0" l="0" r="0" t="0"/>
          <a:stretch/>
        </p:blipFill>
        <p:spPr>
          <a:xfrm>
            <a:off x="493901" y="4125626"/>
            <a:ext cx="1134400" cy="791825"/>
          </a:xfrm>
          <a:prstGeom prst="rect">
            <a:avLst/>
          </a:prstGeom>
          <a:noFill/>
          <a:ln>
            <a:noFill/>
          </a:ln>
        </p:spPr>
      </p:pic>
      <p:sp>
        <p:nvSpPr>
          <p:cNvPr id="256" name="Google Shape;256;p33"/>
          <p:cNvSpPr/>
          <p:nvPr/>
        </p:nvSpPr>
        <p:spPr>
          <a:xfrm>
            <a:off x="1685425" y="4101088"/>
            <a:ext cx="7244400" cy="840900"/>
          </a:xfrm>
          <a:prstGeom prst="roundRect">
            <a:avLst>
              <a:gd fmla="val 16667" name="adj"/>
            </a:avLst>
          </a:prstGeom>
          <a:solidFill>
            <a:srgbClr val="EEEEEE"/>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1" i="0" lang="en-GB" sz="1800" u="none" cap="none" strike="noStrike">
                <a:solidFill>
                  <a:srgbClr val="000000"/>
                </a:solidFill>
                <a:latin typeface="Arial"/>
                <a:ea typeface="Arial"/>
                <a:cs typeface="Arial"/>
                <a:sym typeface="Arial"/>
              </a:rPr>
              <a:t>Write your own incorrect sentences to challenge other students.</a:t>
            </a:r>
            <a:endParaRPr b="0" i="0" sz="1800" u="none" cap="none" strike="noStrike">
              <a:solidFill>
                <a:srgbClr val="000000"/>
              </a:solidFill>
              <a:latin typeface="Arial"/>
              <a:ea typeface="Arial"/>
              <a:cs typeface="Arial"/>
              <a:sym typeface="Arial"/>
            </a:endParaRPr>
          </a:p>
        </p:txBody>
      </p:sp>
      <p:sp>
        <p:nvSpPr>
          <p:cNvPr id="257" name="Google Shape;257;p33"/>
          <p:cNvSpPr txBox="1"/>
          <p:nvPr/>
        </p:nvSpPr>
        <p:spPr>
          <a:xfrm>
            <a:off x="0" y="-11425"/>
            <a:ext cx="1152600" cy="428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Session 5</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1" name="Shape 261"/>
        <p:cNvGrpSpPr/>
        <p:nvPr/>
      </p:nvGrpSpPr>
      <p:grpSpPr>
        <a:xfrm>
          <a:off x="0" y="0"/>
          <a:ext cx="0" cy="0"/>
          <a:chOff x="0" y="0"/>
          <a:chExt cx="0" cy="0"/>
        </a:xfrm>
      </p:grpSpPr>
      <p:sp>
        <p:nvSpPr>
          <p:cNvPr id="262" name="Google Shape;262;p34"/>
          <p:cNvSpPr txBox="1"/>
          <p:nvPr>
            <p:ph type="title"/>
          </p:nvPr>
        </p:nvSpPr>
        <p:spPr>
          <a:xfrm>
            <a:off x="311700" y="8627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SzPts val="2800"/>
              <a:buNone/>
            </a:pPr>
            <a:r>
              <a:rPr b="1" lang="en-GB" sz="1800">
                <a:solidFill>
                  <a:srgbClr val="000000"/>
                </a:solidFill>
              </a:rPr>
              <a:t>Sentence Practice:  </a:t>
            </a:r>
            <a:r>
              <a:rPr b="1" lang="en-GB" sz="1800">
                <a:solidFill>
                  <a:srgbClr val="FF9900"/>
                </a:solidFill>
              </a:rPr>
              <a:t>Noun</a:t>
            </a:r>
            <a:r>
              <a:rPr b="1" lang="en-GB" sz="1800">
                <a:solidFill>
                  <a:schemeClr val="dk2"/>
                </a:solidFill>
              </a:rPr>
              <a:t>, </a:t>
            </a:r>
            <a:r>
              <a:rPr b="1" lang="en-GB" sz="1800">
                <a:solidFill>
                  <a:srgbClr val="0B5394"/>
                </a:solidFill>
              </a:rPr>
              <a:t>which, where, who</a:t>
            </a:r>
            <a:r>
              <a:rPr b="1" lang="en-GB" sz="1800">
                <a:solidFill>
                  <a:schemeClr val="dk2"/>
                </a:solidFill>
              </a:rPr>
              <a:t> </a:t>
            </a:r>
            <a:r>
              <a:rPr b="1" lang="en-GB" sz="1800">
                <a:solidFill>
                  <a:srgbClr val="000000"/>
                </a:solidFill>
              </a:rPr>
              <a:t>sentence</a:t>
            </a:r>
            <a:endParaRPr b="1">
              <a:solidFill>
                <a:srgbClr val="000000"/>
              </a:solidFill>
            </a:endParaRPr>
          </a:p>
        </p:txBody>
      </p:sp>
      <p:sp>
        <p:nvSpPr>
          <p:cNvPr id="263" name="Google Shape;263;p34"/>
          <p:cNvSpPr txBox="1"/>
          <p:nvPr>
            <p:ph idx="1" type="body"/>
          </p:nvPr>
        </p:nvSpPr>
        <p:spPr>
          <a:xfrm>
            <a:off x="241275" y="980750"/>
            <a:ext cx="8798100" cy="34164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800"/>
              <a:buNone/>
            </a:pPr>
            <a:r>
              <a:rPr lang="en-GB" sz="1600">
                <a:solidFill>
                  <a:srgbClr val="000000"/>
                </a:solidFill>
              </a:rPr>
              <a:t>Example: </a:t>
            </a:r>
            <a:r>
              <a:rPr b="1" lang="en-GB" sz="1600">
                <a:solidFill>
                  <a:srgbClr val="FF9900"/>
                </a:solidFill>
              </a:rPr>
              <a:t>Miss Molyneux</a:t>
            </a:r>
            <a:r>
              <a:rPr lang="en-GB" sz="1600">
                <a:solidFill>
                  <a:srgbClr val="000000"/>
                </a:solidFill>
              </a:rPr>
              <a:t>, </a:t>
            </a:r>
            <a:r>
              <a:rPr b="1" lang="en-GB" sz="1600" u="sng">
                <a:solidFill>
                  <a:srgbClr val="0B5394"/>
                </a:solidFill>
              </a:rPr>
              <a:t>who</a:t>
            </a:r>
            <a:r>
              <a:rPr b="1" lang="en-GB" sz="1600">
                <a:solidFill>
                  <a:srgbClr val="0B5394"/>
                </a:solidFill>
              </a:rPr>
              <a:t> was excited to meet the new Year 7 pupils</a:t>
            </a:r>
            <a:r>
              <a:rPr lang="en-GB" sz="1600">
                <a:solidFill>
                  <a:srgbClr val="000000"/>
                </a:solidFill>
              </a:rPr>
              <a:t>, smiled broadly.</a:t>
            </a:r>
            <a:endParaRPr sz="1600">
              <a:solidFill>
                <a:srgbClr val="000000"/>
              </a:solidFill>
            </a:endParaRPr>
          </a:p>
          <a:p>
            <a:pPr indent="0" lvl="0" marL="0" rtl="0" algn="l">
              <a:lnSpc>
                <a:spcPct val="100000"/>
              </a:lnSpc>
              <a:spcBef>
                <a:spcPts val="0"/>
              </a:spcBef>
              <a:spcAft>
                <a:spcPts val="0"/>
              </a:spcAft>
              <a:buSzPts val="1800"/>
              <a:buNone/>
            </a:pPr>
            <a:r>
              <a:rPr lang="en-GB" sz="1600">
                <a:solidFill>
                  <a:srgbClr val="000000"/>
                </a:solidFill>
              </a:rPr>
              <a:t>The </a:t>
            </a:r>
            <a:r>
              <a:rPr b="1" lang="en-GB" sz="1600">
                <a:solidFill>
                  <a:srgbClr val="FF9900"/>
                </a:solidFill>
              </a:rPr>
              <a:t>playground</a:t>
            </a:r>
            <a:r>
              <a:rPr lang="en-GB" sz="1600">
                <a:solidFill>
                  <a:srgbClr val="000000"/>
                </a:solidFill>
              </a:rPr>
              <a:t>, </a:t>
            </a:r>
            <a:r>
              <a:rPr b="1" lang="en-GB" sz="1600" u="sng">
                <a:solidFill>
                  <a:srgbClr val="0B5394"/>
                </a:solidFill>
              </a:rPr>
              <a:t>where</a:t>
            </a:r>
            <a:r>
              <a:rPr b="1" lang="en-GB" sz="1600">
                <a:solidFill>
                  <a:srgbClr val="0B5394"/>
                </a:solidFill>
              </a:rPr>
              <a:t> Year 7 pupils could go at lunchtime</a:t>
            </a:r>
            <a:r>
              <a:rPr lang="en-GB" sz="1600">
                <a:solidFill>
                  <a:srgbClr val="000000"/>
                </a:solidFill>
              </a:rPr>
              <a:t>, was the biggest in the school.</a:t>
            </a:r>
            <a:endParaRPr sz="1600">
              <a:solidFill>
                <a:srgbClr val="000000"/>
              </a:solidFill>
            </a:endParaRPr>
          </a:p>
          <a:p>
            <a:pPr indent="0" lvl="0" marL="0" rtl="0" algn="l">
              <a:lnSpc>
                <a:spcPct val="100000"/>
              </a:lnSpc>
              <a:spcBef>
                <a:spcPts val="0"/>
              </a:spcBef>
              <a:spcAft>
                <a:spcPts val="0"/>
              </a:spcAft>
              <a:buSzPts val="1800"/>
              <a:buNone/>
            </a:pPr>
            <a:r>
              <a:rPr lang="en-GB" sz="1600">
                <a:solidFill>
                  <a:srgbClr val="000000"/>
                </a:solidFill>
              </a:rPr>
              <a:t>The </a:t>
            </a:r>
            <a:r>
              <a:rPr b="1" lang="en-GB" sz="1600">
                <a:solidFill>
                  <a:srgbClr val="FF9900"/>
                </a:solidFill>
              </a:rPr>
              <a:t>homework</a:t>
            </a:r>
            <a:r>
              <a:rPr lang="en-GB" sz="1600">
                <a:solidFill>
                  <a:srgbClr val="000000"/>
                </a:solidFill>
              </a:rPr>
              <a:t>, </a:t>
            </a:r>
            <a:r>
              <a:rPr b="1" lang="en-GB" sz="1600" u="sng">
                <a:solidFill>
                  <a:srgbClr val="0B5394"/>
                </a:solidFill>
              </a:rPr>
              <a:t>which</a:t>
            </a:r>
            <a:r>
              <a:rPr b="1" lang="en-GB" sz="1600">
                <a:solidFill>
                  <a:srgbClr val="0B5394"/>
                </a:solidFill>
              </a:rPr>
              <a:t> was due in tomorrow</a:t>
            </a:r>
            <a:r>
              <a:rPr lang="en-GB" sz="1600">
                <a:solidFill>
                  <a:srgbClr val="000000"/>
                </a:solidFill>
              </a:rPr>
              <a:t>, was to research Shakespeare’s life.</a:t>
            </a:r>
            <a:endParaRPr sz="1600">
              <a:solidFill>
                <a:srgbClr val="000000"/>
              </a:solidFill>
            </a:endParaRPr>
          </a:p>
          <a:p>
            <a:pPr indent="0" lvl="0" marL="0" rtl="0" algn="l">
              <a:lnSpc>
                <a:spcPct val="115000"/>
              </a:lnSpc>
              <a:spcBef>
                <a:spcPts val="0"/>
              </a:spcBef>
              <a:spcAft>
                <a:spcPts val="0"/>
              </a:spcAft>
              <a:buSzPts val="1800"/>
              <a:buNone/>
            </a:pPr>
            <a:r>
              <a:t/>
            </a:r>
            <a:endParaRPr sz="800">
              <a:solidFill>
                <a:srgbClr val="000000"/>
              </a:solidFill>
            </a:endParaRPr>
          </a:p>
          <a:p>
            <a:pPr indent="-355600" lvl="0" marL="457200" rtl="0" algn="l">
              <a:lnSpc>
                <a:spcPct val="115000"/>
              </a:lnSpc>
              <a:spcBef>
                <a:spcPts val="1600"/>
              </a:spcBef>
              <a:spcAft>
                <a:spcPts val="0"/>
              </a:spcAft>
              <a:buClr>
                <a:srgbClr val="000000"/>
              </a:buClr>
              <a:buSzPts val="2000"/>
              <a:buAutoNum type="arabicPeriod"/>
            </a:pPr>
            <a:r>
              <a:rPr lang="en-GB" sz="2000">
                <a:solidFill>
                  <a:srgbClr val="000000"/>
                </a:solidFill>
              </a:rPr>
              <a:t>The</a:t>
            </a:r>
            <a:r>
              <a:rPr b="1" lang="en-GB" sz="2000">
                <a:solidFill>
                  <a:srgbClr val="FF9900"/>
                </a:solidFill>
              </a:rPr>
              <a:t> boy</a:t>
            </a:r>
            <a:r>
              <a:rPr lang="en-GB" sz="2000">
                <a:solidFill>
                  <a:srgbClr val="000000"/>
                </a:solidFill>
              </a:rPr>
              <a:t>, </a:t>
            </a:r>
            <a:r>
              <a:rPr b="1" lang="en-GB" sz="2000">
                <a:solidFill>
                  <a:srgbClr val="0B5394"/>
                </a:solidFill>
              </a:rPr>
              <a:t>who</a:t>
            </a:r>
            <a:r>
              <a:rPr lang="en-GB" sz="2000">
                <a:solidFill>
                  <a:srgbClr val="000000"/>
                </a:solidFill>
              </a:rPr>
              <a:t>…</a:t>
            </a:r>
            <a:endParaRPr sz="2000">
              <a:solidFill>
                <a:srgbClr val="000000"/>
              </a:solidFill>
            </a:endParaRPr>
          </a:p>
          <a:p>
            <a:pPr indent="-355600" lvl="0" marL="457200" rtl="0" algn="l">
              <a:lnSpc>
                <a:spcPct val="115000"/>
              </a:lnSpc>
              <a:spcBef>
                <a:spcPts val="0"/>
              </a:spcBef>
              <a:spcAft>
                <a:spcPts val="0"/>
              </a:spcAft>
              <a:buClr>
                <a:srgbClr val="000000"/>
              </a:buClr>
              <a:buSzPts val="2000"/>
              <a:buAutoNum type="arabicPeriod"/>
            </a:pPr>
            <a:r>
              <a:rPr lang="en-GB" sz="2000">
                <a:solidFill>
                  <a:srgbClr val="000000"/>
                </a:solidFill>
              </a:rPr>
              <a:t>The</a:t>
            </a:r>
            <a:r>
              <a:rPr b="1" lang="en-GB" sz="2000">
                <a:solidFill>
                  <a:srgbClr val="FF9900"/>
                </a:solidFill>
              </a:rPr>
              <a:t> canteen</a:t>
            </a:r>
            <a:r>
              <a:rPr lang="en-GB" sz="2000">
                <a:solidFill>
                  <a:srgbClr val="000000"/>
                </a:solidFill>
              </a:rPr>
              <a:t>, </a:t>
            </a:r>
            <a:r>
              <a:rPr b="1" lang="en-GB" sz="2000">
                <a:solidFill>
                  <a:srgbClr val="0B5394"/>
                </a:solidFill>
              </a:rPr>
              <a:t>where…</a:t>
            </a:r>
            <a:endParaRPr b="1" sz="2000">
              <a:solidFill>
                <a:srgbClr val="0B5394"/>
              </a:solidFill>
            </a:endParaRPr>
          </a:p>
          <a:p>
            <a:pPr indent="-355600" lvl="0" marL="457200" rtl="0" algn="l">
              <a:lnSpc>
                <a:spcPct val="115000"/>
              </a:lnSpc>
              <a:spcBef>
                <a:spcPts val="0"/>
              </a:spcBef>
              <a:spcAft>
                <a:spcPts val="0"/>
              </a:spcAft>
              <a:buClr>
                <a:srgbClr val="000000"/>
              </a:buClr>
              <a:buSzPts val="2000"/>
              <a:buAutoNum type="arabicPeriod"/>
            </a:pPr>
            <a:r>
              <a:rPr lang="en-GB" sz="2000">
                <a:solidFill>
                  <a:srgbClr val="000000"/>
                </a:solidFill>
              </a:rPr>
              <a:t>My</a:t>
            </a:r>
            <a:r>
              <a:rPr b="1" lang="en-GB" sz="2000">
                <a:solidFill>
                  <a:srgbClr val="FF9900"/>
                </a:solidFill>
              </a:rPr>
              <a:t> pencil case</a:t>
            </a:r>
            <a:r>
              <a:rPr lang="en-GB" sz="2000">
                <a:solidFill>
                  <a:srgbClr val="000000"/>
                </a:solidFill>
              </a:rPr>
              <a:t>, </a:t>
            </a:r>
            <a:r>
              <a:rPr b="1" lang="en-GB" sz="2000">
                <a:solidFill>
                  <a:srgbClr val="0B5394"/>
                </a:solidFill>
              </a:rPr>
              <a:t>which</a:t>
            </a:r>
            <a:r>
              <a:rPr lang="en-GB" sz="2000">
                <a:solidFill>
                  <a:srgbClr val="000000"/>
                </a:solidFill>
              </a:rPr>
              <a:t>...</a:t>
            </a:r>
            <a:endParaRPr sz="2000">
              <a:solidFill>
                <a:srgbClr val="000000"/>
              </a:solidFill>
            </a:endParaRPr>
          </a:p>
          <a:p>
            <a:pPr indent="-355600" lvl="0" marL="457200" rtl="0" algn="l">
              <a:lnSpc>
                <a:spcPct val="115000"/>
              </a:lnSpc>
              <a:spcBef>
                <a:spcPts val="0"/>
              </a:spcBef>
              <a:spcAft>
                <a:spcPts val="0"/>
              </a:spcAft>
              <a:buClr>
                <a:srgbClr val="000000"/>
              </a:buClr>
              <a:buSzPts val="2000"/>
              <a:buAutoNum type="arabicPeriod"/>
            </a:pPr>
            <a:r>
              <a:rPr b="1" lang="en-GB" sz="2000">
                <a:solidFill>
                  <a:srgbClr val="FF9900"/>
                </a:solidFill>
              </a:rPr>
              <a:t>Fatima</a:t>
            </a:r>
            <a:r>
              <a:rPr lang="en-GB" sz="2000">
                <a:solidFill>
                  <a:srgbClr val="000000"/>
                </a:solidFill>
              </a:rPr>
              <a:t>...</a:t>
            </a:r>
            <a:endParaRPr sz="2000">
              <a:solidFill>
                <a:srgbClr val="000000"/>
              </a:solidFill>
            </a:endParaRPr>
          </a:p>
          <a:p>
            <a:pPr indent="-355600" lvl="0" marL="457200" rtl="0" algn="l">
              <a:lnSpc>
                <a:spcPct val="115000"/>
              </a:lnSpc>
              <a:spcBef>
                <a:spcPts val="0"/>
              </a:spcBef>
              <a:spcAft>
                <a:spcPts val="0"/>
              </a:spcAft>
              <a:buClr>
                <a:srgbClr val="000000"/>
              </a:buClr>
              <a:buSzPts val="2000"/>
              <a:buAutoNum type="arabicPeriod"/>
            </a:pPr>
            <a:r>
              <a:rPr lang="en-GB" sz="2000">
                <a:solidFill>
                  <a:srgbClr val="000000"/>
                </a:solidFill>
              </a:rPr>
              <a:t>The </a:t>
            </a:r>
            <a:r>
              <a:rPr b="1" lang="en-GB" sz="2000">
                <a:solidFill>
                  <a:srgbClr val="FF9900"/>
                </a:solidFill>
              </a:rPr>
              <a:t>school gates</a:t>
            </a:r>
            <a:r>
              <a:rPr lang="en-GB" sz="2000">
                <a:solidFill>
                  <a:srgbClr val="000000"/>
                </a:solidFill>
              </a:rPr>
              <a:t>...</a:t>
            </a:r>
            <a:endParaRPr sz="2000">
              <a:solidFill>
                <a:srgbClr val="000000"/>
              </a:solidFill>
            </a:endParaRPr>
          </a:p>
          <a:p>
            <a:pPr indent="0" lvl="0" marL="0" rtl="0" algn="l">
              <a:lnSpc>
                <a:spcPct val="115000"/>
              </a:lnSpc>
              <a:spcBef>
                <a:spcPts val="1600"/>
              </a:spcBef>
              <a:spcAft>
                <a:spcPts val="0"/>
              </a:spcAft>
              <a:buSzPts val="1800"/>
              <a:buNone/>
            </a:pPr>
            <a:r>
              <a:t/>
            </a:r>
            <a:endParaRPr/>
          </a:p>
          <a:p>
            <a:pPr indent="0" lvl="0" marL="0" rtl="0" algn="l">
              <a:lnSpc>
                <a:spcPct val="115000"/>
              </a:lnSpc>
              <a:spcBef>
                <a:spcPts val="1600"/>
              </a:spcBef>
              <a:spcAft>
                <a:spcPts val="0"/>
              </a:spcAft>
              <a:buSzPts val="1800"/>
              <a:buNone/>
            </a:pPr>
            <a:r>
              <a:rPr lang="en-GB"/>
              <a:t> </a:t>
            </a:r>
            <a:endParaRPr/>
          </a:p>
          <a:p>
            <a:pPr indent="0" lvl="0" marL="0" rtl="0" algn="l">
              <a:lnSpc>
                <a:spcPct val="115000"/>
              </a:lnSpc>
              <a:spcBef>
                <a:spcPts val="1600"/>
              </a:spcBef>
              <a:spcAft>
                <a:spcPts val="1600"/>
              </a:spcAft>
              <a:buSzPts val="1800"/>
              <a:buNone/>
            </a:pPr>
            <a:r>
              <a:t/>
            </a:r>
            <a:endParaRPr/>
          </a:p>
        </p:txBody>
      </p:sp>
      <p:sp>
        <p:nvSpPr>
          <p:cNvPr id="264" name="Google Shape;264;p34"/>
          <p:cNvSpPr txBox="1"/>
          <p:nvPr/>
        </p:nvSpPr>
        <p:spPr>
          <a:xfrm>
            <a:off x="1181000" y="603050"/>
            <a:ext cx="1859100" cy="377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1" i="0" lang="en-GB" sz="1400" u="none" cap="none" strike="noStrike">
                <a:solidFill>
                  <a:srgbClr val="FF9900"/>
                </a:solidFill>
                <a:latin typeface="Arial"/>
                <a:ea typeface="Arial"/>
                <a:cs typeface="Arial"/>
                <a:sym typeface="Arial"/>
              </a:rPr>
              <a:t>Noun</a:t>
            </a:r>
            <a:endParaRPr b="1" i="0" sz="1400" u="none" cap="none" strike="noStrike">
              <a:solidFill>
                <a:srgbClr val="FF9900"/>
              </a:solidFill>
              <a:latin typeface="Arial"/>
              <a:ea typeface="Arial"/>
              <a:cs typeface="Arial"/>
              <a:sym typeface="Arial"/>
            </a:endParaRPr>
          </a:p>
        </p:txBody>
      </p:sp>
      <p:pic>
        <p:nvPicPr>
          <p:cNvPr id="265" name="Google Shape;265;p34"/>
          <p:cNvPicPr preferRelativeResize="0"/>
          <p:nvPr/>
        </p:nvPicPr>
        <p:blipFill rotWithShape="1">
          <a:blip r:embed="rId3">
            <a:alphaModFix/>
          </a:blip>
          <a:srcRect b="0" l="0" r="0" t="0"/>
          <a:stretch/>
        </p:blipFill>
        <p:spPr>
          <a:xfrm>
            <a:off x="484376" y="4151764"/>
            <a:ext cx="1134400" cy="791825"/>
          </a:xfrm>
          <a:prstGeom prst="rect">
            <a:avLst/>
          </a:prstGeom>
          <a:noFill/>
          <a:ln>
            <a:noFill/>
          </a:ln>
        </p:spPr>
      </p:pic>
      <p:sp>
        <p:nvSpPr>
          <p:cNvPr id="266" name="Google Shape;266;p34"/>
          <p:cNvSpPr txBox="1"/>
          <p:nvPr/>
        </p:nvSpPr>
        <p:spPr>
          <a:xfrm>
            <a:off x="3240125" y="603050"/>
            <a:ext cx="2227200" cy="377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1" i="0" lang="en-GB" sz="1400" u="none" cap="none" strike="noStrike">
                <a:solidFill>
                  <a:srgbClr val="0B5394"/>
                </a:solidFill>
                <a:latin typeface="Arial"/>
                <a:ea typeface="Arial"/>
                <a:cs typeface="Arial"/>
                <a:sym typeface="Arial"/>
              </a:rPr>
              <a:t>Subordinate clause</a:t>
            </a:r>
            <a:endParaRPr b="1" i="0" sz="1400" u="none" cap="none" strike="noStrike">
              <a:solidFill>
                <a:srgbClr val="0B5394"/>
              </a:solidFill>
              <a:latin typeface="Arial"/>
              <a:ea typeface="Arial"/>
              <a:cs typeface="Arial"/>
              <a:sym typeface="Arial"/>
            </a:endParaRPr>
          </a:p>
        </p:txBody>
      </p:sp>
      <p:sp>
        <p:nvSpPr>
          <p:cNvPr id="267" name="Google Shape;267;p34"/>
          <p:cNvSpPr/>
          <p:nvPr/>
        </p:nvSpPr>
        <p:spPr>
          <a:xfrm>
            <a:off x="1708950" y="4057626"/>
            <a:ext cx="7244400" cy="980100"/>
          </a:xfrm>
          <a:prstGeom prst="roundRect">
            <a:avLst>
              <a:gd fmla="val 16667" name="adj"/>
            </a:avLst>
          </a:prstGeom>
          <a:solidFill>
            <a:srgbClr val="EEEEEE"/>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330200" lvl="0" marL="457200" marR="0" rtl="0" algn="l">
              <a:lnSpc>
                <a:spcPct val="100000"/>
              </a:lnSpc>
              <a:spcBef>
                <a:spcPts val="0"/>
              </a:spcBef>
              <a:spcAft>
                <a:spcPts val="0"/>
              </a:spcAft>
              <a:buClr>
                <a:srgbClr val="000000"/>
              </a:buClr>
              <a:buSzPts val="1600"/>
              <a:buFont typeface="Arial"/>
              <a:buAutoNum type="arabicPeriod"/>
            </a:pPr>
            <a:r>
              <a:rPr b="0" i="0" lang="en-GB" sz="1600" u="none" cap="none" strike="noStrike">
                <a:solidFill>
                  <a:srgbClr val="000000"/>
                </a:solidFill>
                <a:latin typeface="Arial"/>
                <a:ea typeface="Arial"/>
                <a:cs typeface="Arial"/>
                <a:sym typeface="Arial"/>
              </a:rPr>
              <a:t>Write your own sentence from scratch.</a:t>
            </a:r>
            <a:endParaRPr b="0" i="0" sz="1600" u="none" cap="none" strike="noStrike">
              <a:solidFill>
                <a:srgbClr val="000000"/>
              </a:solidFill>
              <a:latin typeface="Arial"/>
              <a:ea typeface="Arial"/>
              <a:cs typeface="Arial"/>
              <a:sym typeface="Arial"/>
            </a:endParaRPr>
          </a:p>
          <a:p>
            <a:pPr indent="-330200" lvl="0" marL="457200" marR="0" rtl="0" algn="l">
              <a:lnSpc>
                <a:spcPct val="100000"/>
              </a:lnSpc>
              <a:spcBef>
                <a:spcPts val="0"/>
              </a:spcBef>
              <a:spcAft>
                <a:spcPts val="0"/>
              </a:spcAft>
              <a:buClr>
                <a:srgbClr val="000000"/>
              </a:buClr>
              <a:buSzPts val="1600"/>
              <a:buFont typeface="Arial"/>
              <a:buAutoNum type="arabicPeriod"/>
            </a:pPr>
            <a:r>
              <a:rPr b="0" i="0" lang="en-GB" sz="1600" u="none" cap="none" strike="noStrike">
                <a:solidFill>
                  <a:srgbClr val="000000"/>
                </a:solidFill>
                <a:latin typeface="Arial"/>
                <a:ea typeface="Arial"/>
                <a:cs typeface="Arial"/>
                <a:sym typeface="Arial"/>
              </a:rPr>
              <a:t>Add an extra subordinate clause, e.g. Miss Molyneux, who was excited to meet the new Year 7 pupils, smiled broadly,</a:t>
            </a:r>
            <a:r>
              <a:rPr b="0" i="0" lang="en-GB" sz="1600" u="none" cap="none" strike="noStrike">
                <a:solidFill>
                  <a:srgbClr val="FF0000"/>
                </a:solidFill>
                <a:latin typeface="Arial"/>
                <a:ea typeface="Arial"/>
                <a:cs typeface="Arial"/>
                <a:sym typeface="Arial"/>
              </a:rPr>
              <a:t> making them feel welcome.</a:t>
            </a:r>
            <a:endParaRPr b="0" i="0" sz="1600" u="none" cap="none" strike="noStrike">
              <a:solidFill>
                <a:srgbClr val="FF0000"/>
              </a:solidFill>
              <a:latin typeface="Arial"/>
              <a:ea typeface="Arial"/>
              <a:cs typeface="Arial"/>
              <a:sym typeface="Arial"/>
            </a:endParaRPr>
          </a:p>
        </p:txBody>
      </p:sp>
      <p:sp>
        <p:nvSpPr>
          <p:cNvPr id="268" name="Google Shape;268;p34"/>
          <p:cNvSpPr txBox="1"/>
          <p:nvPr/>
        </p:nvSpPr>
        <p:spPr>
          <a:xfrm>
            <a:off x="7926950" y="0"/>
            <a:ext cx="1152600" cy="428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Session 5</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2" name="Shape 272"/>
        <p:cNvGrpSpPr/>
        <p:nvPr/>
      </p:nvGrpSpPr>
      <p:grpSpPr>
        <a:xfrm>
          <a:off x="0" y="0"/>
          <a:ext cx="0" cy="0"/>
          <a:chOff x="0" y="0"/>
          <a:chExt cx="0" cy="0"/>
        </a:xfrm>
      </p:grpSpPr>
      <p:sp>
        <p:nvSpPr>
          <p:cNvPr id="273" name="Google Shape;273;p35"/>
          <p:cNvSpPr txBox="1"/>
          <p:nvPr>
            <p:ph type="title"/>
          </p:nvPr>
        </p:nvSpPr>
        <p:spPr>
          <a:xfrm>
            <a:off x="361725" y="11992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b="1" lang="en-GB"/>
              <a:t>Writing Workshop</a:t>
            </a:r>
            <a:endParaRPr b="1"/>
          </a:p>
        </p:txBody>
      </p:sp>
      <p:sp>
        <p:nvSpPr>
          <p:cNvPr id="274" name="Google Shape;274;p35"/>
          <p:cNvSpPr txBox="1"/>
          <p:nvPr>
            <p:ph idx="1" type="body"/>
          </p:nvPr>
        </p:nvSpPr>
        <p:spPr>
          <a:xfrm>
            <a:off x="361725" y="692625"/>
            <a:ext cx="8520600" cy="3416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800"/>
              <a:buNone/>
            </a:pPr>
            <a:r>
              <a:rPr lang="en-GB">
                <a:solidFill>
                  <a:srgbClr val="000000"/>
                </a:solidFill>
              </a:rPr>
              <a:t>Think back to your first day at Sharples.  </a:t>
            </a:r>
            <a:r>
              <a:rPr b="1" lang="en-GB">
                <a:solidFill>
                  <a:srgbClr val="000000"/>
                </a:solidFill>
              </a:rPr>
              <a:t>Write three </a:t>
            </a:r>
            <a:r>
              <a:rPr b="1" lang="en-GB">
                <a:solidFill>
                  <a:srgbClr val="FF9900"/>
                </a:solidFill>
              </a:rPr>
              <a:t>Noun</a:t>
            </a:r>
            <a:r>
              <a:rPr b="1" lang="en-GB"/>
              <a:t>, </a:t>
            </a:r>
            <a:r>
              <a:rPr b="1" lang="en-GB">
                <a:solidFill>
                  <a:srgbClr val="0B5394"/>
                </a:solidFill>
              </a:rPr>
              <a:t>which, where, who</a:t>
            </a:r>
            <a:r>
              <a:rPr b="1" lang="en-GB"/>
              <a:t> </a:t>
            </a:r>
            <a:r>
              <a:rPr b="1" lang="en-GB">
                <a:solidFill>
                  <a:schemeClr val="dk1"/>
                </a:solidFill>
              </a:rPr>
              <a:t>sentences</a:t>
            </a:r>
            <a:r>
              <a:rPr b="1" lang="en-GB">
                <a:solidFill>
                  <a:srgbClr val="000000"/>
                </a:solidFill>
              </a:rPr>
              <a:t> that describe your experience.</a:t>
            </a:r>
            <a:r>
              <a:rPr lang="en-GB">
                <a:solidFill>
                  <a:srgbClr val="000000"/>
                </a:solidFill>
              </a:rPr>
              <a:t>  These sentences need to be perfect before they go into the Sentence Store.</a:t>
            </a:r>
            <a:endParaRPr>
              <a:solidFill>
                <a:srgbClr val="000000"/>
              </a:solidFill>
            </a:endParaRPr>
          </a:p>
          <a:p>
            <a:pPr indent="0" lvl="0" marL="0" rtl="0" algn="l">
              <a:lnSpc>
                <a:spcPct val="115000"/>
              </a:lnSpc>
              <a:spcBef>
                <a:spcPts val="1600"/>
              </a:spcBef>
              <a:spcAft>
                <a:spcPts val="0"/>
              </a:spcAft>
              <a:buSzPts val="1800"/>
              <a:buNone/>
            </a:pPr>
            <a:r>
              <a:rPr b="1" lang="en-GB" u="sng">
                <a:solidFill>
                  <a:srgbClr val="000000"/>
                </a:solidFill>
              </a:rPr>
              <a:t>Self-Assessment Check</a:t>
            </a:r>
            <a:endParaRPr b="1" u="sng">
              <a:solidFill>
                <a:srgbClr val="000000"/>
              </a:solidFill>
            </a:endParaRPr>
          </a:p>
          <a:p>
            <a:pPr indent="-342900" lvl="0" marL="457200" rtl="0" algn="l">
              <a:lnSpc>
                <a:spcPct val="115000"/>
              </a:lnSpc>
              <a:spcBef>
                <a:spcPts val="1600"/>
              </a:spcBef>
              <a:spcAft>
                <a:spcPts val="0"/>
              </a:spcAft>
              <a:buClr>
                <a:srgbClr val="000000"/>
              </a:buClr>
              <a:buSzPts val="1800"/>
              <a:buChar char="●"/>
            </a:pPr>
            <a:r>
              <a:rPr lang="en-GB">
                <a:solidFill>
                  <a:srgbClr val="000000"/>
                </a:solidFill>
              </a:rPr>
              <a:t>Is my sentence punctuated correctly?</a:t>
            </a:r>
            <a:endParaRPr>
              <a:solidFill>
                <a:srgbClr val="000000"/>
              </a:solidFill>
            </a:endParaRPr>
          </a:p>
          <a:p>
            <a:pPr indent="-342900" lvl="0" marL="457200" rtl="0" algn="l">
              <a:lnSpc>
                <a:spcPct val="115000"/>
              </a:lnSpc>
              <a:spcBef>
                <a:spcPts val="0"/>
              </a:spcBef>
              <a:spcAft>
                <a:spcPts val="0"/>
              </a:spcAft>
              <a:buClr>
                <a:srgbClr val="000000"/>
              </a:buClr>
              <a:buSzPts val="1800"/>
              <a:buChar char="●"/>
            </a:pPr>
            <a:r>
              <a:rPr lang="en-GB">
                <a:solidFill>
                  <a:srgbClr val="000000"/>
                </a:solidFill>
              </a:rPr>
              <a:t>Does it capture my feelings?</a:t>
            </a:r>
            <a:endParaRPr>
              <a:solidFill>
                <a:srgbClr val="000000"/>
              </a:solidFill>
            </a:endParaRPr>
          </a:p>
          <a:p>
            <a:pPr indent="-342900" lvl="0" marL="457200" rtl="0" algn="l">
              <a:lnSpc>
                <a:spcPct val="115000"/>
              </a:lnSpc>
              <a:spcBef>
                <a:spcPts val="0"/>
              </a:spcBef>
              <a:spcAft>
                <a:spcPts val="0"/>
              </a:spcAft>
              <a:buClr>
                <a:srgbClr val="000000"/>
              </a:buClr>
              <a:buSzPts val="1800"/>
              <a:buChar char="●"/>
            </a:pPr>
            <a:r>
              <a:rPr lang="en-GB">
                <a:solidFill>
                  <a:srgbClr val="000000"/>
                </a:solidFill>
              </a:rPr>
              <a:t>Is it in the past tense?</a:t>
            </a:r>
            <a:endParaRPr>
              <a:solidFill>
                <a:srgbClr val="000000"/>
              </a:solidFill>
            </a:endParaRPr>
          </a:p>
          <a:p>
            <a:pPr indent="-342900" lvl="0" marL="457200" rtl="0" algn="l">
              <a:lnSpc>
                <a:spcPct val="115000"/>
              </a:lnSpc>
              <a:spcBef>
                <a:spcPts val="0"/>
              </a:spcBef>
              <a:spcAft>
                <a:spcPts val="0"/>
              </a:spcAft>
              <a:buClr>
                <a:srgbClr val="000000"/>
              </a:buClr>
              <a:buSzPts val="1800"/>
              <a:buChar char="●"/>
            </a:pPr>
            <a:r>
              <a:rPr lang="en-GB">
                <a:solidFill>
                  <a:srgbClr val="000000"/>
                </a:solidFill>
              </a:rPr>
              <a:t>Could I improve the vocabulary?</a:t>
            </a:r>
            <a:endParaRPr>
              <a:solidFill>
                <a:srgbClr val="000000"/>
              </a:solidFill>
            </a:endParaRPr>
          </a:p>
          <a:p>
            <a:pPr indent="-342900" lvl="0" marL="457200" rtl="0" algn="l">
              <a:lnSpc>
                <a:spcPct val="115000"/>
              </a:lnSpc>
              <a:spcBef>
                <a:spcPts val="0"/>
              </a:spcBef>
              <a:spcAft>
                <a:spcPts val="0"/>
              </a:spcAft>
              <a:buClr>
                <a:srgbClr val="000000"/>
              </a:buClr>
              <a:buSzPts val="1800"/>
              <a:buChar char="●"/>
            </a:pPr>
            <a:r>
              <a:rPr lang="en-GB">
                <a:solidFill>
                  <a:srgbClr val="000000"/>
                </a:solidFill>
              </a:rPr>
              <a:t>Could I add descriptive adjectives or adverbs?</a:t>
            </a:r>
            <a:endParaRPr>
              <a:solidFill>
                <a:srgbClr val="000000"/>
              </a:solidFill>
            </a:endParaRPr>
          </a:p>
        </p:txBody>
      </p:sp>
      <p:pic>
        <p:nvPicPr>
          <p:cNvPr id="275" name="Google Shape;275;p35"/>
          <p:cNvPicPr preferRelativeResize="0"/>
          <p:nvPr/>
        </p:nvPicPr>
        <p:blipFill rotWithShape="1">
          <a:blip r:embed="rId3">
            <a:alphaModFix/>
          </a:blip>
          <a:srcRect b="0" l="0" r="0" t="0"/>
          <a:stretch/>
        </p:blipFill>
        <p:spPr>
          <a:xfrm>
            <a:off x="474851" y="4103901"/>
            <a:ext cx="1134400" cy="791825"/>
          </a:xfrm>
          <a:prstGeom prst="rect">
            <a:avLst/>
          </a:prstGeom>
          <a:noFill/>
          <a:ln>
            <a:noFill/>
          </a:ln>
        </p:spPr>
      </p:pic>
      <p:sp>
        <p:nvSpPr>
          <p:cNvPr id="276" name="Google Shape;276;p35"/>
          <p:cNvSpPr txBox="1"/>
          <p:nvPr/>
        </p:nvSpPr>
        <p:spPr>
          <a:xfrm>
            <a:off x="1742350" y="4103963"/>
            <a:ext cx="6985800" cy="791700"/>
          </a:xfrm>
          <a:prstGeom prst="rect">
            <a:avLst/>
          </a:prstGeom>
          <a:noFill/>
          <a:ln>
            <a:noFill/>
          </a:ln>
        </p:spPr>
        <p:txBody>
          <a:bodyPr anchorCtr="0" anchor="t" bIns="91425" lIns="91425" spcFirstLastPara="1" rIns="91425" wrap="square" tIns="91425">
            <a:noAutofit/>
          </a:bodyPr>
          <a:lstStyle/>
          <a:p>
            <a:pPr indent="-342900" lvl="0" marL="457200" marR="0" rtl="0" algn="l">
              <a:lnSpc>
                <a:spcPct val="100000"/>
              </a:lnSpc>
              <a:spcBef>
                <a:spcPts val="0"/>
              </a:spcBef>
              <a:spcAft>
                <a:spcPts val="0"/>
              </a:spcAft>
              <a:buClr>
                <a:srgbClr val="000000"/>
              </a:buClr>
              <a:buSzPts val="1800"/>
              <a:buFont typeface="Arial"/>
              <a:buChar char="●"/>
            </a:pPr>
            <a:r>
              <a:rPr b="0" i="0" lang="en-GB" sz="1800" u="none" cap="none" strike="noStrike">
                <a:solidFill>
                  <a:srgbClr val="000000"/>
                </a:solidFill>
                <a:latin typeface="Arial"/>
                <a:ea typeface="Arial"/>
                <a:cs typeface="Arial"/>
                <a:sym typeface="Arial"/>
              </a:rPr>
              <a:t>Could I add an extra subordinate clause?</a:t>
            </a:r>
            <a:endParaRPr b="0" i="0" sz="1800" u="none" cap="none" strike="noStrike">
              <a:solidFill>
                <a:srgbClr val="000000"/>
              </a:solidFill>
              <a:latin typeface="Arial"/>
              <a:ea typeface="Arial"/>
              <a:cs typeface="Arial"/>
              <a:sym typeface="Arial"/>
            </a:endParaRPr>
          </a:p>
          <a:p>
            <a:pPr indent="-342900" lvl="0" marL="457200" marR="0" rtl="0" algn="l">
              <a:lnSpc>
                <a:spcPct val="100000"/>
              </a:lnSpc>
              <a:spcBef>
                <a:spcPts val="0"/>
              </a:spcBef>
              <a:spcAft>
                <a:spcPts val="0"/>
              </a:spcAft>
              <a:buClr>
                <a:srgbClr val="000000"/>
              </a:buClr>
              <a:buSzPts val="1800"/>
              <a:buFont typeface="Arial"/>
              <a:buChar char="●"/>
            </a:pPr>
            <a:r>
              <a:rPr b="0" i="0" lang="en-GB" sz="1800" u="none" cap="none" strike="noStrike">
                <a:solidFill>
                  <a:srgbClr val="000000"/>
                </a:solidFill>
                <a:latin typeface="Arial"/>
                <a:ea typeface="Arial"/>
                <a:cs typeface="Arial"/>
                <a:sym typeface="Arial"/>
              </a:rPr>
              <a:t>Could I add figurative language?</a:t>
            </a:r>
            <a:endParaRPr b="0" i="0" sz="1800" u="none" cap="none" strike="noStrike">
              <a:solidFill>
                <a:srgbClr val="000000"/>
              </a:solidFill>
              <a:latin typeface="Arial"/>
              <a:ea typeface="Arial"/>
              <a:cs typeface="Arial"/>
              <a:sym typeface="Arial"/>
            </a:endParaRPr>
          </a:p>
        </p:txBody>
      </p:sp>
      <p:pic>
        <p:nvPicPr>
          <p:cNvPr id="277" name="Google Shape;277;p35"/>
          <p:cNvPicPr preferRelativeResize="0"/>
          <p:nvPr/>
        </p:nvPicPr>
        <p:blipFill rotWithShape="1">
          <a:blip r:embed="rId4">
            <a:alphaModFix/>
          </a:blip>
          <a:srcRect b="11300" l="10127" r="11545" t="21832"/>
          <a:stretch/>
        </p:blipFill>
        <p:spPr>
          <a:xfrm>
            <a:off x="7900425" y="1933950"/>
            <a:ext cx="1169700" cy="1212300"/>
          </a:xfrm>
          <a:prstGeom prst="rect">
            <a:avLst/>
          </a:prstGeom>
          <a:noFill/>
          <a:ln>
            <a:noFill/>
          </a:ln>
        </p:spPr>
      </p:pic>
      <p:sp>
        <p:nvSpPr>
          <p:cNvPr id="278" name="Google Shape;278;p35"/>
          <p:cNvSpPr txBox="1"/>
          <p:nvPr/>
        </p:nvSpPr>
        <p:spPr>
          <a:xfrm>
            <a:off x="6894225" y="3222525"/>
            <a:ext cx="2175900" cy="17985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chemeClr val="dk1"/>
                </a:solidFill>
                <a:latin typeface="Arial"/>
                <a:ea typeface="Arial"/>
                <a:cs typeface="Arial"/>
                <a:sym typeface="Arial"/>
              </a:rPr>
              <a:t>When your three sentences are perfect, write them neatly into your Sentence Store.</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chemeClr val="dk1"/>
                </a:solidFill>
                <a:latin typeface="Arial"/>
                <a:ea typeface="Arial"/>
                <a:cs typeface="Arial"/>
                <a:sym typeface="Arial"/>
              </a:rPr>
              <a:t>You will need these sentences when you write your story.</a:t>
            </a:r>
            <a:endParaRPr b="0" i="0" sz="1400" u="none" cap="none" strike="noStrike">
              <a:solidFill>
                <a:srgbClr val="000000"/>
              </a:solidFill>
              <a:latin typeface="Arial"/>
              <a:ea typeface="Arial"/>
              <a:cs typeface="Arial"/>
              <a:sym typeface="Arial"/>
            </a:endParaRPr>
          </a:p>
        </p:txBody>
      </p:sp>
      <p:sp>
        <p:nvSpPr>
          <p:cNvPr id="279" name="Google Shape;279;p35"/>
          <p:cNvSpPr txBox="1"/>
          <p:nvPr/>
        </p:nvSpPr>
        <p:spPr>
          <a:xfrm>
            <a:off x="7926950" y="0"/>
            <a:ext cx="1152600" cy="428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Session 5</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3" name="Shape 283"/>
        <p:cNvGrpSpPr/>
        <p:nvPr/>
      </p:nvGrpSpPr>
      <p:grpSpPr>
        <a:xfrm>
          <a:off x="0" y="0"/>
          <a:ext cx="0" cy="0"/>
          <a:chOff x="0" y="0"/>
          <a:chExt cx="0" cy="0"/>
        </a:xfrm>
      </p:grpSpPr>
      <p:sp>
        <p:nvSpPr>
          <p:cNvPr id="284" name="Google Shape;284;p36"/>
          <p:cNvSpPr txBox="1"/>
          <p:nvPr/>
        </p:nvSpPr>
        <p:spPr>
          <a:xfrm>
            <a:off x="191750" y="133400"/>
            <a:ext cx="8811600" cy="28755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rgbClr val="000000"/>
              </a:buClr>
              <a:buSzPts val="1600"/>
              <a:buFont typeface="Arial"/>
              <a:buNone/>
            </a:pPr>
            <a:r>
              <a:rPr b="0" i="0" lang="en-GB" sz="1600" u="none" cap="none" strike="noStrike">
                <a:solidFill>
                  <a:srgbClr val="000000"/>
                </a:solidFill>
                <a:latin typeface="Arial"/>
                <a:ea typeface="Arial"/>
                <a:cs typeface="Arial"/>
                <a:sym typeface="Arial"/>
              </a:rPr>
              <a:t>Harry had never even imagined such a strange and splendid place. It was lit by thousands and thousands of candles which were floating in midair over four long tables, where the rest of the students were sitting. These tables were laid with glittering golden plates and goblets. At the top of the hall was another long table where the teachers were sitting. Professor McGonagall led the first-years up here so that they came to a halt in a line facing the other students, with the teachers behind them. The hundreds of faces staring at them looked </a:t>
            </a:r>
            <a:r>
              <a:rPr b="0" i="0" lang="en-GB" sz="1600" u="none" cap="none" strike="noStrike">
                <a:solidFill>
                  <a:srgbClr val="FF0000"/>
                </a:solidFill>
                <a:latin typeface="Arial"/>
                <a:ea typeface="Arial"/>
                <a:cs typeface="Arial"/>
                <a:sym typeface="Arial"/>
              </a:rPr>
              <a:t>like pale lanterns in the flickering candlelight</a:t>
            </a:r>
            <a:r>
              <a:rPr b="0" i="0" lang="en-GB" sz="1600" u="none" cap="none" strike="noStrike">
                <a:solidFill>
                  <a:srgbClr val="000000"/>
                </a:solidFill>
                <a:latin typeface="Arial"/>
                <a:ea typeface="Arial"/>
                <a:cs typeface="Arial"/>
                <a:sym typeface="Arial"/>
              </a:rPr>
              <a:t>. Dotted here and there around the students, the ghosts shone misty silver. Mainly to avoid all the staring eyes, Harry looked upwards and saw a velvety black ceiling dotted with stars. </a:t>
            </a:r>
            <a:r>
              <a:rPr b="0" i="0" lang="en-GB" sz="1600" u="none" cap="none" strike="noStrike">
                <a:solidFill>
                  <a:srgbClr val="0000FF"/>
                </a:solidFill>
                <a:latin typeface="Arial"/>
                <a:ea typeface="Arial"/>
                <a:cs typeface="Arial"/>
                <a:sym typeface="Arial"/>
              </a:rPr>
              <a:t>He heard Hermione whisper, "It's bewitched to look like the sky outside, I read it in Hogwarts: A History."</a:t>
            </a:r>
            <a:endParaRPr b="0" i="0" sz="1600" u="none" cap="none" strike="noStrike">
              <a:solidFill>
                <a:srgbClr val="0000FF"/>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1" i="0" sz="1800" u="none" cap="none" strike="noStrike">
              <a:solidFill>
                <a:srgbClr val="141414"/>
              </a:solidFill>
              <a:highlight>
                <a:srgbClr val="FFFFFF"/>
              </a:highlight>
              <a:latin typeface="Arial"/>
              <a:ea typeface="Arial"/>
              <a:cs typeface="Arial"/>
              <a:sym typeface="Arial"/>
            </a:endParaRPr>
          </a:p>
          <a:p>
            <a:pPr indent="0" lvl="0" marL="0" marR="0" rtl="0" algn="l">
              <a:lnSpc>
                <a:spcPct val="100000"/>
              </a:lnSpc>
              <a:spcBef>
                <a:spcPts val="900"/>
              </a:spcBef>
              <a:spcAft>
                <a:spcPts val="0"/>
              </a:spcAft>
              <a:buClr>
                <a:srgbClr val="000000"/>
              </a:buClr>
              <a:buSzPts val="1350"/>
              <a:buFont typeface="Arial"/>
              <a:buNone/>
            </a:pPr>
            <a:r>
              <a:t/>
            </a:r>
            <a:endParaRPr b="0" i="0" sz="1350" u="none" cap="none" strike="noStrike">
              <a:solidFill>
                <a:srgbClr val="626262"/>
              </a:solidFill>
              <a:highlight>
                <a:srgbClr val="FFFFFF"/>
              </a:highlight>
              <a:latin typeface="Arial"/>
              <a:ea typeface="Arial"/>
              <a:cs typeface="Arial"/>
              <a:sym typeface="Arial"/>
            </a:endParaRPr>
          </a:p>
        </p:txBody>
      </p:sp>
      <p:sp>
        <p:nvSpPr>
          <p:cNvPr id="285" name="Google Shape;285;p36"/>
          <p:cNvSpPr txBox="1"/>
          <p:nvPr/>
        </p:nvSpPr>
        <p:spPr>
          <a:xfrm>
            <a:off x="191750" y="3008900"/>
            <a:ext cx="5427000" cy="20583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323850" lvl="0" marL="457200" marR="0" rtl="0" algn="l">
              <a:lnSpc>
                <a:spcPct val="100000"/>
              </a:lnSpc>
              <a:spcBef>
                <a:spcPts val="0"/>
              </a:spcBef>
              <a:spcAft>
                <a:spcPts val="0"/>
              </a:spcAft>
              <a:buClr>
                <a:srgbClr val="000000"/>
              </a:buClr>
              <a:buSzPts val="1500"/>
              <a:buFont typeface="Arial"/>
              <a:buAutoNum type="arabicPeriod"/>
            </a:pPr>
            <a:r>
              <a:rPr b="0" i="0" lang="en-GB" sz="1500" u="none" cap="none" strike="noStrike">
                <a:solidFill>
                  <a:srgbClr val="000000"/>
                </a:solidFill>
                <a:latin typeface="Arial"/>
                <a:ea typeface="Arial"/>
                <a:cs typeface="Arial"/>
                <a:sym typeface="Arial"/>
              </a:rPr>
              <a:t>What is the type, purpose and audience?</a:t>
            </a:r>
            <a:endParaRPr b="0" i="0" sz="1500" u="none" cap="none" strike="noStrike">
              <a:solidFill>
                <a:srgbClr val="000000"/>
              </a:solidFill>
              <a:latin typeface="Arial"/>
              <a:ea typeface="Arial"/>
              <a:cs typeface="Arial"/>
              <a:sym typeface="Arial"/>
            </a:endParaRPr>
          </a:p>
          <a:p>
            <a:pPr indent="-323850" lvl="0" marL="457200" marR="0" rtl="0" algn="l">
              <a:lnSpc>
                <a:spcPct val="100000"/>
              </a:lnSpc>
              <a:spcBef>
                <a:spcPts val="0"/>
              </a:spcBef>
              <a:spcAft>
                <a:spcPts val="0"/>
              </a:spcAft>
              <a:buClr>
                <a:srgbClr val="000000"/>
              </a:buClr>
              <a:buSzPts val="1500"/>
              <a:buFont typeface="Arial"/>
              <a:buAutoNum type="arabicPeriod"/>
            </a:pPr>
            <a:r>
              <a:rPr b="0" i="0" lang="en-GB" sz="1500" u="none" cap="none" strike="noStrike">
                <a:solidFill>
                  <a:srgbClr val="000000"/>
                </a:solidFill>
                <a:latin typeface="Arial"/>
                <a:ea typeface="Arial"/>
                <a:cs typeface="Arial"/>
                <a:sym typeface="Arial"/>
              </a:rPr>
              <a:t>How is the Great Hall lit?</a:t>
            </a:r>
            <a:endParaRPr b="0" i="0" sz="1500" u="none" cap="none" strike="noStrike">
              <a:solidFill>
                <a:srgbClr val="000000"/>
              </a:solidFill>
              <a:latin typeface="Arial"/>
              <a:ea typeface="Arial"/>
              <a:cs typeface="Arial"/>
              <a:sym typeface="Arial"/>
            </a:endParaRPr>
          </a:p>
          <a:p>
            <a:pPr indent="-323850" lvl="0" marL="457200" marR="0" rtl="0" algn="l">
              <a:lnSpc>
                <a:spcPct val="100000"/>
              </a:lnSpc>
              <a:spcBef>
                <a:spcPts val="0"/>
              </a:spcBef>
              <a:spcAft>
                <a:spcPts val="0"/>
              </a:spcAft>
              <a:buClr>
                <a:srgbClr val="000000"/>
              </a:buClr>
              <a:buSzPts val="1500"/>
              <a:buFont typeface="Arial"/>
              <a:buAutoNum type="arabicPeriod"/>
            </a:pPr>
            <a:r>
              <a:rPr b="0" i="0" lang="en-GB" sz="1500" u="none" cap="none" strike="noStrike">
                <a:solidFill>
                  <a:schemeClr val="dk1"/>
                </a:solidFill>
                <a:latin typeface="Arial"/>
                <a:ea typeface="Arial"/>
                <a:cs typeface="Arial"/>
                <a:sym typeface="Arial"/>
              </a:rPr>
              <a:t>Who sits on the table at the top of the hall?</a:t>
            </a:r>
            <a:endParaRPr b="0" i="0" sz="1500" u="none" cap="none" strike="noStrike">
              <a:solidFill>
                <a:srgbClr val="000000"/>
              </a:solidFill>
              <a:latin typeface="Arial"/>
              <a:ea typeface="Arial"/>
              <a:cs typeface="Arial"/>
              <a:sym typeface="Arial"/>
            </a:endParaRPr>
          </a:p>
          <a:p>
            <a:pPr indent="-323850" lvl="0" marL="457200" marR="0" rtl="0" algn="l">
              <a:lnSpc>
                <a:spcPct val="100000"/>
              </a:lnSpc>
              <a:spcBef>
                <a:spcPts val="0"/>
              </a:spcBef>
              <a:spcAft>
                <a:spcPts val="0"/>
              </a:spcAft>
              <a:buClr>
                <a:srgbClr val="000000"/>
              </a:buClr>
              <a:buSzPts val="1500"/>
              <a:buFont typeface="Arial"/>
              <a:buAutoNum type="arabicPeriod"/>
            </a:pPr>
            <a:r>
              <a:rPr b="0" i="0" lang="en-GB" sz="1500" u="none" cap="none" strike="noStrike">
                <a:solidFill>
                  <a:srgbClr val="000000"/>
                </a:solidFill>
                <a:latin typeface="Arial"/>
                <a:ea typeface="Arial"/>
                <a:cs typeface="Arial"/>
                <a:sym typeface="Arial"/>
              </a:rPr>
              <a:t>Why does Harry look upwards?</a:t>
            </a:r>
            <a:endParaRPr b="0" i="0" sz="1500" u="none" cap="none" strike="noStrike">
              <a:solidFill>
                <a:srgbClr val="000000"/>
              </a:solidFill>
              <a:latin typeface="Arial"/>
              <a:ea typeface="Arial"/>
              <a:cs typeface="Arial"/>
              <a:sym typeface="Arial"/>
            </a:endParaRPr>
          </a:p>
          <a:p>
            <a:pPr indent="-323850" lvl="0" marL="457200" marR="0" rtl="0" algn="l">
              <a:lnSpc>
                <a:spcPct val="100000"/>
              </a:lnSpc>
              <a:spcBef>
                <a:spcPts val="0"/>
              </a:spcBef>
              <a:spcAft>
                <a:spcPts val="0"/>
              </a:spcAft>
              <a:buClr>
                <a:srgbClr val="000000"/>
              </a:buClr>
              <a:buSzPts val="1500"/>
              <a:buFont typeface="Arial"/>
              <a:buAutoNum type="arabicPeriod"/>
            </a:pPr>
            <a:r>
              <a:rPr b="0" i="0" lang="en-GB" sz="1500" u="none" cap="none" strike="noStrike">
                <a:solidFill>
                  <a:srgbClr val="000000"/>
                </a:solidFill>
                <a:latin typeface="Arial"/>
                <a:ea typeface="Arial"/>
                <a:cs typeface="Arial"/>
                <a:sym typeface="Arial"/>
              </a:rPr>
              <a:t>Look at the words in red.  What device has the writer used here?</a:t>
            </a:r>
            <a:endParaRPr b="0" i="0" sz="1500" u="none" cap="none" strike="noStrike">
              <a:solidFill>
                <a:srgbClr val="000000"/>
              </a:solidFill>
              <a:latin typeface="Arial"/>
              <a:ea typeface="Arial"/>
              <a:cs typeface="Arial"/>
              <a:sym typeface="Arial"/>
            </a:endParaRPr>
          </a:p>
          <a:p>
            <a:pPr indent="-323850" lvl="0" marL="457200" marR="0" rtl="0" algn="l">
              <a:lnSpc>
                <a:spcPct val="100000"/>
              </a:lnSpc>
              <a:spcBef>
                <a:spcPts val="0"/>
              </a:spcBef>
              <a:spcAft>
                <a:spcPts val="0"/>
              </a:spcAft>
              <a:buClr>
                <a:srgbClr val="000000"/>
              </a:buClr>
              <a:buSzPts val="1500"/>
              <a:buFont typeface="Arial"/>
              <a:buAutoNum type="arabicPeriod"/>
            </a:pPr>
            <a:r>
              <a:rPr b="0" i="0" lang="en-GB" sz="1500" u="none" cap="none" strike="noStrike">
                <a:solidFill>
                  <a:srgbClr val="000000"/>
                </a:solidFill>
                <a:latin typeface="Arial"/>
                <a:ea typeface="Arial"/>
                <a:cs typeface="Arial"/>
                <a:sym typeface="Arial"/>
              </a:rPr>
              <a:t>Read the sentence in blue.  What does this suggest about Hermione’s character?</a:t>
            </a:r>
            <a:endParaRPr b="0" i="0" sz="1500" u="none" cap="none" strike="noStrike">
              <a:solidFill>
                <a:srgbClr val="000000"/>
              </a:solidFill>
              <a:latin typeface="Arial"/>
              <a:ea typeface="Arial"/>
              <a:cs typeface="Arial"/>
              <a:sym typeface="Arial"/>
            </a:endParaRPr>
          </a:p>
        </p:txBody>
      </p:sp>
      <p:pic>
        <p:nvPicPr>
          <p:cNvPr id="286" name="Google Shape;286;p36"/>
          <p:cNvPicPr preferRelativeResize="0"/>
          <p:nvPr/>
        </p:nvPicPr>
        <p:blipFill rotWithShape="1">
          <a:blip r:embed="rId3">
            <a:alphaModFix/>
          </a:blip>
          <a:srcRect b="0" l="0" r="0" t="0"/>
          <a:stretch/>
        </p:blipFill>
        <p:spPr>
          <a:xfrm>
            <a:off x="5618750" y="3008900"/>
            <a:ext cx="735019" cy="513050"/>
          </a:xfrm>
          <a:prstGeom prst="rect">
            <a:avLst/>
          </a:prstGeom>
          <a:noFill/>
          <a:ln>
            <a:noFill/>
          </a:ln>
        </p:spPr>
      </p:pic>
      <p:sp>
        <p:nvSpPr>
          <p:cNvPr id="287" name="Google Shape;287;p36"/>
          <p:cNvSpPr txBox="1"/>
          <p:nvPr/>
        </p:nvSpPr>
        <p:spPr>
          <a:xfrm>
            <a:off x="5618750" y="3011300"/>
            <a:ext cx="1432200" cy="20535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0" i="0" lang="en-GB" sz="1600" u="none" cap="none" strike="noStrike">
                <a:solidFill>
                  <a:srgbClr val="000000"/>
                </a:solidFill>
                <a:latin typeface="Arial"/>
                <a:ea typeface="Arial"/>
                <a:cs typeface="Arial"/>
                <a:sym typeface="Arial"/>
              </a:rPr>
              <a:t>Write more examples of</a:t>
            </a:r>
            <a:endParaRPr b="0" i="0" sz="16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0" i="0" lang="en-GB" sz="1600" u="none" cap="none" strike="noStrike">
                <a:solidFill>
                  <a:srgbClr val="000000"/>
                </a:solidFill>
                <a:latin typeface="Arial"/>
                <a:ea typeface="Arial"/>
                <a:cs typeface="Arial"/>
                <a:sym typeface="Arial"/>
              </a:rPr>
              <a:t>figurative language to describe the scene.</a:t>
            </a:r>
            <a:endParaRPr b="0" i="0" sz="16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1" i="0" lang="en-GB" sz="1600" u="none" cap="none" strike="noStrike">
                <a:solidFill>
                  <a:srgbClr val="000000"/>
                </a:solidFill>
                <a:latin typeface="Arial"/>
                <a:ea typeface="Arial"/>
                <a:cs typeface="Arial"/>
                <a:sym typeface="Arial"/>
              </a:rPr>
              <a:t>             </a:t>
            </a:r>
            <a:endParaRPr b="0" i="0" sz="16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p:txBody>
      </p:sp>
      <p:pic>
        <p:nvPicPr>
          <p:cNvPr id="288" name="Google Shape;288;p36"/>
          <p:cNvPicPr preferRelativeResize="0"/>
          <p:nvPr/>
        </p:nvPicPr>
        <p:blipFill rotWithShape="1">
          <a:blip r:embed="rId4">
            <a:alphaModFix/>
          </a:blip>
          <a:srcRect b="0" l="0" r="0" t="0"/>
          <a:stretch/>
        </p:blipFill>
        <p:spPr>
          <a:xfrm>
            <a:off x="7051101" y="3008901"/>
            <a:ext cx="1952254" cy="2058298"/>
          </a:xfrm>
          <a:prstGeom prst="rect">
            <a:avLst/>
          </a:prstGeom>
          <a:noFill/>
          <a:ln>
            <a:noFill/>
          </a:ln>
        </p:spPr>
      </p:pic>
      <p:sp>
        <p:nvSpPr>
          <p:cNvPr id="289" name="Google Shape;289;p36"/>
          <p:cNvSpPr txBox="1"/>
          <p:nvPr/>
        </p:nvSpPr>
        <p:spPr>
          <a:xfrm>
            <a:off x="0" y="-96250"/>
            <a:ext cx="1095300" cy="352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Session 6</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3" name="Shape 293"/>
        <p:cNvGrpSpPr/>
        <p:nvPr/>
      </p:nvGrpSpPr>
      <p:grpSpPr>
        <a:xfrm>
          <a:off x="0" y="0"/>
          <a:ext cx="0" cy="0"/>
          <a:chOff x="0" y="0"/>
          <a:chExt cx="0" cy="0"/>
        </a:xfrm>
      </p:grpSpPr>
      <p:sp>
        <p:nvSpPr>
          <p:cNvPr id="294" name="Google Shape;294;p37"/>
          <p:cNvSpPr txBox="1"/>
          <p:nvPr>
            <p:ph type="title"/>
          </p:nvPr>
        </p:nvSpPr>
        <p:spPr>
          <a:xfrm>
            <a:off x="311700" y="0"/>
            <a:ext cx="8520600" cy="5727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600"/>
              </a:spcAft>
              <a:buSzPts val="2800"/>
              <a:buNone/>
            </a:pPr>
            <a:r>
              <a:rPr b="1" lang="en-GB">
                <a:solidFill>
                  <a:srgbClr val="000000"/>
                </a:solidFill>
              </a:rPr>
              <a:t>Narrative Writing</a:t>
            </a:r>
            <a:endParaRPr b="1">
              <a:solidFill>
                <a:srgbClr val="000000"/>
              </a:solidFill>
            </a:endParaRPr>
          </a:p>
        </p:txBody>
      </p:sp>
      <p:sp>
        <p:nvSpPr>
          <p:cNvPr id="295" name="Google Shape;295;p37"/>
          <p:cNvSpPr txBox="1"/>
          <p:nvPr>
            <p:ph idx="1" type="body"/>
          </p:nvPr>
        </p:nvSpPr>
        <p:spPr>
          <a:xfrm>
            <a:off x="240050" y="410850"/>
            <a:ext cx="8798100" cy="34164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800"/>
              <a:buNone/>
            </a:pPr>
            <a:r>
              <a:rPr b="1" lang="en-GB" sz="2000">
                <a:solidFill>
                  <a:srgbClr val="000000"/>
                </a:solidFill>
              </a:rPr>
              <a:t>Show Don’t Tell </a:t>
            </a:r>
            <a:endParaRPr b="1" sz="2000">
              <a:solidFill>
                <a:srgbClr val="000000"/>
              </a:solidFill>
            </a:endParaRPr>
          </a:p>
          <a:p>
            <a:pPr indent="0" lvl="0" marL="0" rtl="0" algn="l">
              <a:lnSpc>
                <a:spcPct val="100000"/>
              </a:lnSpc>
              <a:spcBef>
                <a:spcPts val="0"/>
              </a:spcBef>
              <a:spcAft>
                <a:spcPts val="0"/>
              </a:spcAft>
              <a:buSzPts val="1800"/>
              <a:buNone/>
            </a:pPr>
            <a:r>
              <a:rPr lang="en-GB" sz="2000">
                <a:solidFill>
                  <a:srgbClr val="000000"/>
                </a:solidFill>
              </a:rPr>
              <a:t>I was happy at the end of the day.           </a:t>
            </a:r>
            <a:endParaRPr sz="2000">
              <a:solidFill>
                <a:srgbClr val="000000"/>
              </a:solidFill>
            </a:endParaRPr>
          </a:p>
          <a:p>
            <a:pPr indent="0" lvl="0" marL="0" rtl="0" algn="l">
              <a:lnSpc>
                <a:spcPct val="100000"/>
              </a:lnSpc>
              <a:spcBef>
                <a:spcPts val="0"/>
              </a:spcBef>
              <a:spcAft>
                <a:spcPts val="0"/>
              </a:spcAft>
              <a:buSzPts val="1800"/>
              <a:buNone/>
            </a:pPr>
            <a:r>
              <a:t/>
            </a:r>
            <a:endParaRPr sz="2000">
              <a:solidFill>
                <a:srgbClr val="000000"/>
              </a:solidFill>
            </a:endParaRPr>
          </a:p>
          <a:p>
            <a:pPr indent="0" lvl="0" marL="0" rtl="0" algn="l">
              <a:lnSpc>
                <a:spcPct val="100000"/>
              </a:lnSpc>
              <a:spcBef>
                <a:spcPts val="0"/>
              </a:spcBef>
              <a:spcAft>
                <a:spcPts val="0"/>
              </a:spcAft>
              <a:buSzPts val="1800"/>
              <a:buNone/>
            </a:pPr>
            <a:r>
              <a:rPr lang="en-GB" sz="2000">
                <a:solidFill>
                  <a:srgbClr val="000000"/>
                </a:solidFill>
              </a:rPr>
              <a:t>Smiling, I waved goodbye to my new friends and skipped out of the school, swinging my bag.</a:t>
            </a:r>
            <a:endParaRPr sz="2000">
              <a:solidFill>
                <a:srgbClr val="000000"/>
              </a:solidFill>
            </a:endParaRPr>
          </a:p>
          <a:p>
            <a:pPr indent="0" lvl="0" marL="0" rtl="0" algn="l">
              <a:lnSpc>
                <a:spcPct val="100000"/>
              </a:lnSpc>
              <a:spcBef>
                <a:spcPts val="0"/>
              </a:spcBef>
              <a:spcAft>
                <a:spcPts val="0"/>
              </a:spcAft>
              <a:buSzPts val="1800"/>
              <a:buNone/>
            </a:pPr>
            <a:r>
              <a:t/>
            </a:r>
            <a:endParaRPr sz="2000">
              <a:solidFill>
                <a:schemeClr val="dk1"/>
              </a:solidFill>
            </a:endParaRPr>
          </a:p>
          <a:p>
            <a:pPr indent="-355600" lvl="0" marL="457200" rtl="0" algn="l">
              <a:lnSpc>
                <a:spcPct val="115000"/>
              </a:lnSpc>
              <a:spcBef>
                <a:spcPts val="0"/>
              </a:spcBef>
              <a:spcAft>
                <a:spcPts val="0"/>
              </a:spcAft>
              <a:buClr>
                <a:srgbClr val="000000"/>
              </a:buClr>
              <a:buSzPts val="2000"/>
              <a:buAutoNum type="arabicPeriod"/>
            </a:pPr>
            <a:r>
              <a:rPr lang="en-GB" sz="2000">
                <a:solidFill>
                  <a:srgbClr val="000000"/>
                </a:solidFill>
              </a:rPr>
              <a:t>The boy was naughty.</a:t>
            </a:r>
            <a:endParaRPr sz="2000">
              <a:solidFill>
                <a:srgbClr val="000000"/>
              </a:solidFill>
            </a:endParaRPr>
          </a:p>
          <a:p>
            <a:pPr indent="-355600" lvl="0" marL="457200" rtl="0" algn="l">
              <a:lnSpc>
                <a:spcPct val="115000"/>
              </a:lnSpc>
              <a:spcBef>
                <a:spcPts val="0"/>
              </a:spcBef>
              <a:spcAft>
                <a:spcPts val="0"/>
              </a:spcAft>
              <a:buSzPts val="2000"/>
              <a:buAutoNum type="arabicPeriod"/>
            </a:pPr>
            <a:r>
              <a:rPr lang="en-GB" sz="2000">
                <a:solidFill>
                  <a:schemeClr val="dk1"/>
                </a:solidFill>
              </a:rPr>
              <a:t>I was worried about the first day of school.</a:t>
            </a:r>
            <a:endParaRPr sz="2000">
              <a:solidFill>
                <a:schemeClr val="dk1"/>
              </a:solidFill>
            </a:endParaRPr>
          </a:p>
          <a:p>
            <a:pPr indent="-355600" lvl="0" marL="457200" rtl="0" algn="l">
              <a:lnSpc>
                <a:spcPct val="115000"/>
              </a:lnSpc>
              <a:spcBef>
                <a:spcPts val="0"/>
              </a:spcBef>
              <a:spcAft>
                <a:spcPts val="0"/>
              </a:spcAft>
              <a:buClr>
                <a:srgbClr val="000000"/>
              </a:buClr>
              <a:buSzPts val="2000"/>
              <a:buAutoNum type="arabicPeriod"/>
            </a:pPr>
            <a:r>
              <a:rPr lang="en-GB" sz="2000">
                <a:solidFill>
                  <a:srgbClr val="000000"/>
                </a:solidFill>
              </a:rPr>
              <a:t>I am relieved that my form tutor is nice.</a:t>
            </a:r>
            <a:endParaRPr sz="2000">
              <a:solidFill>
                <a:srgbClr val="000000"/>
              </a:solidFill>
            </a:endParaRPr>
          </a:p>
          <a:p>
            <a:pPr indent="-355600" lvl="0" marL="457200" rtl="0" algn="l">
              <a:lnSpc>
                <a:spcPct val="115000"/>
              </a:lnSpc>
              <a:spcBef>
                <a:spcPts val="0"/>
              </a:spcBef>
              <a:spcAft>
                <a:spcPts val="0"/>
              </a:spcAft>
              <a:buSzPts val="2000"/>
              <a:buAutoNum type="arabicPeriod"/>
            </a:pPr>
            <a:r>
              <a:rPr lang="en-GB" sz="2000">
                <a:solidFill>
                  <a:schemeClr val="dk1"/>
                </a:solidFill>
              </a:rPr>
              <a:t>The older students seem scary.</a:t>
            </a:r>
            <a:endParaRPr sz="2000">
              <a:solidFill>
                <a:srgbClr val="000000"/>
              </a:solidFill>
            </a:endParaRPr>
          </a:p>
          <a:p>
            <a:pPr indent="-355600" lvl="0" marL="457200" rtl="0" algn="l">
              <a:lnSpc>
                <a:spcPct val="115000"/>
              </a:lnSpc>
              <a:spcBef>
                <a:spcPts val="0"/>
              </a:spcBef>
              <a:spcAft>
                <a:spcPts val="0"/>
              </a:spcAft>
              <a:buClr>
                <a:srgbClr val="000000"/>
              </a:buClr>
              <a:buSzPts val="2000"/>
              <a:buAutoNum type="arabicPeriod"/>
            </a:pPr>
            <a:r>
              <a:rPr lang="en-GB" sz="2000">
                <a:solidFill>
                  <a:srgbClr val="000000"/>
                </a:solidFill>
              </a:rPr>
              <a:t>The food in the canteen is tasty.</a:t>
            </a:r>
            <a:endParaRPr sz="2000">
              <a:solidFill>
                <a:srgbClr val="000000"/>
              </a:solidFill>
            </a:endParaRPr>
          </a:p>
          <a:p>
            <a:pPr indent="0" lvl="0" marL="0" rtl="0" algn="l">
              <a:lnSpc>
                <a:spcPct val="115000"/>
              </a:lnSpc>
              <a:spcBef>
                <a:spcPts val="1600"/>
              </a:spcBef>
              <a:spcAft>
                <a:spcPts val="0"/>
              </a:spcAft>
              <a:buSzPts val="1800"/>
              <a:buNone/>
            </a:pPr>
            <a:r>
              <a:t/>
            </a:r>
            <a:endParaRPr/>
          </a:p>
          <a:p>
            <a:pPr indent="0" lvl="0" marL="0" rtl="0" algn="l">
              <a:lnSpc>
                <a:spcPct val="115000"/>
              </a:lnSpc>
              <a:spcBef>
                <a:spcPts val="1600"/>
              </a:spcBef>
              <a:spcAft>
                <a:spcPts val="0"/>
              </a:spcAft>
              <a:buSzPts val="1800"/>
              <a:buNone/>
            </a:pPr>
            <a:r>
              <a:rPr lang="en-GB"/>
              <a:t> </a:t>
            </a:r>
            <a:endParaRPr/>
          </a:p>
          <a:p>
            <a:pPr indent="0" lvl="0" marL="0" rtl="0" algn="l">
              <a:lnSpc>
                <a:spcPct val="115000"/>
              </a:lnSpc>
              <a:spcBef>
                <a:spcPts val="1600"/>
              </a:spcBef>
              <a:spcAft>
                <a:spcPts val="1600"/>
              </a:spcAft>
              <a:buSzPts val="1800"/>
              <a:buNone/>
            </a:pPr>
            <a:r>
              <a:t/>
            </a:r>
            <a:endParaRPr/>
          </a:p>
        </p:txBody>
      </p:sp>
      <p:pic>
        <p:nvPicPr>
          <p:cNvPr id="296" name="Google Shape;296;p37"/>
          <p:cNvPicPr preferRelativeResize="0"/>
          <p:nvPr/>
        </p:nvPicPr>
        <p:blipFill rotWithShape="1">
          <a:blip r:embed="rId3">
            <a:alphaModFix/>
          </a:blip>
          <a:srcRect b="0" l="0" r="0" t="0"/>
          <a:stretch/>
        </p:blipFill>
        <p:spPr>
          <a:xfrm>
            <a:off x="484376" y="4239926"/>
            <a:ext cx="1134400" cy="791825"/>
          </a:xfrm>
          <a:prstGeom prst="rect">
            <a:avLst/>
          </a:prstGeom>
          <a:noFill/>
          <a:ln>
            <a:noFill/>
          </a:ln>
        </p:spPr>
      </p:pic>
      <p:sp>
        <p:nvSpPr>
          <p:cNvPr id="297" name="Google Shape;297;p37"/>
          <p:cNvSpPr/>
          <p:nvPr/>
        </p:nvSpPr>
        <p:spPr>
          <a:xfrm>
            <a:off x="1708950" y="4215400"/>
            <a:ext cx="7025400" cy="840900"/>
          </a:xfrm>
          <a:prstGeom prst="roundRect">
            <a:avLst>
              <a:gd fmla="val 16667" name="adj"/>
            </a:avLst>
          </a:prstGeom>
          <a:solidFill>
            <a:srgbClr val="EEEEEE"/>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rgbClr val="000000"/>
                </a:solidFill>
                <a:latin typeface="Arial"/>
                <a:ea typeface="Arial"/>
                <a:cs typeface="Arial"/>
                <a:sym typeface="Arial"/>
              </a:rPr>
              <a:t>Write </a:t>
            </a:r>
            <a:r>
              <a:rPr b="1" i="0" lang="en-GB" sz="1800" u="none" cap="none" strike="noStrike">
                <a:solidFill>
                  <a:srgbClr val="000000"/>
                </a:solidFill>
                <a:latin typeface="Arial"/>
                <a:ea typeface="Arial"/>
                <a:cs typeface="Arial"/>
                <a:sym typeface="Arial"/>
              </a:rPr>
              <a:t>Emotion,comma</a:t>
            </a:r>
            <a:r>
              <a:rPr b="0" i="0" lang="en-GB" sz="1800" u="none" cap="none" strike="noStrike">
                <a:solidFill>
                  <a:srgbClr val="000000"/>
                </a:solidFill>
                <a:latin typeface="Arial"/>
                <a:ea typeface="Arial"/>
                <a:cs typeface="Arial"/>
                <a:sym typeface="Arial"/>
              </a:rPr>
              <a:t>/</a:t>
            </a:r>
            <a:r>
              <a:rPr b="1" i="0" lang="en-GB" sz="1800" u="none" cap="none" strike="noStrike">
                <a:solidFill>
                  <a:srgbClr val="000000"/>
                </a:solidFill>
                <a:latin typeface="Arial"/>
                <a:ea typeface="Arial"/>
                <a:cs typeface="Arial"/>
                <a:sym typeface="Arial"/>
              </a:rPr>
              <a:t>Verb,person</a:t>
            </a:r>
            <a:r>
              <a:rPr b="0" i="0" lang="en-GB" sz="1800" u="none" cap="none" strike="noStrike">
                <a:solidFill>
                  <a:srgbClr val="000000"/>
                </a:solidFill>
                <a:latin typeface="Arial"/>
                <a:ea typeface="Arial"/>
                <a:cs typeface="Arial"/>
                <a:sym typeface="Arial"/>
              </a:rPr>
              <a:t> and </a:t>
            </a:r>
            <a:r>
              <a:rPr b="1" i="0" lang="en-GB" sz="1800" u="none" cap="none" strike="noStrike">
                <a:solidFill>
                  <a:srgbClr val="000000"/>
                </a:solidFill>
                <a:latin typeface="Arial"/>
                <a:ea typeface="Arial"/>
                <a:cs typeface="Arial"/>
                <a:sym typeface="Arial"/>
              </a:rPr>
              <a:t>Noun, which/where/who sentences</a:t>
            </a:r>
            <a:r>
              <a:rPr b="0" i="0" lang="en-GB" sz="1800" u="none" cap="none" strike="noStrike">
                <a:solidFill>
                  <a:srgbClr val="000000"/>
                </a:solidFill>
                <a:latin typeface="Arial"/>
                <a:ea typeface="Arial"/>
                <a:cs typeface="Arial"/>
                <a:sym typeface="Arial"/>
              </a:rPr>
              <a:t> that show not tell.</a:t>
            </a:r>
            <a:endParaRPr b="0" i="0" sz="1800" u="none" cap="none" strike="noStrike">
              <a:solidFill>
                <a:srgbClr val="000000"/>
              </a:solidFill>
              <a:latin typeface="Arial"/>
              <a:ea typeface="Arial"/>
              <a:cs typeface="Arial"/>
              <a:sym typeface="Arial"/>
            </a:endParaRPr>
          </a:p>
        </p:txBody>
      </p:sp>
      <p:cxnSp>
        <p:nvCxnSpPr>
          <p:cNvPr id="298" name="Google Shape;298;p37"/>
          <p:cNvCxnSpPr/>
          <p:nvPr/>
        </p:nvCxnSpPr>
        <p:spPr>
          <a:xfrm>
            <a:off x="1866900" y="1151525"/>
            <a:ext cx="0" cy="295200"/>
          </a:xfrm>
          <a:prstGeom prst="straightConnector1">
            <a:avLst/>
          </a:prstGeom>
          <a:noFill/>
          <a:ln cap="flat" cmpd="sng" w="9525">
            <a:solidFill>
              <a:schemeClr val="dk2"/>
            </a:solidFill>
            <a:prstDash val="solid"/>
            <a:round/>
            <a:headEnd len="sm" w="sm" type="none"/>
            <a:tailEnd len="med" w="med" type="triangle"/>
          </a:ln>
        </p:spPr>
      </p:cxnSp>
      <p:sp>
        <p:nvSpPr>
          <p:cNvPr id="299" name="Google Shape;299;p37"/>
          <p:cNvSpPr txBox="1"/>
          <p:nvPr/>
        </p:nvSpPr>
        <p:spPr>
          <a:xfrm>
            <a:off x="7926950" y="0"/>
            <a:ext cx="1152600" cy="428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Session 6</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3" name="Shape 303"/>
        <p:cNvGrpSpPr/>
        <p:nvPr/>
      </p:nvGrpSpPr>
      <p:grpSpPr>
        <a:xfrm>
          <a:off x="0" y="0"/>
          <a:ext cx="0" cy="0"/>
          <a:chOff x="0" y="0"/>
          <a:chExt cx="0" cy="0"/>
        </a:xfrm>
      </p:grpSpPr>
      <p:sp>
        <p:nvSpPr>
          <p:cNvPr id="304" name="Google Shape;304;p38"/>
          <p:cNvSpPr txBox="1"/>
          <p:nvPr>
            <p:ph type="title"/>
          </p:nvPr>
        </p:nvSpPr>
        <p:spPr>
          <a:xfrm>
            <a:off x="361725" y="11992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b="1" lang="en-GB"/>
              <a:t>Writing Workshop</a:t>
            </a:r>
            <a:endParaRPr b="1"/>
          </a:p>
        </p:txBody>
      </p:sp>
      <p:sp>
        <p:nvSpPr>
          <p:cNvPr id="305" name="Google Shape;305;p38"/>
          <p:cNvSpPr txBox="1"/>
          <p:nvPr>
            <p:ph idx="1" type="body"/>
          </p:nvPr>
        </p:nvSpPr>
        <p:spPr>
          <a:xfrm>
            <a:off x="361725" y="692625"/>
            <a:ext cx="8520600" cy="3416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800"/>
              <a:buNone/>
            </a:pPr>
            <a:r>
              <a:rPr lang="en-GB">
                <a:solidFill>
                  <a:srgbClr val="000000"/>
                </a:solidFill>
              </a:rPr>
              <a:t>Think back to your first day at Sharples.  </a:t>
            </a:r>
            <a:r>
              <a:rPr b="1" lang="en-GB">
                <a:solidFill>
                  <a:srgbClr val="000000"/>
                </a:solidFill>
              </a:rPr>
              <a:t>Write three examples of Show Don’t Tell sentences.</a:t>
            </a:r>
            <a:r>
              <a:rPr lang="en-GB">
                <a:solidFill>
                  <a:srgbClr val="000000"/>
                </a:solidFill>
              </a:rPr>
              <a:t>  These sentences need to be perfect before they go into the Sentence Store in your exercise book.</a:t>
            </a:r>
            <a:endParaRPr>
              <a:solidFill>
                <a:srgbClr val="000000"/>
              </a:solidFill>
            </a:endParaRPr>
          </a:p>
          <a:p>
            <a:pPr indent="0" lvl="0" marL="0" rtl="0" algn="l">
              <a:lnSpc>
                <a:spcPct val="115000"/>
              </a:lnSpc>
              <a:spcBef>
                <a:spcPts val="1600"/>
              </a:spcBef>
              <a:spcAft>
                <a:spcPts val="0"/>
              </a:spcAft>
              <a:buSzPts val="1800"/>
              <a:buNone/>
            </a:pPr>
            <a:r>
              <a:rPr b="1" lang="en-GB" u="sng">
                <a:solidFill>
                  <a:srgbClr val="000000"/>
                </a:solidFill>
              </a:rPr>
              <a:t>Self-Assessment Check</a:t>
            </a:r>
            <a:endParaRPr b="1" u="sng">
              <a:solidFill>
                <a:srgbClr val="000000"/>
              </a:solidFill>
            </a:endParaRPr>
          </a:p>
          <a:p>
            <a:pPr indent="-342900" lvl="0" marL="457200" rtl="0" algn="l">
              <a:lnSpc>
                <a:spcPct val="115000"/>
              </a:lnSpc>
              <a:spcBef>
                <a:spcPts val="1600"/>
              </a:spcBef>
              <a:spcAft>
                <a:spcPts val="0"/>
              </a:spcAft>
              <a:buClr>
                <a:srgbClr val="000000"/>
              </a:buClr>
              <a:buSzPts val="1800"/>
              <a:buChar char="●"/>
            </a:pPr>
            <a:r>
              <a:rPr lang="en-GB">
                <a:solidFill>
                  <a:srgbClr val="000000"/>
                </a:solidFill>
              </a:rPr>
              <a:t>Is my sentence punctuated correctly?</a:t>
            </a:r>
            <a:endParaRPr>
              <a:solidFill>
                <a:srgbClr val="000000"/>
              </a:solidFill>
            </a:endParaRPr>
          </a:p>
          <a:p>
            <a:pPr indent="-342900" lvl="0" marL="457200" rtl="0" algn="l">
              <a:lnSpc>
                <a:spcPct val="115000"/>
              </a:lnSpc>
              <a:spcBef>
                <a:spcPts val="0"/>
              </a:spcBef>
              <a:spcAft>
                <a:spcPts val="0"/>
              </a:spcAft>
              <a:buClr>
                <a:srgbClr val="000000"/>
              </a:buClr>
              <a:buSzPts val="1800"/>
              <a:buChar char="●"/>
            </a:pPr>
            <a:r>
              <a:rPr lang="en-GB">
                <a:solidFill>
                  <a:srgbClr val="000000"/>
                </a:solidFill>
              </a:rPr>
              <a:t>Does it capture an emotion/a character?</a:t>
            </a:r>
            <a:endParaRPr>
              <a:solidFill>
                <a:srgbClr val="000000"/>
              </a:solidFill>
            </a:endParaRPr>
          </a:p>
          <a:p>
            <a:pPr indent="-342900" lvl="0" marL="457200" rtl="0" algn="l">
              <a:lnSpc>
                <a:spcPct val="115000"/>
              </a:lnSpc>
              <a:spcBef>
                <a:spcPts val="0"/>
              </a:spcBef>
              <a:spcAft>
                <a:spcPts val="0"/>
              </a:spcAft>
              <a:buClr>
                <a:srgbClr val="000000"/>
              </a:buClr>
              <a:buSzPts val="1800"/>
              <a:buChar char="●"/>
            </a:pPr>
            <a:r>
              <a:rPr lang="en-GB">
                <a:solidFill>
                  <a:srgbClr val="000000"/>
                </a:solidFill>
              </a:rPr>
              <a:t>Is it in the past tense?</a:t>
            </a:r>
            <a:endParaRPr>
              <a:solidFill>
                <a:srgbClr val="000000"/>
              </a:solidFill>
            </a:endParaRPr>
          </a:p>
          <a:p>
            <a:pPr indent="-342900" lvl="0" marL="457200" rtl="0" algn="l">
              <a:lnSpc>
                <a:spcPct val="115000"/>
              </a:lnSpc>
              <a:spcBef>
                <a:spcPts val="0"/>
              </a:spcBef>
              <a:spcAft>
                <a:spcPts val="0"/>
              </a:spcAft>
              <a:buClr>
                <a:srgbClr val="000000"/>
              </a:buClr>
              <a:buSzPts val="1800"/>
              <a:buChar char="●"/>
            </a:pPr>
            <a:r>
              <a:rPr lang="en-GB">
                <a:solidFill>
                  <a:srgbClr val="000000"/>
                </a:solidFill>
              </a:rPr>
              <a:t>Could I improve the vocabulary?</a:t>
            </a:r>
            <a:endParaRPr>
              <a:solidFill>
                <a:srgbClr val="000000"/>
              </a:solidFill>
            </a:endParaRPr>
          </a:p>
          <a:p>
            <a:pPr indent="-342900" lvl="0" marL="457200" rtl="0" algn="l">
              <a:lnSpc>
                <a:spcPct val="115000"/>
              </a:lnSpc>
              <a:spcBef>
                <a:spcPts val="0"/>
              </a:spcBef>
              <a:spcAft>
                <a:spcPts val="0"/>
              </a:spcAft>
              <a:buClr>
                <a:srgbClr val="000000"/>
              </a:buClr>
              <a:buSzPts val="1800"/>
              <a:buChar char="●"/>
            </a:pPr>
            <a:r>
              <a:rPr lang="en-GB">
                <a:solidFill>
                  <a:srgbClr val="000000"/>
                </a:solidFill>
              </a:rPr>
              <a:t>Could I add descriptive adjectives or adverbs?</a:t>
            </a:r>
            <a:endParaRPr>
              <a:solidFill>
                <a:srgbClr val="000000"/>
              </a:solidFill>
            </a:endParaRPr>
          </a:p>
        </p:txBody>
      </p:sp>
      <p:pic>
        <p:nvPicPr>
          <p:cNvPr id="306" name="Google Shape;306;p38"/>
          <p:cNvPicPr preferRelativeResize="0"/>
          <p:nvPr/>
        </p:nvPicPr>
        <p:blipFill rotWithShape="1">
          <a:blip r:embed="rId3">
            <a:alphaModFix/>
          </a:blip>
          <a:srcRect b="0" l="0" r="0" t="0"/>
          <a:stretch/>
        </p:blipFill>
        <p:spPr>
          <a:xfrm>
            <a:off x="474851" y="4103901"/>
            <a:ext cx="1134400" cy="791825"/>
          </a:xfrm>
          <a:prstGeom prst="rect">
            <a:avLst/>
          </a:prstGeom>
          <a:noFill/>
          <a:ln>
            <a:noFill/>
          </a:ln>
        </p:spPr>
      </p:pic>
      <p:sp>
        <p:nvSpPr>
          <p:cNvPr id="307" name="Google Shape;307;p38"/>
          <p:cNvSpPr txBox="1"/>
          <p:nvPr/>
        </p:nvSpPr>
        <p:spPr>
          <a:xfrm>
            <a:off x="1742350" y="4103963"/>
            <a:ext cx="6985800" cy="791700"/>
          </a:xfrm>
          <a:prstGeom prst="rect">
            <a:avLst/>
          </a:prstGeom>
          <a:noFill/>
          <a:ln>
            <a:noFill/>
          </a:ln>
        </p:spPr>
        <p:txBody>
          <a:bodyPr anchorCtr="0" anchor="t" bIns="91425" lIns="91425" spcFirstLastPara="1" rIns="91425" wrap="square" tIns="91425">
            <a:noAutofit/>
          </a:bodyPr>
          <a:lstStyle/>
          <a:p>
            <a:pPr indent="-342900" lvl="0" marL="457200" marR="0" rtl="0" algn="l">
              <a:lnSpc>
                <a:spcPct val="100000"/>
              </a:lnSpc>
              <a:spcBef>
                <a:spcPts val="0"/>
              </a:spcBef>
              <a:spcAft>
                <a:spcPts val="0"/>
              </a:spcAft>
              <a:buClr>
                <a:srgbClr val="000000"/>
              </a:buClr>
              <a:buSzPts val="1800"/>
              <a:buFont typeface="Arial"/>
              <a:buChar char="●"/>
            </a:pPr>
            <a:r>
              <a:rPr b="0" i="0" lang="en-GB" sz="1800" u="none" cap="none" strike="noStrike">
                <a:solidFill>
                  <a:srgbClr val="000000"/>
                </a:solidFill>
                <a:latin typeface="Arial"/>
                <a:ea typeface="Arial"/>
                <a:cs typeface="Arial"/>
                <a:sym typeface="Arial"/>
              </a:rPr>
              <a:t>Could I add an extra subordinate clause?</a:t>
            </a:r>
            <a:endParaRPr b="0" i="0" sz="1800" u="none" cap="none" strike="noStrike">
              <a:solidFill>
                <a:srgbClr val="000000"/>
              </a:solidFill>
              <a:latin typeface="Arial"/>
              <a:ea typeface="Arial"/>
              <a:cs typeface="Arial"/>
              <a:sym typeface="Arial"/>
            </a:endParaRPr>
          </a:p>
          <a:p>
            <a:pPr indent="-342900" lvl="0" marL="457200" marR="0" rtl="0" algn="l">
              <a:lnSpc>
                <a:spcPct val="100000"/>
              </a:lnSpc>
              <a:spcBef>
                <a:spcPts val="0"/>
              </a:spcBef>
              <a:spcAft>
                <a:spcPts val="0"/>
              </a:spcAft>
              <a:buClr>
                <a:srgbClr val="000000"/>
              </a:buClr>
              <a:buSzPts val="1800"/>
              <a:buFont typeface="Arial"/>
              <a:buChar char="●"/>
            </a:pPr>
            <a:r>
              <a:rPr b="0" i="0" lang="en-GB" sz="1800" u="none" cap="none" strike="noStrike">
                <a:solidFill>
                  <a:srgbClr val="000000"/>
                </a:solidFill>
                <a:latin typeface="Arial"/>
                <a:ea typeface="Arial"/>
                <a:cs typeface="Arial"/>
                <a:sym typeface="Arial"/>
              </a:rPr>
              <a:t>Could I add figurative language?</a:t>
            </a:r>
            <a:endParaRPr b="0" i="0" sz="1800" u="none" cap="none" strike="noStrike">
              <a:solidFill>
                <a:srgbClr val="000000"/>
              </a:solidFill>
              <a:latin typeface="Arial"/>
              <a:ea typeface="Arial"/>
              <a:cs typeface="Arial"/>
              <a:sym typeface="Arial"/>
            </a:endParaRPr>
          </a:p>
        </p:txBody>
      </p:sp>
      <p:pic>
        <p:nvPicPr>
          <p:cNvPr id="308" name="Google Shape;308;p38"/>
          <p:cNvPicPr preferRelativeResize="0"/>
          <p:nvPr/>
        </p:nvPicPr>
        <p:blipFill rotWithShape="1">
          <a:blip r:embed="rId4">
            <a:alphaModFix/>
          </a:blip>
          <a:srcRect b="11300" l="10127" r="11545" t="21832"/>
          <a:stretch/>
        </p:blipFill>
        <p:spPr>
          <a:xfrm>
            <a:off x="7866950" y="1557600"/>
            <a:ext cx="1169700" cy="1212300"/>
          </a:xfrm>
          <a:prstGeom prst="rect">
            <a:avLst/>
          </a:prstGeom>
          <a:noFill/>
          <a:ln>
            <a:noFill/>
          </a:ln>
        </p:spPr>
      </p:pic>
      <p:sp>
        <p:nvSpPr>
          <p:cNvPr id="309" name="Google Shape;309;p38"/>
          <p:cNvSpPr txBox="1"/>
          <p:nvPr/>
        </p:nvSpPr>
        <p:spPr>
          <a:xfrm>
            <a:off x="6894225" y="2833275"/>
            <a:ext cx="2175900" cy="21876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chemeClr val="dk1"/>
                </a:solidFill>
                <a:latin typeface="Arial"/>
                <a:ea typeface="Arial"/>
                <a:cs typeface="Arial"/>
                <a:sym typeface="Arial"/>
              </a:rPr>
              <a:t>When your three sentences are perfect, write them neatly into your exercise book under the heading Sentence Store.</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chemeClr val="dk1"/>
                </a:solidFill>
                <a:latin typeface="Arial"/>
                <a:ea typeface="Arial"/>
                <a:cs typeface="Arial"/>
                <a:sym typeface="Arial"/>
              </a:rPr>
              <a:t>You will need these sentences when you write your story.</a:t>
            </a:r>
            <a:endParaRPr b="0" i="0" sz="1400" u="none" cap="none" strike="noStrike">
              <a:solidFill>
                <a:srgbClr val="000000"/>
              </a:solidFill>
              <a:latin typeface="Arial"/>
              <a:ea typeface="Arial"/>
              <a:cs typeface="Arial"/>
              <a:sym typeface="Arial"/>
            </a:endParaRPr>
          </a:p>
        </p:txBody>
      </p:sp>
      <p:sp>
        <p:nvSpPr>
          <p:cNvPr id="310" name="Google Shape;310;p38"/>
          <p:cNvSpPr txBox="1"/>
          <p:nvPr/>
        </p:nvSpPr>
        <p:spPr>
          <a:xfrm>
            <a:off x="7926950" y="0"/>
            <a:ext cx="1152600" cy="428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Session 6</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4" name="Shape 314"/>
        <p:cNvGrpSpPr/>
        <p:nvPr/>
      </p:nvGrpSpPr>
      <p:grpSpPr>
        <a:xfrm>
          <a:off x="0" y="0"/>
          <a:ext cx="0" cy="0"/>
          <a:chOff x="0" y="0"/>
          <a:chExt cx="0" cy="0"/>
        </a:xfrm>
      </p:grpSpPr>
      <p:sp>
        <p:nvSpPr>
          <p:cNvPr id="315" name="Google Shape;315;p39"/>
          <p:cNvSpPr txBox="1"/>
          <p:nvPr/>
        </p:nvSpPr>
        <p:spPr>
          <a:xfrm>
            <a:off x="191750" y="133400"/>
            <a:ext cx="8811600" cy="28755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The door was hit with such force that it swung clean off its hinges and with a deafening crash landed flat on the floor.</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A giant of a man was standing in the doorway. His face was almost completely hidden by a long, shaggy mane of hair and a wild, tangled beard, but you could make out his eyes, glinting like black beetles under all the hair.</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The giant squeezed his way into the hut, stooping so that his head just brushed the ceiling. He bent down, picked up the door, and fitted it easily back into its frame. </a:t>
            </a:r>
            <a:r>
              <a:rPr b="0" i="0" lang="en-GB" sz="1400" u="none" cap="none" strike="noStrike">
                <a:solidFill>
                  <a:srgbClr val="FF0000"/>
                </a:solidFill>
                <a:latin typeface="Arial"/>
                <a:ea typeface="Arial"/>
                <a:cs typeface="Arial"/>
                <a:sym typeface="Arial"/>
              </a:rPr>
              <a:t>The noise of the storm outside dropped a little. </a:t>
            </a:r>
            <a:r>
              <a:rPr b="0" i="0" lang="en-GB" sz="1400" u="none" cap="none" strike="noStrike">
                <a:solidFill>
                  <a:srgbClr val="000000"/>
                </a:solidFill>
                <a:latin typeface="Arial"/>
                <a:ea typeface="Arial"/>
                <a:cs typeface="Arial"/>
                <a:sym typeface="Arial"/>
              </a:rPr>
              <a:t>He turned to look at them all.</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"Couldn't make us a cup o' tea, could yeh? It's not been an easy journey..."</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He strode over to the sofa where Dudley sat frozen with fear.</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"Budge up, yeh great lump," said the stranger.</a:t>
            </a:r>
            <a:endParaRPr b="0" i="0" sz="1400" u="none" cap="none" strike="noStrike">
              <a:solidFill>
                <a:srgbClr val="000000"/>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1" i="0" sz="1800" u="none" cap="none" strike="noStrike">
              <a:solidFill>
                <a:srgbClr val="141414"/>
              </a:solidFill>
              <a:highlight>
                <a:srgbClr val="FFFFFF"/>
              </a:highlight>
              <a:latin typeface="Arial"/>
              <a:ea typeface="Arial"/>
              <a:cs typeface="Arial"/>
              <a:sym typeface="Arial"/>
            </a:endParaRPr>
          </a:p>
          <a:p>
            <a:pPr indent="0" lvl="0" marL="0" marR="0" rtl="0" algn="l">
              <a:lnSpc>
                <a:spcPct val="100000"/>
              </a:lnSpc>
              <a:spcBef>
                <a:spcPts val="900"/>
              </a:spcBef>
              <a:spcAft>
                <a:spcPts val="0"/>
              </a:spcAft>
              <a:buClr>
                <a:srgbClr val="000000"/>
              </a:buClr>
              <a:buSzPts val="1350"/>
              <a:buFont typeface="Arial"/>
              <a:buNone/>
            </a:pPr>
            <a:r>
              <a:t/>
            </a:r>
            <a:endParaRPr b="0" i="0" sz="1350" u="none" cap="none" strike="noStrike">
              <a:solidFill>
                <a:srgbClr val="626262"/>
              </a:solidFill>
              <a:highlight>
                <a:srgbClr val="FFFFFF"/>
              </a:highlight>
              <a:latin typeface="Arial"/>
              <a:ea typeface="Arial"/>
              <a:cs typeface="Arial"/>
              <a:sym typeface="Arial"/>
            </a:endParaRPr>
          </a:p>
        </p:txBody>
      </p:sp>
      <p:sp>
        <p:nvSpPr>
          <p:cNvPr id="316" name="Google Shape;316;p39"/>
          <p:cNvSpPr txBox="1"/>
          <p:nvPr/>
        </p:nvSpPr>
        <p:spPr>
          <a:xfrm>
            <a:off x="191750" y="3008900"/>
            <a:ext cx="5427000" cy="20583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323850" lvl="0" marL="457200" marR="0" rtl="0" algn="l">
              <a:lnSpc>
                <a:spcPct val="100000"/>
              </a:lnSpc>
              <a:spcBef>
                <a:spcPts val="0"/>
              </a:spcBef>
              <a:spcAft>
                <a:spcPts val="0"/>
              </a:spcAft>
              <a:buClr>
                <a:srgbClr val="000000"/>
              </a:buClr>
              <a:buSzPts val="1500"/>
              <a:buFont typeface="Arial"/>
              <a:buAutoNum type="arabicPeriod"/>
            </a:pPr>
            <a:r>
              <a:rPr b="0" i="0" lang="en-GB" sz="1500" u="none" cap="none" strike="noStrike">
                <a:solidFill>
                  <a:srgbClr val="000000"/>
                </a:solidFill>
                <a:latin typeface="Arial"/>
                <a:ea typeface="Arial"/>
                <a:cs typeface="Arial"/>
                <a:sym typeface="Arial"/>
              </a:rPr>
              <a:t>What is your first impression of Hagrid from this extract?</a:t>
            </a:r>
            <a:endParaRPr b="0" i="0" sz="1500" u="none" cap="none" strike="noStrike">
              <a:solidFill>
                <a:srgbClr val="000000"/>
              </a:solidFill>
              <a:latin typeface="Arial"/>
              <a:ea typeface="Arial"/>
              <a:cs typeface="Arial"/>
              <a:sym typeface="Arial"/>
            </a:endParaRPr>
          </a:p>
          <a:p>
            <a:pPr indent="-323850" lvl="0" marL="457200" marR="0" rtl="0" algn="l">
              <a:lnSpc>
                <a:spcPct val="100000"/>
              </a:lnSpc>
              <a:spcBef>
                <a:spcPts val="0"/>
              </a:spcBef>
              <a:spcAft>
                <a:spcPts val="0"/>
              </a:spcAft>
              <a:buClr>
                <a:srgbClr val="000000"/>
              </a:buClr>
              <a:buSzPts val="1500"/>
              <a:buFont typeface="Arial"/>
              <a:buAutoNum type="arabicPeriod"/>
            </a:pPr>
            <a:r>
              <a:rPr b="0" i="0" lang="en-GB" sz="1500" u="none" cap="none" strike="noStrike">
                <a:solidFill>
                  <a:srgbClr val="000000"/>
                </a:solidFill>
                <a:latin typeface="Arial"/>
                <a:ea typeface="Arial"/>
                <a:cs typeface="Arial"/>
                <a:sym typeface="Arial"/>
              </a:rPr>
              <a:t>Find the simile.  What effect does it have</a:t>
            </a:r>
            <a:r>
              <a:rPr b="0" i="0" lang="en-GB" sz="1500" u="none" cap="none" strike="noStrike">
                <a:solidFill>
                  <a:schemeClr val="dk1"/>
                </a:solidFill>
                <a:latin typeface="Arial"/>
                <a:ea typeface="Arial"/>
                <a:cs typeface="Arial"/>
                <a:sym typeface="Arial"/>
              </a:rPr>
              <a:t>?</a:t>
            </a:r>
            <a:endParaRPr b="0" i="0" sz="1500" u="none" cap="none" strike="noStrike">
              <a:solidFill>
                <a:srgbClr val="000000"/>
              </a:solidFill>
              <a:latin typeface="Arial"/>
              <a:ea typeface="Arial"/>
              <a:cs typeface="Arial"/>
              <a:sym typeface="Arial"/>
            </a:endParaRPr>
          </a:p>
          <a:p>
            <a:pPr indent="-323850" lvl="0" marL="457200" marR="0" rtl="0" algn="l">
              <a:lnSpc>
                <a:spcPct val="100000"/>
              </a:lnSpc>
              <a:spcBef>
                <a:spcPts val="0"/>
              </a:spcBef>
              <a:spcAft>
                <a:spcPts val="0"/>
              </a:spcAft>
              <a:buClr>
                <a:srgbClr val="000000"/>
              </a:buClr>
              <a:buSzPts val="1500"/>
              <a:buFont typeface="Arial"/>
              <a:buAutoNum type="arabicPeriod"/>
            </a:pPr>
            <a:r>
              <a:rPr b="0" i="0" lang="en-GB" sz="1500" u="none" cap="none" strike="noStrike">
                <a:solidFill>
                  <a:srgbClr val="000000"/>
                </a:solidFill>
                <a:latin typeface="Arial"/>
                <a:ea typeface="Arial"/>
                <a:cs typeface="Arial"/>
                <a:sym typeface="Arial"/>
              </a:rPr>
              <a:t>Find two details that suggest Hagrid might be a kind man.</a:t>
            </a:r>
            <a:endParaRPr b="0" i="0" sz="1500" u="none" cap="none" strike="noStrike">
              <a:solidFill>
                <a:srgbClr val="000000"/>
              </a:solidFill>
              <a:latin typeface="Arial"/>
              <a:ea typeface="Arial"/>
              <a:cs typeface="Arial"/>
              <a:sym typeface="Arial"/>
            </a:endParaRPr>
          </a:p>
          <a:p>
            <a:pPr indent="-323850" lvl="0" marL="457200" marR="0" rtl="0" algn="l">
              <a:lnSpc>
                <a:spcPct val="100000"/>
              </a:lnSpc>
              <a:spcBef>
                <a:spcPts val="0"/>
              </a:spcBef>
              <a:spcAft>
                <a:spcPts val="0"/>
              </a:spcAft>
              <a:buClr>
                <a:srgbClr val="000000"/>
              </a:buClr>
              <a:buSzPts val="1500"/>
              <a:buFont typeface="Arial"/>
              <a:buAutoNum type="arabicPeriod"/>
            </a:pPr>
            <a:r>
              <a:rPr b="0" i="0" lang="en-GB" sz="1500" u="none" cap="none" strike="noStrike">
                <a:solidFill>
                  <a:srgbClr val="000000"/>
                </a:solidFill>
                <a:latin typeface="Arial"/>
                <a:ea typeface="Arial"/>
                <a:cs typeface="Arial"/>
                <a:sym typeface="Arial"/>
              </a:rPr>
              <a:t>The sentence in red is an example of pathetic fallacy.  This is when the setting reflects the mood.  What mood is the writer creating here?</a:t>
            </a:r>
            <a:endParaRPr b="0" i="0" sz="1500" u="none" cap="none" strike="noStrike">
              <a:solidFill>
                <a:srgbClr val="000000"/>
              </a:solidFill>
              <a:latin typeface="Arial"/>
              <a:ea typeface="Arial"/>
              <a:cs typeface="Arial"/>
              <a:sym typeface="Arial"/>
            </a:endParaRPr>
          </a:p>
        </p:txBody>
      </p:sp>
      <p:pic>
        <p:nvPicPr>
          <p:cNvPr id="317" name="Google Shape;317;p39"/>
          <p:cNvPicPr preferRelativeResize="0"/>
          <p:nvPr/>
        </p:nvPicPr>
        <p:blipFill rotWithShape="1">
          <a:blip r:embed="rId3">
            <a:alphaModFix/>
          </a:blip>
          <a:srcRect b="0" l="0" r="0" t="0"/>
          <a:stretch/>
        </p:blipFill>
        <p:spPr>
          <a:xfrm>
            <a:off x="5618750" y="3008900"/>
            <a:ext cx="735019" cy="513050"/>
          </a:xfrm>
          <a:prstGeom prst="rect">
            <a:avLst/>
          </a:prstGeom>
          <a:noFill/>
          <a:ln>
            <a:noFill/>
          </a:ln>
        </p:spPr>
      </p:pic>
      <p:sp>
        <p:nvSpPr>
          <p:cNvPr id="318" name="Google Shape;318;p39"/>
          <p:cNvSpPr txBox="1"/>
          <p:nvPr/>
        </p:nvSpPr>
        <p:spPr>
          <a:xfrm>
            <a:off x="5618750" y="3011300"/>
            <a:ext cx="1858500" cy="20535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0" i="0" lang="en-GB" sz="1600" u="none" cap="none" strike="noStrike">
                <a:solidFill>
                  <a:srgbClr val="000000"/>
                </a:solidFill>
                <a:latin typeface="Arial"/>
                <a:ea typeface="Arial"/>
                <a:cs typeface="Arial"/>
                <a:sym typeface="Arial"/>
              </a:rPr>
              <a:t>Write more examples of</a:t>
            </a:r>
            <a:endParaRPr b="0" i="0" sz="16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0" i="0" lang="en-GB" sz="1600" u="none" cap="none" strike="noStrike">
                <a:solidFill>
                  <a:srgbClr val="000000"/>
                </a:solidFill>
                <a:latin typeface="Arial"/>
                <a:ea typeface="Arial"/>
                <a:cs typeface="Arial"/>
                <a:sym typeface="Arial"/>
              </a:rPr>
              <a:t>figurative language to describe Hagrid.</a:t>
            </a:r>
            <a:endParaRPr b="0" i="0" sz="16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1" i="0" lang="en-GB" sz="1600" u="none" cap="none" strike="noStrike">
                <a:solidFill>
                  <a:srgbClr val="000000"/>
                </a:solidFill>
                <a:latin typeface="Arial"/>
                <a:ea typeface="Arial"/>
                <a:cs typeface="Arial"/>
                <a:sym typeface="Arial"/>
              </a:rPr>
              <a:t>             </a:t>
            </a:r>
            <a:endParaRPr b="0" i="0" sz="16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p:txBody>
      </p:sp>
      <p:pic>
        <p:nvPicPr>
          <p:cNvPr id="319" name="Google Shape;319;p39"/>
          <p:cNvPicPr preferRelativeResize="0"/>
          <p:nvPr/>
        </p:nvPicPr>
        <p:blipFill rotWithShape="1">
          <a:blip r:embed="rId4">
            <a:alphaModFix/>
          </a:blip>
          <a:srcRect b="0" l="0" r="0" t="0"/>
          <a:stretch/>
        </p:blipFill>
        <p:spPr>
          <a:xfrm>
            <a:off x="7477125" y="3008900"/>
            <a:ext cx="1526225" cy="2058301"/>
          </a:xfrm>
          <a:prstGeom prst="rect">
            <a:avLst/>
          </a:prstGeom>
          <a:noFill/>
          <a:ln>
            <a:noFill/>
          </a:ln>
        </p:spPr>
      </p:pic>
      <p:sp>
        <p:nvSpPr>
          <p:cNvPr id="320" name="Google Shape;320;p39"/>
          <p:cNvSpPr txBox="1"/>
          <p:nvPr/>
        </p:nvSpPr>
        <p:spPr>
          <a:xfrm>
            <a:off x="7926950" y="0"/>
            <a:ext cx="1152600" cy="428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Session 7</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4" name="Shape 324"/>
        <p:cNvGrpSpPr/>
        <p:nvPr/>
      </p:nvGrpSpPr>
      <p:grpSpPr>
        <a:xfrm>
          <a:off x="0" y="0"/>
          <a:ext cx="0" cy="0"/>
          <a:chOff x="0" y="0"/>
          <a:chExt cx="0" cy="0"/>
        </a:xfrm>
      </p:grpSpPr>
      <p:sp>
        <p:nvSpPr>
          <p:cNvPr id="325" name="Google Shape;325;p40"/>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SzPts val="1800"/>
              <a:buNone/>
            </a:pPr>
            <a:r>
              <a:t/>
            </a:r>
            <a:endParaRPr/>
          </a:p>
        </p:txBody>
      </p:sp>
      <p:pic>
        <p:nvPicPr>
          <p:cNvPr id="326" name="Google Shape;326;p40"/>
          <p:cNvPicPr preferRelativeResize="0"/>
          <p:nvPr/>
        </p:nvPicPr>
        <p:blipFill rotWithShape="1">
          <a:blip r:embed="rId3">
            <a:alphaModFix/>
          </a:blip>
          <a:srcRect b="59311" l="0" r="0" t="0"/>
          <a:stretch/>
        </p:blipFill>
        <p:spPr>
          <a:xfrm>
            <a:off x="114425" y="152400"/>
            <a:ext cx="8915150" cy="4940824"/>
          </a:xfrm>
          <a:prstGeom prst="rect">
            <a:avLst/>
          </a:prstGeom>
          <a:noFill/>
          <a:ln>
            <a:noFill/>
          </a:ln>
        </p:spPr>
      </p:pic>
      <p:sp>
        <p:nvSpPr>
          <p:cNvPr id="327" name="Google Shape;327;p40"/>
          <p:cNvSpPr txBox="1"/>
          <p:nvPr/>
        </p:nvSpPr>
        <p:spPr>
          <a:xfrm>
            <a:off x="7926950" y="0"/>
            <a:ext cx="1152600" cy="428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Session 7</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1" name="Shape 331"/>
        <p:cNvGrpSpPr/>
        <p:nvPr/>
      </p:nvGrpSpPr>
      <p:grpSpPr>
        <a:xfrm>
          <a:off x="0" y="0"/>
          <a:ext cx="0" cy="0"/>
          <a:chOff x="0" y="0"/>
          <a:chExt cx="0" cy="0"/>
        </a:xfrm>
      </p:grpSpPr>
      <p:sp>
        <p:nvSpPr>
          <p:cNvPr id="332" name="Google Shape;332;p41"/>
          <p:cNvSpPr txBox="1"/>
          <p:nvPr>
            <p:ph type="title"/>
          </p:nvPr>
        </p:nvSpPr>
        <p:spPr>
          <a:xfrm>
            <a:off x="168825" y="10357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b="1" lang="en-GB" sz="1800"/>
              <a:t>Draw your own story arc, with specific details from your story.  </a:t>
            </a:r>
            <a:endParaRPr b="1" sz="1800"/>
          </a:p>
        </p:txBody>
      </p:sp>
      <p:sp>
        <p:nvSpPr>
          <p:cNvPr id="333" name="Google Shape;333;p4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SzPts val="1800"/>
              <a:buNone/>
            </a:pPr>
            <a:r>
              <a:t/>
            </a:r>
            <a:endParaRPr/>
          </a:p>
        </p:txBody>
      </p:sp>
      <p:pic>
        <p:nvPicPr>
          <p:cNvPr id="334" name="Google Shape;334;p41"/>
          <p:cNvPicPr preferRelativeResize="0"/>
          <p:nvPr/>
        </p:nvPicPr>
        <p:blipFill rotWithShape="1">
          <a:blip r:embed="rId3">
            <a:alphaModFix/>
          </a:blip>
          <a:srcRect b="52221" l="0" r="0" t="0"/>
          <a:stretch/>
        </p:blipFill>
        <p:spPr>
          <a:xfrm>
            <a:off x="181450" y="676275"/>
            <a:ext cx="8781100" cy="4341778"/>
          </a:xfrm>
          <a:prstGeom prst="rect">
            <a:avLst/>
          </a:prstGeom>
          <a:noFill/>
          <a:ln>
            <a:noFill/>
          </a:ln>
        </p:spPr>
      </p:pic>
      <p:sp>
        <p:nvSpPr>
          <p:cNvPr id="335" name="Google Shape;335;p41"/>
          <p:cNvSpPr txBox="1"/>
          <p:nvPr/>
        </p:nvSpPr>
        <p:spPr>
          <a:xfrm>
            <a:off x="7926950" y="0"/>
            <a:ext cx="1152600" cy="428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Session 7</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9" name="Shape 339"/>
        <p:cNvGrpSpPr/>
        <p:nvPr/>
      </p:nvGrpSpPr>
      <p:grpSpPr>
        <a:xfrm>
          <a:off x="0" y="0"/>
          <a:ext cx="0" cy="0"/>
          <a:chOff x="0" y="0"/>
          <a:chExt cx="0" cy="0"/>
        </a:xfrm>
      </p:grpSpPr>
      <p:sp>
        <p:nvSpPr>
          <p:cNvPr id="340" name="Google Shape;340;p42"/>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t/>
            </a:r>
            <a:endParaRPr/>
          </a:p>
        </p:txBody>
      </p:sp>
      <p:sp>
        <p:nvSpPr>
          <p:cNvPr id="341" name="Google Shape;341;p42"/>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SzPts val="1800"/>
              <a:buNone/>
            </a:pPr>
            <a:r>
              <a:t/>
            </a:r>
            <a:endParaRPr/>
          </a:p>
        </p:txBody>
      </p:sp>
      <p:pic>
        <p:nvPicPr>
          <p:cNvPr id="342" name="Google Shape;342;p42"/>
          <p:cNvPicPr preferRelativeResize="0"/>
          <p:nvPr/>
        </p:nvPicPr>
        <p:blipFill rotWithShape="1">
          <a:blip r:embed="rId3">
            <a:alphaModFix/>
          </a:blip>
          <a:srcRect b="64073" l="0" r="0" t="0"/>
          <a:stretch/>
        </p:blipFill>
        <p:spPr>
          <a:xfrm>
            <a:off x="80275" y="142875"/>
            <a:ext cx="9015324" cy="4902249"/>
          </a:xfrm>
          <a:prstGeom prst="rect">
            <a:avLst/>
          </a:prstGeom>
          <a:noFill/>
          <a:ln>
            <a:noFill/>
          </a:ln>
        </p:spPr>
      </p:pic>
      <p:sp>
        <p:nvSpPr>
          <p:cNvPr id="343" name="Google Shape;343;p42"/>
          <p:cNvSpPr txBox="1"/>
          <p:nvPr/>
        </p:nvSpPr>
        <p:spPr>
          <a:xfrm>
            <a:off x="7926950" y="0"/>
            <a:ext cx="1152600" cy="428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Session 7</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7" name="Shape 347"/>
        <p:cNvGrpSpPr/>
        <p:nvPr/>
      </p:nvGrpSpPr>
      <p:grpSpPr>
        <a:xfrm>
          <a:off x="0" y="0"/>
          <a:ext cx="0" cy="0"/>
          <a:chOff x="0" y="0"/>
          <a:chExt cx="0" cy="0"/>
        </a:xfrm>
      </p:grpSpPr>
      <p:sp>
        <p:nvSpPr>
          <p:cNvPr id="348" name="Google Shape;348;p43"/>
          <p:cNvSpPr txBox="1"/>
          <p:nvPr>
            <p:ph type="title"/>
          </p:nvPr>
        </p:nvSpPr>
        <p:spPr>
          <a:xfrm>
            <a:off x="311700" y="0"/>
            <a:ext cx="8520600" cy="5727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600"/>
              </a:spcAft>
              <a:buSzPts val="2800"/>
              <a:buNone/>
            </a:pPr>
            <a:r>
              <a:rPr b="1" lang="en-GB">
                <a:solidFill>
                  <a:srgbClr val="000000"/>
                </a:solidFill>
              </a:rPr>
              <a:t>Narrative Writing</a:t>
            </a:r>
            <a:endParaRPr b="1">
              <a:solidFill>
                <a:srgbClr val="000000"/>
              </a:solidFill>
            </a:endParaRPr>
          </a:p>
        </p:txBody>
      </p:sp>
      <p:sp>
        <p:nvSpPr>
          <p:cNvPr id="349" name="Google Shape;349;p43"/>
          <p:cNvSpPr txBox="1"/>
          <p:nvPr>
            <p:ph idx="1" type="body"/>
          </p:nvPr>
        </p:nvSpPr>
        <p:spPr>
          <a:xfrm>
            <a:off x="311700" y="572700"/>
            <a:ext cx="5198700" cy="43899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800"/>
              <a:buNone/>
            </a:pPr>
            <a:r>
              <a:rPr b="1" lang="en-GB" u="sng">
                <a:solidFill>
                  <a:srgbClr val="000000"/>
                </a:solidFill>
              </a:rPr>
              <a:t>Self-Assessment Check</a:t>
            </a:r>
            <a:endParaRPr b="1" u="sng">
              <a:solidFill>
                <a:srgbClr val="000000"/>
              </a:solidFill>
            </a:endParaRPr>
          </a:p>
          <a:p>
            <a:pPr indent="-342900" lvl="0" marL="457200" rtl="0" algn="l">
              <a:lnSpc>
                <a:spcPct val="115000"/>
              </a:lnSpc>
              <a:spcBef>
                <a:spcPts val="1600"/>
              </a:spcBef>
              <a:spcAft>
                <a:spcPts val="0"/>
              </a:spcAft>
              <a:buClr>
                <a:srgbClr val="000000"/>
              </a:buClr>
              <a:buSzPts val="1800"/>
              <a:buChar char="❏"/>
            </a:pPr>
            <a:r>
              <a:rPr lang="en-GB">
                <a:solidFill>
                  <a:srgbClr val="000000"/>
                </a:solidFill>
              </a:rPr>
              <a:t>Best handwriting?</a:t>
            </a:r>
            <a:endParaRPr>
              <a:solidFill>
                <a:srgbClr val="000000"/>
              </a:solidFill>
            </a:endParaRPr>
          </a:p>
          <a:p>
            <a:pPr indent="-342900" lvl="0" marL="457200" rtl="0" algn="l">
              <a:lnSpc>
                <a:spcPct val="115000"/>
              </a:lnSpc>
              <a:spcBef>
                <a:spcPts val="0"/>
              </a:spcBef>
              <a:spcAft>
                <a:spcPts val="0"/>
              </a:spcAft>
              <a:buClr>
                <a:srgbClr val="000000"/>
              </a:buClr>
              <a:buSzPts val="1800"/>
              <a:buChar char="❏"/>
            </a:pPr>
            <a:r>
              <a:rPr lang="en-GB">
                <a:solidFill>
                  <a:srgbClr val="000000"/>
                </a:solidFill>
              </a:rPr>
              <a:t>Regular paragraphs?</a:t>
            </a:r>
            <a:endParaRPr>
              <a:solidFill>
                <a:srgbClr val="000000"/>
              </a:solidFill>
            </a:endParaRPr>
          </a:p>
          <a:p>
            <a:pPr indent="-342900" lvl="0" marL="457200" rtl="0" algn="l">
              <a:lnSpc>
                <a:spcPct val="115000"/>
              </a:lnSpc>
              <a:spcBef>
                <a:spcPts val="0"/>
              </a:spcBef>
              <a:spcAft>
                <a:spcPts val="0"/>
              </a:spcAft>
              <a:buClr>
                <a:srgbClr val="000000"/>
              </a:buClr>
              <a:buSzPts val="1800"/>
              <a:buChar char="❏"/>
            </a:pPr>
            <a:r>
              <a:rPr lang="en-GB">
                <a:solidFill>
                  <a:srgbClr val="000000"/>
                </a:solidFill>
              </a:rPr>
              <a:t>Past tense throughout?</a:t>
            </a:r>
            <a:endParaRPr>
              <a:solidFill>
                <a:srgbClr val="000000"/>
              </a:solidFill>
            </a:endParaRPr>
          </a:p>
          <a:p>
            <a:pPr indent="-342900" lvl="0" marL="457200" rtl="0" algn="l">
              <a:lnSpc>
                <a:spcPct val="115000"/>
              </a:lnSpc>
              <a:spcBef>
                <a:spcPts val="0"/>
              </a:spcBef>
              <a:spcAft>
                <a:spcPts val="0"/>
              </a:spcAft>
              <a:buClr>
                <a:srgbClr val="000000"/>
              </a:buClr>
              <a:buSzPts val="1800"/>
              <a:buChar char="❏"/>
            </a:pPr>
            <a:r>
              <a:rPr lang="en-GB">
                <a:solidFill>
                  <a:srgbClr val="000000"/>
                </a:solidFill>
              </a:rPr>
              <a:t>First person throughout?</a:t>
            </a:r>
            <a:endParaRPr>
              <a:solidFill>
                <a:srgbClr val="000000"/>
              </a:solidFill>
            </a:endParaRPr>
          </a:p>
          <a:p>
            <a:pPr indent="-342900" lvl="0" marL="457200" rtl="0" algn="l">
              <a:lnSpc>
                <a:spcPct val="115000"/>
              </a:lnSpc>
              <a:spcBef>
                <a:spcPts val="0"/>
              </a:spcBef>
              <a:spcAft>
                <a:spcPts val="0"/>
              </a:spcAft>
              <a:buClr>
                <a:srgbClr val="000000"/>
              </a:buClr>
              <a:buSzPts val="1800"/>
              <a:buChar char="❏"/>
            </a:pPr>
            <a:r>
              <a:rPr lang="en-GB">
                <a:solidFill>
                  <a:srgbClr val="000000"/>
                </a:solidFill>
              </a:rPr>
              <a:t>Capital letters for the beginning of every sentence and proper nouns?</a:t>
            </a:r>
            <a:endParaRPr>
              <a:solidFill>
                <a:srgbClr val="000000"/>
              </a:solidFill>
            </a:endParaRPr>
          </a:p>
          <a:p>
            <a:pPr indent="-342900" lvl="0" marL="457200" rtl="0" algn="l">
              <a:lnSpc>
                <a:spcPct val="115000"/>
              </a:lnSpc>
              <a:spcBef>
                <a:spcPts val="0"/>
              </a:spcBef>
              <a:spcAft>
                <a:spcPts val="0"/>
              </a:spcAft>
              <a:buClr>
                <a:srgbClr val="000000"/>
              </a:buClr>
              <a:buSzPts val="1800"/>
              <a:buChar char="❏"/>
            </a:pPr>
            <a:r>
              <a:rPr lang="en-GB">
                <a:solidFill>
                  <a:srgbClr val="000000"/>
                </a:solidFill>
              </a:rPr>
              <a:t>Correct punctuation?</a:t>
            </a:r>
            <a:endParaRPr>
              <a:solidFill>
                <a:srgbClr val="000000"/>
              </a:solidFill>
            </a:endParaRPr>
          </a:p>
          <a:p>
            <a:pPr indent="-342900" lvl="0" marL="457200" rtl="0" algn="l">
              <a:lnSpc>
                <a:spcPct val="115000"/>
              </a:lnSpc>
              <a:spcBef>
                <a:spcPts val="0"/>
              </a:spcBef>
              <a:spcAft>
                <a:spcPts val="0"/>
              </a:spcAft>
              <a:buClr>
                <a:srgbClr val="000000"/>
              </a:buClr>
              <a:buSzPts val="1800"/>
              <a:buChar char="❏"/>
            </a:pPr>
            <a:r>
              <a:rPr lang="en-GB">
                <a:solidFill>
                  <a:srgbClr val="000000"/>
                </a:solidFill>
              </a:rPr>
              <a:t>Correct punctuation and layout of direct speech?</a:t>
            </a:r>
            <a:endParaRPr>
              <a:solidFill>
                <a:srgbClr val="000000"/>
              </a:solidFill>
            </a:endParaRPr>
          </a:p>
          <a:p>
            <a:pPr indent="-342900" lvl="0" marL="457200" rtl="0" algn="l">
              <a:lnSpc>
                <a:spcPct val="115000"/>
              </a:lnSpc>
              <a:spcBef>
                <a:spcPts val="0"/>
              </a:spcBef>
              <a:spcAft>
                <a:spcPts val="0"/>
              </a:spcAft>
              <a:buClr>
                <a:srgbClr val="000000"/>
              </a:buClr>
              <a:buSzPts val="1800"/>
              <a:buChar char="❏"/>
            </a:pPr>
            <a:r>
              <a:rPr lang="en-GB">
                <a:solidFill>
                  <a:srgbClr val="000000"/>
                </a:solidFill>
              </a:rPr>
              <a:t>Correct spelling of homophones, e.g. their/there/they’re or where/were </a:t>
            </a:r>
            <a:endParaRPr>
              <a:solidFill>
                <a:srgbClr val="000000"/>
              </a:solidFill>
            </a:endParaRPr>
          </a:p>
          <a:p>
            <a:pPr indent="-342900" lvl="0" marL="457200" rtl="0" algn="l">
              <a:lnSpc>
                <a:spcPct val="115000"/>
              </a:lnSpc>
              <a:spcBef>
                <a:spcPts val="0"/>
              </a:spcBef>
              <a:spcAft>
                <a:spcPts val="0"/>
              </a:spcAft>
              <a:buClr>
                <a:srgbClr val="000000"/>
              </a:buClr>
              <a:buSzPts val="1800"/>
              <a:buChar char="❏"/>
            </a:pPr>
            <a:r>
              <a:rPr lang="en-GB">
                <a:solidFill>
                  <a:srgbClr val="000000"/>
                </a:solidFill>
              </a:rPr>
              <a:t>Ambitious vocabulary choices?</a:t>
            </a:r>
            <a:endParaRPr>
              <a:solidFill>
                <a:srgbClr val="000000"/>
              </a:solidFill>
            </a:endParaRPr>
          </a:p>
        </p:txBody>
      </p:sp>
      <p:sp>
        <p:nvSpPr>
          <p:cNvPr id="350" name="Google Shape;350;p43"/>
          <p:cNvSpPr txBox="1"/>
          <p:nvPr/>
        </p:nvSpPr>
        <p:spPr>
          <a:xfrm>
            <a:off x="5512800" y="2820600"/>
            <a:ext cx="3264600" cy="21420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1" i="0" lang="en-GB" sz="1800" u="sng" cap="none" strike="noStrike">
                <a:solidFill>
                  <a:srgbClr val="000000"/>
                </a:solidFill>
                <a:latin typeface="Arial"/>
                <a:ea typeface="Arial"/>
                <a:cs typeface="Arial"/>
                <a:sym typeface="Arial"/>
              </a:rPr>
              <a:t>Figurative Language Check</a:t>
            </a:r>
            <a:endParaRPr b="1" i="0" sz="1800" u="sng"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a:p>
            <a:pPr indent="-342900" lvl="0" marL="457200" marR="0" rtl="0" algn="l">
              <a:lnSpc>
                <a:spcPct val="100000"/>
              </a:lnSpc>
              <a:spcBef>
                <a:spcPts val="0"/>
              </a:spcBef>
              <a:spcAft>
                <a:spcPts val="0"/>
              </a:spcAft>
              <a:buClr>
                <a:srgbClr val="000000"/>
              </a:buClr>
              <a:buSzPts val="1800"/>
              <a:buFont typeface="Arial"/>
              <a:buChar char="❏"/>
            </a:pPr>
            <a:r>
              <a:rPr b="0" i="0" lang="en-GB" sz="1800" u="none" cap="none" strike="noStrike">
                <a:solidFill>
                  <a:srgbClr val="000000"/>
                </a:solidFill>
                <a:latin typeface="Arial"/>
                <a:ea typeface="Arial"/>
                <a:cs typeface="Arial"/>
                <a:sym typeface="Arial"/>
              </a:rPr>
              <a:t>Similes</a:t>
            </a:r>
            <a:endParaRPr b="0" i="0" sz="1800" u="none" cap="none" strike="noStrike">
              <a:solidFill>
                <a:srgbClr val="000000"/>
              </a:solidFill>
              <a:latin typeface="Arial"/>
              <a:ea typeface="Arial"/>
              <a:cs typeface="Arial"/>
              <a:sym typeface="Arial"/>
            </a:endParaRPr>
          </a:p>
          <a:p>
            <a:pPr indent="-342900" lvl="0" marL="457200" marR="0" rtl="0" algn="l">
              <a:lnSpc>
                <a:spcPct val="100000"/>
              </a:lnSpc>
              <a:spcBef>
                <a:spcPts val="0"/>
              </a:spcBef>
              <a:spcAft>
                <a:spcPts val="0"/>
              </a:spcAft>
              <a:buClr>
                <a:srgbClr val="000000"/>
              </a:buClr>
              <a:buSzPts val="1800"/>
              <a:buFont typeface="Arial"/>
              <a:buChar char="❏"/>
            </a:pPr>
            <a:r>
              <a:rPr b="0" i="0" lang="en-GB" sz="1800" u="none" cap="none" strike="noStrike">
                <a:solidFill>
                  <a:srgbClr val="000000"/>
                </a:solidFill>
                <a:latin typeface="Arial"/>
                <a:ea typeface="Arial"/>
                <a:cs typeface="Arial"/>
                <a:sym typeface="Arial"/>
              </a:rPr>
              <a:t>Metaphors</a:t>
            </a:r>
            <a:endParaRPr b="0" i="0" sz="1800" u="none" cap="none" strike="noStrike">
              <a:solidFill>
                <a:srgbClr val="000000"/>
              </a:solidFill>
              <a:latin typeface="Arial"/>
              <a:ea typeface="Arial"/>
              <a:cs typeface="Arial"/>
              <a:sym typeface="Arial"/>
            </a:endParaRPr>
          </a:p>
          <a:p>
            <a:pPr indent="-342900" lvl="0" marL="457200" marR="0" rtl="0" algn="l">
              <a:lnSpc>
                <a:spcPct val="100000"/>
              </a:lnSpc>
              <a:spcBef>
                <a:spcPts val="0"/>
              </a:spcBef>
              <a:spcAft>
                <a:spcPts val="0"/>
              </a:spcAft>
              <a:buClr>
                <a:srgbClr val="000000"/>
              </a:buClr>
              <a:buSzPts val="1800"/>
              <a:buFont typeface="Arial"/>
              <a:buChar char="❏"/>
            </a:pPr>
            <a:r>
              <a:rPr b="0" i="0" lang="en-GB" sz="1800" u="none" cap="none" strike="noStrike">
                <a:solidFill>
                  <a:srgbClr val="000000"/>
                </a:solidFill>
                <a:latin typeface="Arial"/>
                <a:ea typeface="Arial"/>
                <a:cs typeface="Arial"/>
                <a:sym typeface="Arial"/>
              </a:rPr>
              <a:t>Personification</a:t>
            </a:r>
            <a:endParaRPr b="0" i="0" sz="1800" u="none" cap="none" strike="noStrike">
              <a:solidFill>
                <a:srgbClr val="000000"/>
              </a:solidFill>
              <a:latin typeface="Arial"/>
              <a:ea typeface="Arial"/>
              <a:cs typeface="Arial"/>
              <a:sym typeface="Arial"/>
            </a:endParaRPr>
          </a:p>
          <a:p>
            <a:pPr indent="-342900" lvl="0" marL="457200" marR="0" rtl="0" algn="l">
              <a:lnSpc>
                <a:spcPct val="100000"/>
              </a:lnSpc>
              <a:spcBef>
                <a:spcPts val="0"/>
              </a:spcBef>
              <a:spcAft>
                <a:spcPts val="0"/>
              </a:spcAft>
              <a:buClr>
                <a:srgbClr val="000000"/>
              </a:buClr>
              <a:buSzPts val="1800"/>
              <a:buFont typeface="Arial"/>
              <a:buChar char="❏"/>
            </a:pPr>
            <a:r>
              <a:rPr b="0" i="0" lang="en-GB" sz="1800" u="none" cap="none" strike="noStrike">
                <a:solidFill>
                  <a:srgbClr val="000000"/>
                </a:solidFill>
                <a:latin typeface="Arial"/>
                <a:ea typeface="Arial"/>
                <a:cs typeface="Arial"/>
                <a:sym typeface="Arial"/>
              </a:rPr>
              <a:t>Pathetic Fallacy</a:t>
            </a:r>
            <a:endParaRPr b="0" i="0" sz="1800" u="none" cap="none" strike="noStrike">
              <a:solidFill>
                <a:srgbClr val="000000"/>
              </a:solidFill>
              <a:latin typeface="Arial"/>
              <a:ea typeface="Arial"/>
              <a:cs typeface="Arial"/>
              <a:sym typeface="Arial"/>
            </a:endParaRPr>
          </a:p>
        </p:txBody>
      </p:sp>
      <p:sp>
        <p:nvSpPr>
          <p:cNvPr id="351" name="Google Shape;351;p43"/>
          <p:cNvSpPr txBox="1"/>
          <p:nvPr/>
        </p:nvSpPr>
        <p:spPr>
          <a:xfrm>
            <a:off x="5512800" y="572700"/>
            <a:ext cx="3264600" cy="22479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1" i="0" lang="en-GB" sz="1800" u="sng" cap="none" strike="noStrike">
                <a:solidFill>
                  <a:srgbClr val="000000"/>
                </a:solidFill>
                <a:latin typeface="Arial"/>
                <a:ea typeface="Arial"/>
                <a:cs typeface="Arial"/>
                <a:sym typeface="Arial"/>
              </a:rPr>
              <a:t>Sentence Check</a:t>
            </a:r>
            <a:endParaRPr b="1" i="0" sz="1800" u="sng"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a:p>
            <a:pPr indent="-342900" lvl="0" marL="457200" marR="0" rtl="0" algn="l">
              <a:lnSpc>
                <a:spcPct val="100000"/>
              </a:lnSpc>
              <a:spcBef>
                <a:spcPts val="0"/>
              </a:spcBef>
              <a:spcAft>
                <a:spcPts val="0"/>
              </a:spcAft>
              <a:buClr>
                <a:srgbClr val="000000"/>
              </a:buClr>
              <a:buSzPts val="1800"/>
              <a:buFont typeface="Arial"/>
              <a:buChar char="❏"/>
            </a:pPr>
            <a:r>
              <a:rPr b="0" i="0" lang="en-GB" sz="1800" u="none" cap="none" strike="noStrike">
                <a:solidFill>
                  <a:srgbClr val="000000"/>
                </a:solidFill>
                <a:latin typeface="Arial"/>
                <a:ea typeface="Arial"/>
                <a:cs typeface="Arial"/>
                <a:sym typeface="Arial"/>
              </a:rPr>
              <a:t>Emotion, comma sentences</a:t>
            </a:r>
            <a:endParaRPr b="0" i="0" sz="1800" u="none" cap="none" strike="noStrike">
              <a:solidFill>
                <a:srgbClr val="000000"/>
              </a:solidFill>
              <a:latin typeface="Arial"/>
              <a:ea typeface="Arial"/>
              <a:cs typeface="Arial"/>
              <a:sym typeface="Arial"/>
            </a:endParaRPr>
          </a:p>
          <a:p>
            <a:pPr indent="-342900" lvl="0" marL="457200" marR="0" rtl="0" algn="l">
              <a:lnSpc>
                <a:spcPct val="100000"/>
              </a:lnSpc>
              <a:spcBef>
                <a:spcPts val="0"/>
              </a:spcBef>
              <a:spcAft>
                <a:spcPts val="0"/>
              </a:spcAft>
              <a:buClr>
                <a:srgbClr val="000000"/>
              </a:buClr>
              <a:buSzPts val="1800"/>
              <a:buFont typeface="Arial"/>
              <a:buChar char="❏"/>
            </a:pPr>
            <a:r>
              <a:rPr b="0" i="0" lang="en-GB" sz="1800" u="none" cap="none" strike="noStrike">
                <a:solidFill>
                  <a:srgbClr val="000000"/>
                </a:solidFill>
                <a:latin typeface="Arial"/>
                <a:ea typeface="Arial"/>
                <a:cs typeface="Arial"/>
                <a:sym typeface="Arial"/>
              </a:rPr>
              <a:t>Verb, person sentences</a:t>
            </a:r>
            <a:endParaRPr b="0" i="0" sz="1800" u="none" cap="none" strike="noStrike">
              <a:solidFill>
                <a:srgbClr val="000000"/>
              </a:solidFill>
              <a:latin typeface="Arial"/>
              <a:ea typeface="Arial"/>
              <a:cs typeface="Arial"/>
              <a:sym typeface="Arial"/>
            </a:endParaRPr>
          </a:p>
          <a:p>
            <a:pPr indent="-342900" lvl="0" marL="457200" marR="0" rtl="0" algn="l">
              <a:lnSpc>
                <a:spcPct val="100000"/>
              </a:lnSpc>
              <a:spcBef>
                <a:spcPts val="0"/>
              </a:spcBef>
              <a:spcAft>
                <a:spcPts val="0"/>
              </a:spcAft>
              <a:buClr>
                <a:srgbClr val="000000"/>
              </a:buClr>
              <a:buSzPts val="1800"/>
              <a:buFont typeface="Arial"/>
              <a:buChar char="❏"/>
            </a:pPr>
            <a:r>
              <a:rPr b="0" i="0" lang="en-GB" sz="1800" u="none" cap="none" strike="noStrike">
                <a:solidFill>
                  <a:srgbClr val="000000"/>
                </a:solidFill>
                <a:latin typeface="Arial"/>
                <a:ea typeface="Arial"/>
                <a:cs typeface="Arial"/>
                <a:sym typeface="Arial"/>
              </a:rPr>
              <a:t>Noun, which, where, who sentences</a:t>
            </a:r>
            <a:endParaRPr b="0" i="0" sz="1800" u="none" cap="none" strike="noStrike">
              <a:solidFill>
                <a:srgbClr val="000000"/>
              </a:solidFill>
              <a:latin typeface="Arial"/>
              <a:ea typeface="Arial"/>
              <a:cs typeface="Arial"/>
              <a:sym typeface="Arial"/>
            </a:endParaRPr>
          </a:p>
        </p:txBody>
      </p:sp>
      <p:sp>
        <p:nvSpPr>
          <p:cNvPr id="352" name="Google Shape;352;p43"/>
          <p:cNvSpPr txBox="1"/>
          <p:nvPr/>
        </p:nvSpPr>
        <p:spPr>
          <a:xfrm>
            <a:off x="7724775" y="0"/>
            <a:ext cx="1355100" cy="333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Session 8 &amp; 9</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6" name="Shape 356"/>
        <p:cNvGrpSpPr/>
        <p:nvPr/>
      </p:nvGrpSpPr>
      <p:grpSpPr>
        <a:xfrm>
          <a:off x="0" y="0"/>
          <a:ext cx="0" cy="0"/>
          <a:chOff x="0" y="0"/>
          <a:chExt cx="0" cy="0"/>
        </a:xfrm>
      </p:grpSpPr>
      <p:sp>
        <p:nvSpPr>
          <p:cNvPr id="357" name="Google Shape;357;p44"/>
          <p:cNvSpPr txBox="1"/>
          <p:nvPr>
            <p:ph type="title"/>
          </p:nvPr>
        </p:nvSpPr>
        <p:spPr>
          <a:xfrm>
            <a:off x="311700" y="142325"/>
            <a:ext cx="8520600" cy="5727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2800"/>
              <a:buNone/>
            </a:pPr>
            <a:r>
              <a:rPr b="1" lang="en-GB"/>
              <a:t>Rhetorical Writing</a:t>
            </a:r>
            <a:endParaRPr b="1"/>
          </a:p>
          <a:p>
            <a:pPr indent="0" lvl="0" marL="0" rtl="0" algn="l">
              <a:lnSpc>
                <a:spcPct val="100000"/>
              </a:lnSpc>
              <a:spcBef>
                <a:spcPts val="0"/>
              </a:spcBef>
              <a:spcAft>
                <a:spcPts val="0"/>
              </a:spcAft>
              <a:buSzPts val="2800"/>
              <a:buNone/>
            </a:pPr>
            <a:r>
              <a:t/>
            </a:r>
            <a:endParaRPr/>
          </a:p>
        </p:txBody>
      </p:sp>
      <p:pic>
        <p:nvPicPr>
          <p:cNvPr id="358" name="Google Shape;358;p44"/>
          <p:cNvPicPr preferRelativeResize="0"/>
          <p:nvPr/>
        </p:nvPicPr>
        <p:blipFill rotWithShape="1">
          <a:blip r:embed="rId3">
            <a:alphaModFix/>
          </a:blip>
          <a:srcRect b="0" l="0" r="0" t="0"/>
          <a:stretch/>
        </p:blipFill>
        <p:spPr>
          <a:xfrm>
            <a:off x="311701" y="4181201"/>
            <a:ext cx="1134400" cy="791825"/>
          </a:xfrm>
          <a:prstGeom prst="rect">
            <a:avLst/>
          </a:prstGeom>
          <a:noFill/>
          <a:ln>
            <a:noFill/>
          </a:ln>
        </p:spPr>
      </p:pic>
      <p:sp>
        <p:nvSpPr>
          <p:cNvPr id="359" name="Google Shape;359;p44"/>
          <p:cNvSpPr/>
          <p:nvPr/>
        </p:nvSpPr>
        <p:spPr>
          <a:xfrm>
            <a:off x="1587900" y="4290775"/>
            <a:ext cx="5279700" cy="572700"/>
          </a:xfrm>
          <a:prstGeom prst="roundRect">
            <a:avLst>
              <a:gd fmla="val 16667" name="adj"/>
            </a:avLst>
          </a:prstGeom>
          <a:solidFill>
            <a:srgbClr val="EEEEEE"/>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rgbClr val="000000"/>
                </a:solidFill>
                <a:latin typeface="Arial"/>
                <a:ea typeface="Arial"/>
                <a:cs typeface="Arial"/>
                <a:sym typeface="Arial"/>
              </a:rPr>
              <a:t>Describe the landscape using figurative language.</a:t>
            </a:r>
            <a:endParaRPr b="0" i="0" sz="1800" u="none" cap="none" strike="noStrike">
              <a:solidFill>
                <a:srgbClr val="000000"/>
              </a:solidFill>
              <a:latin typeface="Arial"/>
              <a:ea typeface="Arial"/>
              <a:cs typeface="Arial"/>
              <a:sym typeface="Arial"/>
            </a:endParaRPr>
          </a:p>
        </p:txBody>
      </p:sp>
      <p:sp>
        <p:nvSpPr>
          <p:cNvPr id="360" name="Google Shape;360;p44"/>
          <p:cNvSpPr txBox="1"/>
          <p:nvPr/>
        </p:nvSpPr>
        <p:spPr>
          <a:xfrm>
            <a:off x="38100" y="9525"/>
            <a:ext cx="1152600" cy="428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Session 10</a:t>
            </a:r>
            <a:endParaRPr b="0" i="0" sz="1400" u="none" cap="none" strike="noStrike">
              <a:solidFill>
                <a:srgbClr val="000000"/>
              </a:solidFill>
              <a:latin typeface="Arial"/>
              <a:ea typeface="Arial"/>
              <a:cs typeface="Arial"/>
              <a:sym typeface="Arial"/>
            </a:endParaRPr>
          </a:p>
        </p:txBody>
      </p:sp>
      <p:pic>
        <p:nvPicPr>
          <p:cNvPr id="361" name="Google Shape;361;p44"/>
          <p:cNvPicPr preferRelativeResize="0"/>
          <p:nvPr/>
        </p:nvPicPr>
        <p:blipFill rotWithShape="1">
          <a:blip r:embed="rId4">
            <a:alphaModFix/>
          </a:blip>
          <a:srcRect b="0" l="0" r="0" t="0"/>
          <a:stretch/>
        </p:blipFill>
        <p:spPr>
          <a:xfrm>
            <a:off x="5615600" y="715025"/>
            <a:ext cx="3267500" cy="3267500"/>
          </a:xfrm>
          <a:prstGeom prst="rect">
            <a:avLst/>
          </a:prstGeom>
          <a:noFill/>
          <a:ln>
            <a:noFill/>
          </a:ln>
        </p:spPr>
      </p:pic>
      <p:sp>
        <p:nvSpPr>
          <p:cNvPr id="362" name="Google Shape;362;p44"/>
          <p:cNvSpPr txBox="1"/>
          <p:nvPr/>
        </p:nvSpPr>
        <p:spPr>
          <a:xfrm>
            <a:off x="438150" y="762000"/>
            <a:ext cx="5048100" cy="3220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rgbClr val="000000"/>
                </a:solidFill>
                <a:highlight>
                  <a:srgbClr val="FFFFFF"/>
                </a:highlight>
                <a:latin typeface="Arial"/>
                <a:ea typeface="Arial"/>
                <a:cs typeface="Arial"/>
                <a:sym typeface="Arial"/>
              </a:rPr>
              <a:t>Slowly, a foot moved, then the trunk, then a loud growl shook the cavern…</a:t>
            </a:r>
            <a:endParaRPr b="0" i="0" sz="1800" u="none" cap="none" strike="noStrike">
              <a:solidFill>
                <a:srgbClr val="000000"/>
              </a:solidFill>
              <a:highlight>
                <a:srgbClr val="FFFFFF"/>
              </a:highlight>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rgbClr val="000000"/>
                </a:solidFill>
                <a:highlight>
                  <a:srgbClr val="FFFFFF"/>
                </a:highlight>
                <a:latin typeface="Arial"/>
                <a:ea typeface="Arial"/>
                <a:cs typeface="Arial"/>
                <a:sym typeface="Arial"/>
              </a:rPr>
              <a:t>Continue the description, using:</a:t>
            </a:r>
            <a:endParaRPr b="0" i="0" sz="1800" u="none" cap="none" strike="noStrike">
              <a:solidFill>
                <a:srgbClr val="000000"/>
              </a:solidFill>
              <a:highlight>
                <a:srgbClr val="FFFFFF"/>
              </a:highlight>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highlight>
                <a:srgbClr val="FFFFFF"/>
              </a:highlight>
              <a:latin typeface="Arial"/>
              <a:ea typeface="Arial"/>
              <a:cs typeface="Arial"/>
              <a:sym typeface="Arial"/>
            </a:endParaRPr>
          </a:p>
          <a:p>
            <a:pPr indent="-342900" lvl="0" marL="457200" marR="0" rtl="0" algn="l">
              <a:lnSpc>
                <a:spcPct val="115000"/>
              </a:lnSpc>
              <a:spcBef>
                <a:spcPts val="0"/>
              </a:spcBef>
              <a:spcAft>
                <a:spcPts val="0"/>
              </a:spcAft>
              <a:buClr>
                <a:srgbClr val="000000"/>
              </a:buClr>
              <a:buSzPts val="1800"/>
              <a:buFont typeface="Arial"/>
              <a:buAutoNum type="arabicPeriod"/>
            </a:pPr>
            <a:r>
              <a:rPr b="1" i="0" lang="en-GB" sz="1800" u="none" cap="none" strike="noStrike">
                <a:solidFill>
                  <a:srgbClr val="000000"/>
                </a:solidFill>
                <a:latin typeface="Arial"/>
                <a:ea typeface="Arial"/>
                <a:cs typeface="Arial"/>
                <a:sym typeface="Arial"/>
              </a:rPr>
              <a:t>A</a:t>
            </a:r>
            <a:r>
              <a:rPr b="1" i="0" lang="en-GB" sz="1800" u="none" cap="none" strike="noStrike">
                <a:solidFill>
                  <a:srgbClr val="FF9900"/>
                </a:solidFill>
                <a:latin typeface="Arial"/>
                <a:ea typeface="Arial"/>
                <a:cs typeface="Arial"/>
                <a:sym typeface="Arial"/>
              </a:rPr>
              <a:t> Noun</a:t>
            </a:r>
            <a:r>
              <a:rPr b="1" i="0" lang="en-GB" sz="1800" u="none" cap="none" strike="noStrike">
                <a:solidFill>
                  <a:schemeClr val="dk2"/>
                </a:solidFill>
                <a:latin typeface="Arial"/>
                <a:ea typeface="Arial"/>
                <a:cs typeface="Arial"/>
                <a:sym typeface="Arial"/>
              </a:rPr>
              <a:t>, </a:t>
            </a:r>
            <a:r>
              <a:rPr b="1" i="0" lang="en-GB" sz="1800" u="none" cap="none" strike="noStrike">
                <a:solidFill>
                  <a:srgbClr val="0B5394"/>
                </a:solidFill>
                <a:latin typeface="Arial"/>
                <a:ea typeface="Arial"/>
                <a:cs typeface="Arial"/>
                <a:sym typeface="Arial"/>
              </a:rPr>
              <a:t>which, where, who</a:t>
            </a:r>
            <a:r>
              <a:rPr b="1" i="0" lang="en-GB" sz="1800" u="none" cap="none" strike="noStrike">
                <a:solidFill>
                  <a:schemeClr val="dk2"/>
                </a:solidFill>
                <a:latin typeface="Arial"/>
                <a:ea typeface="Arial"/>
                <a:cs typeface="Arial"/>
                <a:sym typeface="Arial"/>
              </a:rPr>
              <a:t> </a:t>
            </a:r>
            <a:r>
              <a:rPr b="1" i="0" lang="en-GB" sz="1800" u="none" cap="none" strike="noStrike">
                <a:solidFill>
                  <a:schemeClr val="dk1"/>
                </a:solidFill>
                <a:latin typeface="Arial"/>
                <a:ea typeface="Arial"/>
                <a:cs typeface="Arial"/>
                <a:sym typeface="Arial"/>
              </a:rPr>
              <a:t>sentence</a:t>
            </a:r>
            <a:endParaRPr b="1" i="0" sz="1800" u="none" cap="none" strike="noStrike">
              <a:solidFill>
                <a:schemeClr val="dk1"/>
              </a:solidFill>
              <a:latin typeface="Arial"/>
              <a:ea typeface="Arial"/>
              <a:cs typeface="Arial"/>
              <a:sym typeface="Arial"/>
            </a:endParaRPr>
          </a:p>
          <a:p>
            <a:pPr indent="-342900" lvl="0" marL="457200" marR="0" rtl="0" algn="l">
              <a:lnSpc>
                <a:spcPct val="115000"/>
              </a:lnSpc>
              <a:spcBef>
                <a:spcPts val="0"/>
              </a:spcBef>
              <a:spcAft>
                <a:spcPts val="0"/>
              </a:spcAft>
              <a:buClr>
                <a:srgbClr val="000000"/>
              </a:buClr>
              <a:buSzPts val="1800"/>
              <a:buFont typeface="Arial"/>
              <a:buAutoNum type="arabicPeriod"/>
            </a:pPr>
            <a:r>
              <a:rPr b="1" i="0" lang="en-GB" sz="1800" u="none" cap="none" strike="noStrike">
                <a:solidFill>
                  <a:srgbClr val="000000"/>
                </a:solidFill>
                <a:latin typeface="Arial"/>
                <a:ea typeface="Arial"/>
                <a:cs typeface="Arial"/>
                <a:sym typeface="Arial"/>
              </a:rPr>
              <a:t>A</a:t>
            </a:r>
            <a:r>
              <a:rPr b="1" i="0" lang="en-GB" sz="1800" u="none" cap="none" strike="noStrike">
                <a:solidFill>
                  <a:srgbClr val="9900FF"/>
                </a:solidFill>
                <a:latin typeface="Arial"/>
                <a:ea typeface="Arial"/>
                <a:cs typeface="Arial"/>
                <a:sym typeface="Arial"/>
              </a:rPr>
              <a:t> emotion word, comma </a:t>
            </a:r>
            <a:r>
              <a:rPr b="1" i="0" lang="en-GB" sz="1800" u="none" cap="none" strike="noStrike">
                <a:solidFill>
                  <a:schemeClr val="dk1"/>
                </a:solidFill>
                <a:latin typeface="Arial"/>
                <a:ea typeface="Arial"/>
                <a:cs typeface="Arial"/>
                <a:sym typeface="Arial"/>
              </a:rPr>
              <a:t>sentence</a:t>
            </a:r>
            <a:endParaRPr b="1" i="0" sz="1800" u="none" cap="none" strike="noStrike">
              <a:solidFill>
                <a:schemeClr val="dk1"/>
              </a:solidFill>
              <a:latin typeface="Arial"/>
              <a:ea typeface="Arial"/>
              <a:cs typeface="Arial"/>
              <a:sym typeface="Arial"/>
            </a:endParaRPr>
          </a:p>
          <a:p>
            <a:pPr indent="-342900" lvl="0" marL="457200" marR="0" rtl="0" algn="l">
              <a:lnSpc>
                <a:spcPct val="115000"/>
              </a:lnSpc>
              <a:spcBef>
                <a:spcPts val="0"/>
              </a:spcBef>
              <a:spcAft>
                <a:spcPts val="0"/>
              </a:spcAft>
              <a:buClr>
                <a:srgbClr val="000000"/>
              </a:buClr>
              <a:buSzPts val="1800"/>
              <a:buFont typeface="Arial"/>
              <a:buAutoNum type="arabicPeriod"/>
            </a:pPr>
            <a:r>
              <a:rPr b="1" i="0" lang="en-GB" sz="1800" u="none" cap="none" strike="noStrike">
                <a:solidFill>
                  <a:srgbClr val="000000"/>
                </a:solidFill>
                <a:latin typeface="Arial"/>
                <a:ea typeface="Arial"/>
                <a:cs typeface="Arial"/>
                <a:sym typeface="Arial"/>
              </a:rPr>
              <a:t>A</a:t>
            </a:r>
            <a:r>
              <a:rPr b="1" i="0" lang="en-GB" sz="1800" u="none" cap="none" strike="noStrike">
                <a:solidFill>
                  <a:srgbClr val="FF0000"/>
                </a:solidFill>
                <a:latin typeface="Arial"/>
                <a:ea typeface="Arial"/>
                <a:cs typeface="Arial"/>
                <a:sym typeface="Arial"/>
              </a:rPr>
              <a:t> Verb</a:t>
            </a:r>
            <a:r>
              <a:rPr b="1" i="0" lang="en-GB" sz="1800" u="none" cap="none" strike="noStrike">
                <a:solidFill>
                  <a:schemeClr val="dk1"/>
                </a:solidFill>
                <a:latin typeface="Arial"/>
                <a:ea typeface="Arial"/>
                <a:cs typeface="Arial"/>
                <a:sym typeface="Arial"/>
              </a:rPr>
              <a:t>, </a:t>
            </a:r>
            <a:r>
              <a:rPr b="1" i="0" lang="en-GB" sz="1800" u="none" cap="none" strike="noStrike">
                <a:solidFill>
                  <a:srgbClr val="0000FF"/>
                </a:solidFill>
                <a:latin typeface="Arial"/>
                <a:ea typeface="Arial"/>
                <a:cs typeface="Arial"/>
                <a:sym typeface="Arial"/>
              </a:rPr>
              <a:t>person</a:t>
            </a:r>
            <a:r>
              <a:rPr b="1" i="0" lang="en-GB" sz="1800" u="none" cap="none" strike="noStrike">
                <a:solidFill>
                  <a:schemeClr val="dk1"/>
                </a:solidFill>
                <a:latin typeface="Arial"/>
                <a:ea typeface="Arial"/>
                <a:cs typeface="Arial"/>
                <a:sym typeface="Arial"/>
              </a:rPr>
              <a:t> sentence</a:t>
            </a:r>
            <a:endParaRPr b="1" i="0" sz="1800" u="none" cap="none" strike="noStrike">
              <a:solidFill>
                <a:schemeClr val="dk1"/>
              </a:solidFill>
              <a:latin typeface="Arial"/>
              <a:ea typeface="Arial"/>
              <a:cs typeface="Arial"/>
              <a:sym typeface="Arial"/>
            </a:endParaRPr>
          </a:p>
          <a:p>
            <a:pPr indent="-342900" lvl="0" marL="457200" marR="0" rtl="0" algn="l">
              <a:lnSpc>
                <a:spcPct val="115000"/>
              </a:lnSpc>
              <a:spcBef>
                <a:spcPts val="0"/>
              </a:spcBef>
              <a:spcAft>
                <a:spcPts val="0"/>
              </a:spcAft>
              <a:buClr>
                <a:schemeClr val="dk1"/>
              </a:buClr>
              <a:buSzPts val="1800"/>
              <a:buFont typeface="Arial"/>
              <a:buAutoNum type="arabicPeriod"/>
            </a:pPr>
            <a:r>
              <a:rPr b="1" i="0" lang="en-GB" sz="1800" u="none" cap="none" strike="noStrike">
                <a:solidFill>
                  <a:schemeClr val="dk1"/>
                </a:solidFill>
                <a:latin typeface="Arial"/>
                <a:ea typeface="Arial"/>
                <a:cs typeface="Arial"/>
                <a:sym typeface="Arial"/>
              </a:rPr>
              <a:t>Show don’t tell</a:t>
            </a:r>
            <a:endParaRPr b="1" i="0" sz="1800" u="none" cap="none" strike="noStrike">
              <a:solidFill>
                <a:schemeClr val="dk1"/>
              </a:solidFill>
              <a:latin typeface="Arial"/>
              <a:ea typeface="Arial"/>
              <a:cs typeface="Arial"/>
              <a:sym typeface="Arial"/>
            </a:endParaRPr>
          </a:p>
          <a:p>
            <a:pPr indent="-342900" lvl="0" marL="457200" marR="0" rtl="0" algn="l">
              <a:lnSpc>
                <a:spcPct val="115000"/>
              </a:lnSpc>
              <a:spcBef>
                <a:spcPts val="0"/>
              </a:spcBef>
              <a:spcAft>
                <a:spcPts val="0"/>
              </a:spcAft>
              <a:buClr>
                <a:schemeClr val="dk1"/>
              </a:buClr>
              <a:buSzPts val="1800"/>
              <a:buFont typeface="Arial"/>
              <a:buAutoNum type="arabicPeriod"/>
            </a:pPr>
            <a:r>
              <a:rPr b="1" i="0" lang="en-GB" sz="1800" u="none" cap="none" strike="noStrike">
                <a:solidFill>
                  <a:schemeClr val="dk1"/>
                </a:solidFill>
                <a:latin typeface="Arial"/>
                <a:ea typeface="Arial"/>
                <a:cs typeface="Arial"/>
                <a:sym typeface="Arial"/>
              </a:rPr>
              <a:t>Direct speech</a:t>
            </a:r>
            <a:endParaRPr b="1" i="0" sz="1800" u="none" cap="none" strike="noStrike">
              <a:solidFill>
                <a:schemeClr val="dk1"/>
              </a:solidFill>
              <a:latin typeface="Arial"/>
              <a:ea typeface="Arial"/>
              <a:cs typeface="Arial"/>
              <a:sym typeface="Arial"/>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6" name="Shape 366"/>
        <p:cNvGrpSpPr/>
        <p:nvPr/>
      </p:nvGrpSpPr>
      <p:grpSpPr>
        <a:xfrm>
          <a:off x="0" y="0"/>
          <a:ext cx="0" cy="0"/>
          <a:chOff x="0" y="0"/>
          <a:chExt cx="0" cy="0"/>
        </a:xfrm>
      </p:grpSpPr>
      <p:sp>
        <p:nvSpPr>
          <p:cNvPr id="367" name="Google Shape;367;p45"/>
          <p:cNvSpPr txBox="1"/>
          <p:nvPr>
            <p:ph type="title"/>
          </p:nvPr>
        </p:nvSpPr>
        <p:spPr>
          <a:xfrm>
            <a:off x="311700" y="170250"/>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b="1" lang="en-GB" sz="1800"/>
              <a:t>Writing Challenge 2 - As well as the Night at the Museum trip, Mrs Molyneux is thinking of organising another Year 7 trip this year.  Write her a letter, informing her of your trip idea and persuading her to choose your plan. </a:t>
            </a:r>
            <a:endParaRPr b="1" sz="1800"/>
          </a:p>
        </p:txBody>
      </p:sp>
      <p:sp>
        <p:nvSpPr>
          <p:cNvPr id="368" name="Google Shape;368;p45"/>
          <p:cNvSpPr txBox="1"/>
          <p:nvPr>
            <p:ph idx="1" type="body"/>
          </p:nvPr>
        </p:nvSpPr>
        <p:spPr>
          <a:xfrm>
            <a:off x="311700" y="1257300"/>
            <a:ext cx="8520600" cy="3022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SzPts val="1800"/>
              <a:buNone/>
            </a:pPr>
            <a:r>
              <a:t/>
            </a:r>
            <a:endParaRPr/>
          </a:p>
        </p:txBody>
      </p:sp>
      <p:sp>
        <p:nvSpPr>
          <p:cNvPr id="369" name="Google Shape;369;p45"/>
          <p:cNvSpPr txBox="1"/>
          <p:nvPr/>
        </p:nvSpPr>
        <p:spPr>
          <a:xfrm>
            <a:off x="5737850" y="1257300"/>
            <a:ext cx="3151200" cy="3416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400"/>
              <a:buFont typeface="Arial"/>
              <a:buNone/>
            </a:pPr>
            <a:r>
              <a:rPr b="1" i="0" lang="en-GB" sz="2400" u="sng" cap="none" strike="noStrike">
                <a:solidFill>
                  <a:srgbClr val="000000"/>
                </a:solidFill>
                <a:latin typeface="Arial"/>
                <a:ea typeface="Arial"/>
                <a:cs typeface="Arial"/>
                <a:sym typeface="Arial"/>
              </a:rPr>
              <a:t>T</a:t>
            </a:r>
            <a:r>
              <a:rPr b="0" i="0" lang="en-GB" sz="2400" u="none" cap="none" strike="noStrike">
                <a:solidFill>
                  <a:srgbClr val="000000"/>
                </a:solidFill>
                <a:latin typeface="Arial"/>
                <a:ea typeface="Arial"/>
                <a:cs typeface="Arial"/>
                <a:sym typeface="Arial"/>
              </a:rPr>
              <a:t>ype?</a:t>
            </a:r>
            <a:endParaRPr b="0" i="0" sz="2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Arial"/>
              <a:buNone/>
            </a:pPr>
            <a:r>
              <a:rPr b="1" i="0" lang="en-GB" sz="2400" u="sng" cap="none" strike="noStrike">
                <a:solidFill>
                  <a:srgbClr val="000000"/>
                </a:solidFill>
                <a:latin typeface="Arial"/>
                <a:ea typeface="Arial"/>
                <a:cs typeface="Arial"/>
                <a:sym typeface="Arial"/>
              </a:rPr>
              <a:t>A</a:t>
            </a:r>
            <a:r>
              <a:rPr b="0" i="0" lang="en-GB" sz="2400" u="none" cap="none" strike="noStrike">
                <a:solidFill>
                  <a:srgbClr val="000000"/>
                </a:solidFill>
                <a:latin typeface="Arial"/>
                <a:ea typeface="Arial"/>
                <a:cs typeface="Arial"/>
                <a:sym typeface="Arial"/>
              </a:rPr>
              <a:t>udience?</a:t>
            </a:r>
            <a:endParaRPr b="0" i="0" sz="2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Arial"/>
              <a:buNone/>
            </a:pPr>
            <a:r>
              <a:rPr b="1" i="0" lang="en-GB" sz="2400" u="sng" cap="none" strike="noStrike">
                <a:solidFill>
                  <a:srgbClr val="000000"/>
                </a:solidFill>
                <a:latin typeface="Arial"/>
                <a:ea typeface="Arial"/>
                <a:cs typeface="Arial"/>
                <a:sym typeface="Arial"/>
              </a:rPr>
              <a:t>P</a:t>
            </a:r>
            <a:r>
              <a:rPr b="0" i="0" lang="en-GB" sz="2400" u="none" cap="none" strike="noStrike">
                <a:solidFill>
                  <a:srgbClr val="000000"/>
                </a:solidFill>
                <a:latin typeface="Arial"/>
                <a:ea typeface="Arial"/>
                <a:cs typeface="Arial"/>
                <a:sym typeface="Arial"/>
              </a:rPr>
              <a:t>urpose?</a:t>
            </a:r>
            <a:endParaRPr b="0" i="0" sz="2400" u="none" cap="none" strike="noStrike">
              <a:solidFill>
                <a:srgbClr val="000000"/>
              </a:solidFill>
              <a:latin typeface="Arial"/>
              <a:ea typeface="Arial"/>
              <a:cs typeface="Arial"/>
              <a:sym typeface="Arial"/>
            </a:endParaRPr>
          </a:p>
        </p:txBody>
      </p:sp>
      <p:sp>
        <p:nvSpPr>
          <p:cNvPr id="370" name="Google Shape;370;p45"/>
          <p:cNvSpPr txBox="1"/>
          <p:nvPr/>
        </p:nvSpPr>
        <p:spPr>
          <a:xfrm>
            <a:off x="5355275" y="3857625"/>
            <a:ext cx="3581400" cy="11526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1" i="0" lang="en-GB" sz="1400" u="sng" cap="none" strike="noStrike">
                <a:solidFill>
                  <a:schemeClr val="dk1"/>
                </a:solidFill>
                <a:latin typeface="Arial"/>
                <a:ea typeface="Arial"/>
                <a:cs typeface="Arial"/>
                <a:sym typeface="Arial"/>
              </a:rPr>
              <a:t>New Vocabulary</a:t>
            </a:r>
            <a:endParaRPr b="1" i="0" sz="1400" u="sng"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1" i="0" lang="en-GB" sz="1400" u="none" cap="none" strike="noStrike">
                <a:solidFill>
                  <a:schemeClr val="dk1"/>
                </a:solidFill>
                <a:latin typeface="Arial"/>
                <a:ea typeface="Arial"/>
                <a:cs typeface="Arial"/>
                <a:sym typeface="Arial"/>
              </a:rPr>
              <a:t>Rhetoric</a:t>
            </a:r>
            <a:r>
              <a:rPr b="0" i="0" lang="en-GB" sz="1400" u="none" cap="none" strike="noStrike">
                <a:solidFill>
                  <a:schemeClr val="dk1"/>
                </a:solidFill>
                <a:latin typeface="Arial"/>
                <a:ea typeface="Arial"/>
                <a:cs typeface="Arial"/>
                <a:sym typeface="Arial"/>
              </a:rPr>
              <a:t> - the art of persuasive speaking and writing.</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1" i="0" lang="en-GB" sz="1400" u="none" cap="none" strike="noStrike">
                <a:solidFill>
                  <a:schemeClr val="dk1"/>
                </a:solidFill>
                <a:latin typeface="Arial"/>
                <a:ea typeface="Arial"/>
                <a:cs typeface="Arial"/>
                <a:sym typeface="Arial"/>
              </a:rPr>
              <a:t>Rhetorical devices</a:t>
            </a:r>
            <a:r>
              <a:rPr b="0" i="0" lang="en-GB" sz="1400" u="none" cap="none" strike="noStrike">
                <a:solidFill>
                  <a:schemeClr val="dk1"/>
                </a:solidFill>
                <a:latin typeface="Arial"/>
                <a:ea typeface="Arial"/>
                <a:cs typeface="Arial"/>
                <a:sym typeface="Arial"/>
              </a:rPr>
              <a:t> - language devices used to persuade.</a:t>
            </a:r>
            <a:endParaRPr b="0" i="0" sz="1400" u="none" cap="none" strike="noStrike">
              <a:solidFill>
                <a:schemeClr val="dk1"/>
              </a:solidFill>
              <a:latin typeface="Arial"/>
              <a:ea typeface="Arial"/>
              <a:cs typeface="Arial"/>
              <a:sym typeface="Arial"/>
            </a:endParaRPr>
          </a:p>
        </p:txBody>
      </p:sp>
      <p:sp>
        <p:nvSpPr>
          <p:cNvPr id="371" name="Google Shape;371;p45"/>
          <p:cNvSpPr txBox="1"/>
          <p:nvPr/>
        </p:nvSpPr>
        <p:spPr>
          <a:xfrm>
            <a:off x="247650" y="4494800"/>
            <a:ext cx="4962600" cy="5154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1" i="0" lang="en-GB" sz="1800" u="none" cap="none" strike="noStrike">
                <a:solidFill>
                  <a:srgbClr val="000000"/>
                </a:solidFill>
                <a:latin typeface="Arial"/>
                <a:ea typeface="Arial"/>
                <a:cs typeface="Arial"/>
                <a:sym typeface="Arial"/>
              </a:rPr>
              <a:t>When and where might you use rhetoric?</a:t>
            </a:r>
            <a:endParaRPr b="1" i="0" sz="1800" u="none" cap="none" strike="noStrike">
              <a:solidFill>
                <a:srgbClr val="000000"/>
              </a:solidFill>
              <a:latin typeface="Arial"/>
              <a:ea typeface="Arial"/>
              <a:cs typeface="Arial"/>
              <a:sym typeface="Arial"/>
            </a:endParaRPr>
          </a:p>
        </p:txBody>
      </p:sp>
      <p:pic>
        <p:nvPicPr>
          <p:cNvPr descr="How to get parents involved with your school trip" id="372" name="Google Shape;372;p45"/>
          <p:cNvPicPr preferRelativeResize="0"/>
          <p:nvPr/>
        </p:nvPicPr>
        <p:blipFill rotWithShape="1">
          <a:blip r:embed="rId3">
            <a:alphaModFix/>
          </a:blip>
          <a:srcRect b="0" l="0" r="0" t="0"/>
          <a:stretch/>
        </p:blipFill>
        <p:spPr>
          <a:xfrm>
            <a:off x="365375" y="1257300"/>
            <a:ext cx="4914150" cy="2496075"/>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6" name="Shape 376"/>
        <p:cNvGrpSpPr/>
        <p:nvPr/>
      </p:nvGrpSpPr>
      <p:grpSpPr>
        <a:xfrm>
          <a:off x="0" y="0"/>
          <a:ext cx="0" cy="0"/>
          <a:chOff x="0" y="0"/>
          <a:chExt cx="0" cy="0"/>
        </a:xfrm>
      </p:grpSpPr>
      <p:sp>
        <p:nvSpPr>
          <p:cNvPr id="377" name="Google Shape;377;p46"/>
          <p:cNvSpPr txBox="1"/>
          <p:nvPr>
            <p:ph type="title"/>
          </p:nvPr>
        </p:nvSpPr>
        <p:spPr>
          <a:xfrm>
            <a:off x="149775" y="111650"/>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b="1" lang="en-GB" sz="1800"/>
              <a:t>Successful Rhetorical Ingredients</a:t>
            </a:r>
            <a:endParaRPr b="1" sz="1800"/>
          </a:p>
        </p:txBody>
      </p:sp>
      <p:sp>
        <p:nvSpPr>
          <p:cNvPr id="378" name="Google Shape;378;p46"/>
          <p:cNvSpPr txBox="1"/>
          <p:nvPr>
            <p:ph idx="1" type="body"/>
          </p:nvPr>
        </p:nvSpPr>
        <p:spPr>
          <a:xfrm>
            <a:off x="264075" y="590500"/>
            <a:ext cx="8520600" cy="3416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800"/>
              <a:buNone/>
            </a:pPr>
            <a:r>
              <a:rPr lang="en-GB" sz="1400">
                <a:solidFill>
                  <a:srgbClr val="000000"/>
                </a:solidFill>
              </a:rPr>
              <a:t>Read the speech on the next pages and bullet point the ingredients for brilliant rhetorical writing.</a:t>
            </a:r>
            <a:endParaRPr sz="1400">
              <a:solidFill>
                <a:srgbClr val="000000"/>
              </a:solidFill>
            </a:endParaRPr>
          </a:p>
          <a:p>
            <a:pPr indent="-317500" lvl="0" marL="457200" rtl="0" algn="l">
              <a:lnSpc>
                <a:spcPct val="115000"/>
              </a:lnSpc>
              <a:spcBef>
                <a:spcPts val="1600"/>
              </a:spcBef>
              <a:spcAft>
                <a:spcPts val="0"/>
              </a:spcAft>
              <a:buClr>
                <a:srgbClr val="000000"/>
              </a:buClr>
              <a:buSzPts val="1400"/>
              <a:buChar char="●"/>
            </a:pPr>
            <a:r>
              <a:rPr lang="en-GB" sz="1400">
                <a:solidFill>
                  <a:srgbClr val="000000"/>
                </a:solidFill>
              </a:rPr>
              <a:t>………………………………………………………………………………………………………………….</a:t>
            </a:r>
            <a:endParaRPr sz="1400">
              <a:solidFill>
                <a:srgbClr val="000000"/>
              </a:solidFill>
            </a:endParaRPr>
          </a:p>
          <a:p>
            <a:pPr indent="-317500" lvl="0" marL="457200" rtl="0" algn="l">
              <a:lnSpc>
                <a:spcPct val="115000"/>
              </a:lnSpc>
              <a:spcBef>
                <a:spcPts val="0"/>
              </a:spcBef>
              <a:spcAft>
                <a:spcPts val="0"/>
              </a:spcAft>
              <a:buClr>
                <a:srgbClr val="000000"/>
              </a:buClr>
              <a:buSzPts val="1400"/>
              <a:buChar char="●"/>
            </a:pPr>
            <a:r>
              <a:rPr lang="en-GB" sz="1400">
                <a:solidFill>
                  <a:srgbClr val="000000"/>
                </a:solidFill>
              </a:rPr>
              <a:t>………………………………………………………………………………………………………………….</a:t>
            </a:r>
            <a:endParaRPr sz="1400">
              <a:solidFill>
                <a:srgbClr val="000000"/>
              </a:solidFill>
            </a:endParaRPr>
          </a:p>
          <a:p>
            <a:pPr indent="-317500" lvl="0" marL="457200" rtl="0" algn="l">
              <a:lnSpc>
                <a:spcPct val="115000"/>
              </a:lnSpc>
              <a:spcBef>
                <a:spcPts val="0"/>
              </a:spcBef>
              <a:spcAft>
                <a:spcPts val="0"/>
              </a:spcAft>
              <a:buClr>
                <a:schemeClr val="dk1"/>
              </a:buClr>
              <a:buSzPts val="1400"/>
              <a:buChar char="●"/>
            </a:pPr>
            <a:r>
              <a:rPr lang="en-GB" sz="1400">
                <a:solidFill>
                  <a:schemeClr val="dk1"/>
                </a:solidFill>
              </a:rPr>
              <a:t>………………………………………………………………………………………………………………….</a:t>
            </a:r>
            <a:endParaRPr sz="1400">
              <a:solidFill>
                <a:schemeClr val="dk1"/>
              </a:solidFill>
            </a:endParaRPr>
          </a:p>
          <a:p>
            <a:pPr indent="-317500" lvl="0" marL="457200" rtl="0" algn="l">
              <a:lnSpc>
                <a:spcPct val="115000"/>
              </a:lnSpc>
              <a:spcBef>
                <a:spcPts val="0"/>
              </a:spcBef>
              <a:spcAft>
                <a:spcPts val="0"/>
              </a:spcAft>
              <a:buClr>
                <a:schemeClr val="dk1"/>
              </a:buClr>
              <a:buSzPts val="1400"/>
              <a:buChar char="●"/>
            </a:pPr>
            <a:r>
              <a:rPr lang="en-GB" sz="1400">
                <a:solidFill>
                  <a:schemeClr val="dk1"/>
                </a:solidFill>
              </a:rPr>
              <a:t>………………………………………………………………………………………………………………….</a:t>
            </a:r>
            <a:endParaRPr sz="1400">
              <a:solidFill>
                <a:schemeClr val="dk1"/>
              </a:solidFill>
            </a:endParaRPr>
          </a:p>
          <a:p>
            <a:pPr indent="-317500" lvl="0" marL="457200" rtl="0" algn="l">
              <a:lnSpc>
                <a:spcPct val="115000"/>
              </a:lnSpc>
              <a:spcBef>
                <a:spcPts val="0"/>
              </a:spcBef>
              <a:spcAft>
                <a:spcPts val="0"/>
              </a:spcAft>
              <a:buClr>
                <a:schemeClr val="dk1"/>
              </a:buClr>
              <a:buSzPts val="1400"/>
              <a:buChar char="●"/>
            </a:pPr>
            <a:r>
              <a:rPr lang="en-GB" sz="1400">
                <a:solidFill>
                  <a:schemeClr val="dk1"/>
                </a:solidFill>
              </a:rPr>
              <a:t>………………………………………………………………………………………………………………….</a:t>
            </a:r>
            <a:endParaRPr sz="1400">
              <a:solidFill>
                <a:schemeClr val="dk1"/>
              </a:solidFill>
            </a:endParaRPr>
          </a:p>
          <a:p>
            <a:pPr indent="-317500" lvl="0" marL="457200" rtl="0" algn="l">
              <a:lnSpc>
                <a:spcPct val="115000"/>
              </a:lnSpc>
              <a:spcBef>
                <a:spcPts val="0"/>
              </a:spcBef>
              <a:spcAft>
                <a:spcPts val="0"/>
              </a:spcAft>
              <a:buClr>
                <a:schemeClr val="dk1"/>
              </a:buClr>
              <a:buSzPts val="1400"/>
              <a:buChar char="●"/>
            </a:pPr>
            <a:r>
              <a:rPr lang="en-GB" sz="1400">
                <a:solidFill>
                  <a:schemeClr val="dk1"/>
                </a:solidFill>
              </a:rPr>
              <a:t>………………………………………………………………………………………………………………….</a:t>
            </a:r>
            <a:endParaRPr sz="1400">
              <a:solidFill>
                <a:schemeClr val="dk1"/>
              </a:solidFill>
            </a:endParaRPr>
          </a:p>
          <a:p>
            <a:pPr indent="-317500" lvl="0" marL="457200" rtl="0" algn="l">
              <a:lnSpc>
                <a:spcPct val="115000"/>
              </a:lnSpc>
              <a:spcBef>
                <a:spcPts val="0"/>
              </a:spcBef>
              <a:spcAft>
                <a:spcPts val="0"/>
              </a:spcAft>
              <a:buClr>
                <a:schemeClr val="dk1"/>
              </a:buClr>
              <a:buSzPts val="1400"/>
              <a:buChar char="●"/>
            </a:pPr>
            <a:r>
              <a:rPr lang="en-GB" sz="1400">
                <a:solidFill>
                  <a:schemeClr val="dk1"/>
                </a:solidFill>
              </a:rPr>
              <a:t>………………………………………………………………………………………………………………….</a:t>
            </a:r>
            <a:endParaRPr sz="1400">
              <a:solidFill>
                <a:schemeClr val="dk1"/>
              </a:solidFill>
            </a:endParaRPr>
          </a:p>
          <a:p>
            <a:pPr indent="-317500" lvl="0" marL="457200" rtl="0" algn="l">
              <a:lnSpc>
                <a:spcPct val="115000"/>
              </a:lnSpc>
              <a:spcBef>
                <a:spcPts val="0"/>
              </a:spcBef>
              <a:spcAft>
                <a:spcPts val="0"/>
              </a:spcAft>
              <a:buClr>
                <a:schemeClr val="dk1"/>
              </a:buClr>
              <a:buSzPts val="1400"/>
              <a:buChar char="●"/>
            </a:pPr>
            <a:r>
              <a:rPr lang="en-GB" sz="1400">
                <a:solidFill>
                  <a:schemeClr val="dk1"/>
                </a:solidFill>
              </a:rPr>
              <a:t>………………………………………………………………………………………………………………….</a:t>
            </a:r>
            <a:endParaRPr sz="1400">
              <a:solidFill>
                <a:schemeClr val="dk1"/>
              </a:solidFill>
            </a:endParaRPr>
          </a:p>
          <a:p>
            <a:pPr indent="-317500" lvl="0" marL="457200" rtl="0" algn="l">
              <a:lnSpc>
                <a:spcPct val="115000"/>
              </a:lnSpc>
              <a:spcBef>
                <a:spcPts val="0"/>
              </a:spcBef>
              <a:spcAft>
                <a:spcPts val="0"/>
              </a:spcAft>
              <a:buClr>
                <a:schemeClr val="dk1"/>
              </a:buClr>
              <a:buSzPts val="1400"/>
              <a:buChar char="●"/>
            </a:pPr>
            <a:r>
              <a:rPr lang="en-GB" sz="1400">
                <a:solidFill>
                  <a:schemeClr val="dk1"/>
                </a:solidFill>
              </a:rPr>
              <a:t>………………………………………………………………………………………………………………….</a:t>
            </a:r>
            <a:endParaRPr sz="1400">
              <a:solidFill>
                <a:schemeClr val="dk1"/>
              </a:solidFill>
            </a:endParaRPr>
          </a:p>
          <a:p>
            <a:pPr indent="-317500" lvl="0" marL="457200" rtl="0" algn="l">
              <a:lnSpc>
                <a:spcPct val="115000"/>
              </a:lnSpc>
              <a:spcBef>
                <a:spcPts val="0"/>
              </a:spcBef>
              <a:spcAft>
                <a:spcPts val="0"/>
              </a:spcAft>
              <a:buClr>
                <a:schemeClr val="dk1"/>
              </a:buClr>
              <a:buSzPts val="1400"/>
              <a:buChar char="●"/>
            </a:pPr>
            <a:r>
              <a:rPr lang="en-GB" sz="1400">
                <a:solidFill>
                  <a:schemeClr val="dk1"/>
                </a:solidFill>
              </a:rPr>
              <a:t>………………………………………………………………………………………………………………….</a:t>
            </a:r>
            <a:endParaRPr sz="1400">
              <a:solidFill>
                <a:schemeClr val="dk1"/>
              </a:solidFill>
            </a:endParaRPr>
          </a:p>
          <a:p>
            <a:pPr indent="-317500" lvl="0" marL="457200" rtl="0" algn="l">
              <a:lnSpc>
                <a:spcPct val="115000"/>
              </a:lnSpc>
              <a:spcBef>
                <a:spcPts val="0"/>
              </a:spcBef>
              <a:spcAft>
                <a:spcPts val="0"/>
              </a:spcAft>
              <a:buClr>
                <a:schemeClr val="dk1"/>
              </a:buClr>
              <a:buSzPts val="1400"/>
              <a:buChar char="●"/>
            </a:pPr>
            <a:r>
              <a:rPr lang="en-GB" sz="1400">
                <a:solidFill>
                  <a:schemeClr val="dk1"/>
                </a:solidFill>
              </a:rPr>
              <a:t>………………………………………………………………………………………………………………….</a:t>
            </a:r>
            <a:endParaRPr sz="1400">
              <a:solidFill>
                <a:schemeClr val="dk1"/>
              </a:solidFill>
            </a:endParaRPr>
          </a:p>
          <a:p>
            <a:pPr indent="-317500" lvl="0" marL="457200" rtl="0" algn="l">
              <a:lnSpc>
                <a:spcPct val="115000"/>
              </a:lnSpc>
              <a:spcBef>
                <a:spcPts val="0"/>
              </a:spcBef>
              <a:spcAft>
                <a:spcPts val="0"/>
              </a:spcAft>
              <a:buClr>
                <a:schemeClr val="dk1"/>
              </a:buClr>
              <a:buSzPts val="1400"/>
              <a:buChar char="●"/>
            </a:pPr>
            <a:r>
              <a:rPr lang="en-GB" sz="1400">
                <a:solidFill>
                  <a:schemeClr val="dk1"/>
                </a:solidFill>
              </a:rPr>
              <a:t>………………………………………………………………………………………………………………….</a:t>
            </a:r>
            <a:endParaRPr sz="1400">
              <a:solidFill>
                <a:schemeClr val="dk1"/>
              </a:solidFill>
            </a:endParaRPr>
          </a:p>
          <a:p>
            <a:pPr indent="-317500" lvl="0" marL="457200" rtl="0" algn="l">
              <a:lnSpc>
                <a:spcPct val="115000"/>
              </a:lnSpc>
              <a:spcBef>
                <a:spcPts val="0"/>
              </a:spcBef>
              <a:spcAft>
                <a:spcPts val="0"/>
              </a:spcAft>
              <a:buClr>
                <a:schemeClr val="dk1"/>
              </a:buClr>
              <a:buSzPts val="1400"/>
              <a:buChar char="●"/>
            </a:pPr>
            <a:r>
              <a:rPr lang="en-GB" sz="1400">
                <a:solidFill>
                  <a:schemeClr val="dk1"/>
                </a:solidFill>
              </a:rPr>
              <a:t>………………………………………………………………………………………………………………….</a:t>
            </a:r>
            <a:endParaRPr sz="1400">
              <a:solidFill>
                <a:schemeClr val="dk1"/>
              </a:solidFill>
            </a:endParaRPr>
          </a:p>
          <a:p>
            <a:pPr indent="-317500" lvl="0" marL="457200" rtl="0" algn="l">
              <a:lnSpc>
                <a:spcPct val="115000"/>
              </a:lnSpc>
              <a:spcBef>
                <a:spcPts val="0"/>
              </a:spcBef>
              <a:spcAft>
                <a:spcPts val="0"/>
              </a:spcAft>
              <a:buClr>
                <a:schemeClr val="dk1"/>
              </a:buClr>
              <a:buSzPts val="1400"/>
              <a:buChar char="●"/>
            </a:pPr>
            <a:r>
              <a:rPr lang="en-GB" sz="1400">
                <a:solidFill>
                  <a:schemeClr val="dk1"/>
                </a:solidFill>
              </a:rPr>
              <a:t>………………………………………………………………………………………………………………….</a:t>
            </a:r>
            <a:endParaRPr sz="1400">
              <a:solidFill>
                <a:schemeClr val="dk1"/>
              </a:solidFill>
            </a:endParaRPr>
          </a:p>
        </p:txBody>
      </p:sp>
      <p:sp>
        <p:nvSpPr>
          <p:cNvPr id="379" name="Google Shape;379;p46"/>
          <p:cNvSpPr txBox="1"/>
          <p:nvPr/>
        </p:nvSpPr>
        <p:spPr>
          <a:xfrm>
            <a:off x="7991400" y="0"/>
            <a:ext cx="1152600" cy="428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Session 10</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3" name="Shape 383"/>
        <p:cNvGrpSpPr/>
        <p:nvPr/>
      </p:nvGrpSpPr>
      <p:grpSpPr>
        <a:xfrm>
          <a:off x="0" y="0"/>
          <a:ext cx="0" cy="0"/>
          <a:chOff x="0" y="0"/>
          <a:chExt cx="0" cy="0"/>
        </a:xfrm>
      </p:grpSpPr>
      <p:sp>
        <p:nvSpPr>
          <p:cNvPr id="384" name="Google Shape;384;p47"/>
          <p:cNvSpPr txBox="1"/>
          <p:nvPr/>
        </p:nvSpPr>
        <p:spPr>
          <a:xfrm rot="5400000">
            <a:off x="5167275" y="1118375"/>
            <a:ext cx="4343400" cy="3000000"/>
          </a:xfrm>
          <a:prstGeom prst="rect">
            <a:avLst/>
          </a:prstGeom>
          <a:noFill/>
          <a:ln>
            <a:noFill/>
          </a:ln>
        </p:spPr>
        <p:txBody>
          <a:bodyPr anchorCtr="0" anchor="t" bIns="91425" lIns="91425" spcFirstLastPara="1" rIns="91425" wrap="square" tIns="91425">
            <a:noAutofit/>
          </a:bodyPr>
          <a:lstStyle/>
          <a:p>
            <a:pPr indent="0" lvl="0" marL="0" marR="0" rtl="0" algn="l">
              <a:lnSpc>
                <a:spcPct val="139655"/>
              </a:lnSpc>
              <a:spcBef>
                <a:spcPts val="0"/>
              </a:spcBef>
              <a:spcAft>
                <a:spcPts val="0"/>
              </a:spcAft>
              <a:buClr>
                <a:srgbClr val="000000"/>
              </a:buClr>
              <a:buSzPts val="1200"/>
              <a:buFont typeface="Arial"/>
              <a:buNone/>
            </a:pPr>
            <a:r>
              <a:rPr b="1" i="0" lang="en-GB" sz="1200" u="none" cap="none" strike="noStrike">
                <a:solidFill>
                  <a:srgbClr val="222222"/>
                </a:solidFill>
                <a:latin typeface="Arial"/>
                <a:ea typeface="Arial"/>
                <a:cs typeface="Arial"/>
                <a:sym typeface="Arial"/>
              </a:rPr>
              <a:t>Excerpt from Barack Obama’s victory speech</a:t>
            </a:r>
            <a:endParaRPr b="1" i="0" sz="1200" u="none" cap="none" strike="noStrike">
              <a:solidFill>
                <a:srgbClr val="222222"/>
              </a:solidFill>
              <a:latin typeface="Arial"/>
              <a:ea typeface="Arial"/>
              <a:cs typeface="Arial"/>
              <a:sym typeface="Arial"/>
            </a:endParaRPr>
          </a:p>
          <a:p>
            <a:pPr indent="0" lvl="0" marL="0" marR="0" rtl="0" algn="l">
              <a:lnSpc>
                <a:spcPct val="139655"/>
              </a:lnSpc>
              <a:spcBef>
                <a:spcPts val="0"/>
              </a:spcBef>
              <a:spcAft>
                <a:spcPts val="0"/>
              </a:spcAft>
              <a:buClr>
                <a:srgbClr val="000000"/>
              </a:buClr>
              <a:buSzPts val="1200"/>
              <a:buFont typeface="Arial"/>
              <a:buNone/>
            </a:pPr>
            <a:r>
              <a:rPr b="0" i="0" lang="en-GB" sz="1200" u="none" cap="none" strike="noStrike">
                <a:solidFill>
                  <a:srgbClr val="222222"/>
                </a:solidFill>
                <a:latin typeface="Arial"/>
                <a:ea typeface="Arial"/>
                <a:cs typeface="Arial"/>
                <a:sym typeface="Arial"/>
              </a:rPr>
              <a:t>This election had many firsts and many stories that will be told for generations. But one that's on my mind tonight's about a woman who cast her ballot in Atlanta. She's a lot like the millions of others who stood in line to make their voice heard in this election except for one thing: Ann Nixon Cooper is 106 years old.</a:t>
            </a:r>
            <a:endParaRPr b="0" i="0" sz="1200" u="none" cap="none" strike="noStrike">
              <a:solidFill>
                <a:srgbClr val="222222"/>
              </a:solidFill>
              <a:latin typeface="Arial"/>
              <a:ea typeface="Arial"/>
              <a:cs typeface="Arial"/>
              <a:sym typeface="Arial"/>
            </a:endParaRPr>
          </a:p>
          <a:p>
            <a:pPr indent="0" lvl="0" marL="0" marR="0" rtl="0" algn="l">
              <a:lnSpc>
                <a:spcPct val="139655"/>
              </a:lnSpc>
              <a:spcBef>
                <a:spcPts val="0"/>
              </a:spcBef>
              <a:spcAft>
                <a:spcPts val="0"/>
              </a:spcAft>
              <a:buClr>
                <a:srgbClr val="000000"/>
              </a:buClr>
              <a:buSzPts val="1200"/>
              <a:buFont typeface="Arial"/>
              <a:buNone/>
            </a:pPr>
            <a:r>
              <a:t/>
            </a:r>
            <a:endParaRPr b="0" i="0" sz="1200" u="none" cap="none" strike="noStrike">
              <a:solidFill>
                <a:srgbClr val="222222"/>
              </a:solidFill>
              <a:latin typeface="Arial"/>
              <a:ea typeface="Arial"/>
              <a:cs typeface="Arial"/>
              <a:sym typeface="Arial"/>
            </a:endParaRPr>
          </a:p>
          <a:p>
            <a:pPr indent="0" lvl="0" marL="0" marR="0" rtl="0" algn="l">
              <a:lnSpc>
                <a:spcPct val="139655"/>
              </a:lnSpc>
              <a:spcBef>
                <a:spcPts val="0"/>
              </a:spcBef>
              <a:spcAft>
                <a:spcPts val="0"/>
              </a:spcAft>
              <a:buClr>
                <a:srgbClr val="000000"/>
              </a:buClr>
              <a:buSzPts val="1200"/>
              <a:buFont typeface="Arial"/>
              <a:buNone/>
            </a:pPr>
            <a:r>
              <a:rPr b="0" i="0" lang="en-GB" sz="1200" u="none" cap="none" strike="noStrike">
                <a:solidFill>
                  <a:srgbClr val="222222"/>
                </a:solidFill>
                <a:latin typeface="Arial"/>
                <a:ea typeface="Arial"/>
                <a:cs typeface="Arial"/>
                <a:sym typeface="Arial"/>
              </a:rPr>
              <a:t>She was born just a generation past slavery; a time when there were no cars on the road or planes in the sky; when someone like her couldn't vote for two reasons - because she was a woman and because of the colour of her skin.</a:t>
            </a:r>
            <a:endParaRPr b="0" i="0" sz="1200" u="none" cap="none" strike="noStrike">
              <a:solidFill>
                <a:srgbClr val="222222"/>
              </a:solidFill>
              <a:latin typeface="Arial"/>
              <a:ea typeface="Arial"/>
              <a:cs typeface="Arial"/>
              <a:sym typeface="Arial"/>
            </a:endParaRPr>
          </a:p>
          <a:p>
            <a:pPr indent="0" lvl="0" marL="0" marR="0" rtl="0" algn="l">
              <a:lnSpc>
                <a:spcPct val="139655"/>
              </a:lnSpc>
              <a:spcBef>
                <a:spcPts val="0"/>
              </a:spcBef>
              <a:spcAft>
                <a:spcPts val="0"/>
              </a:spcAft>
              <a:buClr>
                <a:srgbClr val="000000"/>
              </a:buClr>
              <a:buSzPts val="1200"/>
              <a:buFont typeface="Arial"/>
              <a:buNone/>
            </a:pPr>
            <a:r>
              <a:t/>
            </a:r>
            <a:endParaRPr b="0" i="0" sz="1200" u="none" cap="none" strike="noStrike">
              <a:solidFill>
                <a:srgbClr val="222222"/>
              </a:solidFill>
              <a:latin typeface="Arial"/>
              <a:ea typeface="Arial"/>
              <a:cs typeface="Arial"/>
              <a:sym typeface="Arial"/>
            </a:endParaRPr>
          </a:p>
          <a:p>
            <a:pPr indent="0" lvl="0" marL="0" marR="0" rtl="0" algn="l">
              <a:lnSpc>
                <a:spcPct val="139655"/>
              </a:lnSpc>
              <a:spcBef>
                <a:spcPts val="0"/>
              </a:spcBef>
              <a:spcAft>
                <a:spcPts val="0"/>
              </a:spcAft>
              <a:buClr>
                <a:srgbClr val="000000"/>
              </a:buClr>
              <a:buSzPts val="1200"/>
              <a:buFont typeface="Arial"/>
              <a:buNone/>
            </a:pPr>
            <a:r>
              <a:rPr b="0" i="0" lang="en-GB" sz="1200" u="none" cap="none" strike="noStrike">
                <a:solidFill>
                  <a:srgbClr val="222222"/>
                </a:solidFill>
                <a:latin typeface="Arial"/>
                <a:ea typeface="Arial"/>
                <a:cs typeface="Arial"/>
                <a:sym typeface="Arial"/>
              </a:rPr>
              <a:t>And tonight, I think about all that she's seen throughout her century in America - the heartache and the hope; the struggle and the progress; the times we were told that we can't, and the people who pressed on with that American creed: Yes we can.</a:t>
            </a:r>
            <a:endParaRPr b="0" i="0" sz="1200" u="none" cap="none" strike="noStrike">
              <a:solidFill>
                <a:srgbClr val="222222"/>
              </a:solidFill>
              <a:latin typeface="Arial"/>
              <a:ea typeface="Arial"/>
              <a:cs typeface="Arial"/>
              <a:sym typeface="Arial"/>
            </a:endParaRPr>
          </a:p>
          <a:p>
            <a:pPr indent="0" lvl="0" marL="0" marR="0" rtl="0" algn="l">
              <a:lnSpc>
                <a:spcPct val="139655"/>
              </a:lnSpc>
              <a:spcBef>
                <a:spcPts val="0"/>
              </a:spcBef>
              <a:spcAft>
                <a:spcPts val="0"/>
              </a:spcAft>
              <a:buClr>
                <a:srgbClr val="000000"/>
              </a:buClr>
              <a:buSzPts val="1200"/>
              <a:buFont typeface="Arial"/>
              <a:buNone/>
            </a:pPr>
            <a:r>
              <a:rPr b="0" i="0" lang="en-GB" sz="1200" u="none" cap="none" strike="noStrike">
                <a:solidFill>
                  <a:srgbClr val="222222"/>
                </a:solidFill>
                <a:latin typeface="Arial"/>
                <a:ea typeface="Arial"/>
                <a:cs typeface="Arial"/>
                <a:sym typeface="Arial"/>
              </a:rPr>
              <a:t>At a time when women's voices were silenced and their hopes dismissed, she lived to see them stand up and speak out and reach for the ballot. Yes we can.</a:t>
            </a:r>
            <a:endParaRPr b="0" i="0" sz="1200" u="none" cap="none" strike="noStrike">
              <a:solidFill>
                <a:srgbClr val="222222"/>
              </a:solidFill>
              <a:latin typeface="Arial"/>
              <a:ea typeface="Arial"/>
              <a:cs typeface="Arial"/>
              <a:sym typeface="Arial"/>
            </a:endParaRPr>
          </a:p>
          <a:p>
            <a:pPr indent="0" lvl="0" marL="0" marR="0" rtl="0" algn="l">
              <a:lnSpc>
                <a:spcPct val="139655"/>
              </a:lnSpc>
              <a:spcBef>
                <a:spcPts val="0"/>
              </a:spcBef>
              <a:spcAft>
                <a:spcPts val="0"/>
              </a:spcAft>
              <a:buClr>
                <a:srgbClr val="000000"/>
              </a:buClr>
              <a:buSzPts val="1200"/>
              <a:buFont typeface="Arial"/>
              <a:buNone/>
            </a:pPr>
            <a:r>
              <a:rPr b="0" i="0" lang="en-GB" sz="1200" u="none" cap="none" strike="noStrike">
                <a:solidFill>
                  <a:srgbClr val="222222"/>
                </a:solidFill>
                <a:latin typeface="Arial"/>
                <a:ea typeface="Arial"/>
                <a:cs typeface="Arial"/>
                <a:sym typeface="Arial"/>
              </a:rPr>
              <a:t>When there was despair in the dust bowl and depression across the land, she saw a nation conquer fear itself with a New Deal, new jobs, a new sense of common purpose. Yes we can.</a:t>
            </a:r>
            <a:endParaRPr b="0" i="0" sz="1200" u="none" cap="none" strike="noStrike">
              <a:solidFill>
                <a:srgbClr val="222222"/>
              </a:solidFill>
              <a:latin typeface="Arial"/>
              <a:ea typeface="Arial"/>
              <a:cs typeface="Arial"/>
              <a:sym typeface="Arial"/>
            </a:endParaRPr>
          </a:p>
          <a:p>
            <a:pPr indent="0" lvl="0" marL="0" marR="0" rtl="0" algn="l">
              <a:lnSpc>
                <a:spcPct val="139655"/>
              </a:lnSpc>
              <a:spcBef>
                <a:spcPts val="0"/>
              </a:spcBef>
              <a:spcAft>
                <a:spcPts val="0"/>
              </a:spcAft>
              <a:buClr>
                <a:srgbClr val="000000"/>
              </a:buClr>
              <a:buSzPts val="1200"/>
              <a:buFont typeface="Arial"/>
              <a:buNone/>
            </a:pPr>
            <a:r>
              <a:t/>
            </a:r>
            <a:endParaRPr b="0" i="0" sz="1200" u="none" cap="none" strike="noStrike">
              <a:solidFill>
                <a:srgbClr val="222222"/>
              </a:solidFill>
              <a:latin typeface="Arial"/>
              <a:ea typeface="Arial"/>
              <a:cs typeface="Arial"/>
              <a:sym typeface="Arial"/>
            </a:endParaRPr>
          </a:p>
          <a:p>
            <a:pPr indent="0" lvl="0" marL="0" marR="0" rtl="0" algn="l">
              <a:lnSpc>
                <a:spcPct val="139655"/>
              </a:lnSpc>
              <a:spcBef>
                <a:spcPts val="0"/>
              </a:spcBef>
              <a:spcAft>
                <a:spcPts val="0"/>
              </a:spcAft>
              <a:buClr>
                <a:srgbClr val="000000"/>
              </a:buClr>
              <a:buSzPts val="1200"/>
              <a:buFont typeface="Arial"/>
              <a:buNone/>
            </a:pPr>
            <a:r>
              <a:rPr b="0" i="0" lang="en-GB" sz="1200" u="none" cap="none" strike="noStrike">
                <a:solidFill>
                  <a:srgbClr val="222222"/>
                </a:solidFill>
                <a:latin typeface="Arial"/>
                <a:ea typeface="Arial"/>
                <a:cs typeface="Arial"/>
                <a:sym typeface="Arial"/>
              </a:rPr>
              <a:t>When the bombs fell on our harbour and tyranny threatened the world, she was there to witness a generation rise to greatness and a democracy was saved. Yes we can.</a:t>
            </a:r>
            <a:endParaRPr b="0" i="0" sz="1200" u="none" cap="none" strike="noStrike">
              <a:solidFill>
                <a:srgbClr val="222222"/>
              </a:solidFill>
              <a:latin typeface="Arial"/>
              <a:ea typeface="Arial"/>
              <a:cs typeface="Arial"/>
              <a:sym typeface="Arial"/>
            </a:endParaRPr>
          </a:p>
          <a:p>
            <a:pPr indent="0" lvl="0" marL="0" marR="0" rtl="0" algn="l">
              <a:lnSpc>
                <a:spcPct val="139655"/>
              </a:lnSpc>
              <a:spcBef>
                <a:spcPts val="0"/>
              </a:spcBef>
              <a:spcAft>
                <a:spcPts val="0"/>
              </a:spcAft>
              <a:buClr>
                <a:srgbClr val="000000"/>
              </a:buClr>
              <a:buSzPts val="1200"/>
              <a:buFont typeface="Arial"/>
              <a:buNone/>
            </a:pPr>
            <a:r>
              <a:rPr b="0" i="0" lang="en-GB" sz="1200" u="none" cap="none" strike="noStrike">
                <a:solidFill>
                  <a:srgbClr val="222222"/>
                </a:solidFill>
                <a:latin typeface="Arial"/>
                <a:ea typeface="Arial"/>
                <a:cs typeface="Arial"/>
                <a:sym typeface="Arial"/>
              </a:rPr>
              <a:t>"She was there for the buses in Montgomery, the hoses in Birmingham, a bridge in Selma, and a preacher from Atlanta who told a people that 'We Shall Overcome'. Yes we can.</a:t>
            </a:r>
            <a:endParaRPr b="0" i="0" sz="1200" u="none" cap="none" strike="noStrike">
              <a:solidFill>
                <a:srgbClr val="222222"/>
              </a:solidFill>
              <a:latin typeface="Arial"/>
              <a:ea typeface="Arial"/>
              <a:cs typeface="Arial"/>
              <a:sym typeface="Arial"/>
            </a:endParaRPr>
          </a:p>
          <a:p>
            <a:pPr indent="0" lvl="0" marL="0" marR="0" rtl="0" algn="l">
              <a:lnSpc>
                <a:spcPct val="139655"/>
              </a:lnSpc>
              <a:spcBef>
                <a:spcPts val="0"/>
              </a:spcBef>
              <a:spcAft>
                <a:spcPts val="0"/>
              </a:spcAft>
              <a:buClr>
                <a:srgbClr val="000000"/>
              </a:buClr>
              <a:buSzPts val="1200"/>
              <a:buFont typeface="Arial"/>
              <a:buNone/>
            </a:pPr>
            <a:r>
              <a:t/>
            </a:r>
            <a:endParaRPr b="0" i="0" sz="1200" u="none" cap="none" strike="noStrike">
              <a:solidFill>
                <a:srgbClr val="222222"/>
              </a:solidFill>
              <a:latin typeface="Arial"/>
              <a:ea typeface="Arial"/>
              <a:cs typeface="Arial"/>
              <a:sym typeface="Arial"/>
            </a:endParaRPr>
          </a:p>
          <a:p>
            <a:pPr indent="0" lvl="0" marL="0" marR="0" rtl="0" algn="l">
              <a:lnSpc>
                <a:spcPct val="139655"/>
              </a:lnSpc>
              <a:spcBef>
                <a:spcPts val="0"/>
              </a:spcBef>
              <a:spcAft>
                <a:spcPts val="0"/>
              </a:spcAft>
              <a:buClr>
                <a:srgbClr val="000000"/>
              </a:buClr>
              <a:buSzPts val="1200"/>
              <a:buFont typeface="Arial"/>
              <a:buNone/>
            </a:pPr>
            <a:r>
              <a:t/>
            </a:r>
            <a:endParaRPr b="0" i="0" sz="1200" u="none" cap="none" strike="noStrike">
              <a:solidFill>
                <a:srgbClr val="222222"/>
              </a:solidFill>
              <a:latin typeface="Arial"/>
              <a:ea typeface="Arial"/>
              <a:cs typeface="Arial"/>
              <a:sym typeface="Arial"/>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8" name="Shape 388"/>
        <p:cNvGrpSpPr/>
        <p:nvPr/>
      </p:nvGrpSpPr>
      <p:grpSpPr>
        <a:xfrm>
          <a:off x="0" y="0"/>
          <a:ext cx="0" cy="0"/>
          <a:chOff x="0" y="0"/>
          <a:chExt cx="0" cy="0"/>
        </a:xfrm>
      </p:grpSpPr>
      <p:sp>
        <p:nvSpPr>
          <p:cNvPr id="389" name="Google Shape;389;p48"/>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t/>
            </a:r>
            <a:endParaRPr/>
          </a:p>
        </p:txBody>
      </p:sp>
      <p:sp>
        <p:nvSpPr>
          <p:cNvPr id="390" name="Google Shape;390;p48"/>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SzPts val="1800"/>
              <a:buNone/>
            </a:pPr>
            <a:r>
              <a:t/>
            </a:r>
            <a:endParaRPr/>
          </a:p>
        </p:txBody>
      </p:sp>
      <p:sp>
        <p:nvSpPr>
          <p:cNvPr id="391" name="Google Shape;391;p48"/>
          <p:cNvSpPr txBox="1"/>
          <p:nvPr/>
        </p:nvSpPr>
        <p:spPr>
          <a:xfrm rot="5400000">
            <a:off x="5234325" y="1052175"/>
            <a:ext cx="4018500" cy="3000000"/>
          </a:xfrm>
          <a:prstGeom prst="rect">
            <a:avLst/>
          </a:prstGeom>
          <a:noFill/>
          <a:ln>
            <a:noFill/>
          </a:ln>
        </p:spPr>
        <p:txBody>
          <a:bodyPr anchorCtr="0" anchor="t" bIns="91425" lIns="91425" spcFirstLastPara="1" rIns="91425" wrap="square" tIns="91425">
            <a:noAutofit/>
          </a:bodyPr>
          <a:lstStyle/>
          <a:p>
            <a:pPr indent="0" lvl="0" marL="0" marR="0" rtl="0" algn="l">
              <a:lnSpc>
                <a:spcPct val="139655"/>
              </a:lnSpc>
              <a:spcBef>
                <a:spcPts val="0"/>
              </a:spcBef>
              <a:spcAft>
                <a:spcPts val="0"/>
              </a:spcAft>
              <a:buClr>
                <a:srgbClr val="000000"/>
              </a:buClr>
              <a:buSzPts val="1200"/>
              <a:buFont typeface="Arial"/>
              <a:buNone/>
            </a:pPr>
            <a:r>
              <a:rPr b="0" i="0" lang="en-GB" sz="1200" u="none" cap="none" strike="noStrike">
                <a:solidFill>
                  <a:srgbClr val="222222"/>
                </a:solidFill>
                <a:latin typeface="Arial"/>
                <a:ea typeface="Arial"/>
                <a:cs typeface="Arial"/>
                <a:sym typeface="Arial"/>
              </a:rPr>
              <a:t>A man touched down on the moon, a wall came down in Berlin, a world was connected by our own science and imagination.</a:t>
            </a:r>
            <a:endParaRPr b="0" i="0" sz="1200" u="none" cap="none" strike="noStrike">
              <a:solidFill>
                <a:srgbClr val="222222"/>
              </a:solidFill>
              <a:latin typeface="Arial"/>
              <a:ea typeface="Arial"/>
              <a:cs typeface="Arial"/>
              <a:sym typeface="Arial"/>
            </a:endParaRPr>
          </a:p>
          <a:p>
            <a:pPr indent="0" lvl="0" marL="0" marR="0" rtl="0" algn="l">
              <a:lnSpc>
                <a:spcPct val="139655"/>
              </a:lnSpc>
              <a:spcBef>
                <a:spcPts val="0"/>
              </a:spcBef>
              <a:spcAft>
                <a:spcPts val="0"/>
              </a:spcAft>
              <a:buClr>
                <a:srgbClr val="000000"/>
              </a:buClr>
              <a:buSzPts val="1200"/>
              <a:buFont typeface="Arial"/>
              <a:buNone/>
            </a:pPr>
            <a:r>
              <a:rPr b="0" i="0" lang="en-GB" sz="1200" u="none" cap="none" strike="noStrike">
                <a:solidFill>
                  <a:srgbClr val="222222"/>
                </a:solidFill>
                <a:latin typeface="Arial"/>
                <a:ea typeface="Arial"/>
                <a:cs typeface="Arial"/>
                <a:sym typeface="Arial"/>
              </a:rPr>
              <a:t>And this year, in this election, she touched her finger to a screen, and cast her vote, because after 106 years in America, through the best of times and the darkest of hours, she knows how America can change.</a:t>
            </a:r>
            <a:endParaRPr b="0" i="0" sz="1200" u="none" cap="none" strike="noStrike">
              <a:solidFill>
                <a:srgbClr val="222222"/>
              </a:solidFill>
              <a:latin typeface="Arial"/>
              <a:ea typeface="Arial"/>
              <a:cs typeface="Arial"/>
              <a:sym typeface="Arial"/>
            </a:endParaRPr>
          </a:p>
          <a:p>
            <a:pPr indent="0" lvl="0" marL="0" marR="0" rtl="0" algn="l">
              <a:lnSpc>
                <a:spcPct val="139655"/>
              </a:lnSpc>
              <a:spcBef>
                <a:spcPts val="0"/>
              </a:spcBef>
              <a:spcAft>
                <a:spcPts val="0"/>
              </a:spcAft>
              <a:buClr>
                <a:srgbClr val="000000"/>
              </a:buClr>
              <a:buSzPts val="1200"/>
              <a:buFont typeface="Arial"/>
              <a:buNone/>
            </a:pPr>
            <a:r>
              <a:t/>
            </a:r>
            <a:endParaRPr b="0" i="0" sz="1200" u="none" cap="none" strike="noStrike">
              <a:solidFill>
                <a:srgbClr val="222222"/>
              </a:solidFill>
              <a:latin typeface="Arial"/>
              <a:ea typeface="Arial"/>
              <a:cs typeface="Arial"/>
              <a:sym typeface="Arial"/>
            </a:endParaRPr>
          </a:p>
          <a:p>
            <a:pPr indent="0" lvl="0" marL="0" marR="0" rtl="0" algn="l">
              <a:lnSpc>
                <a:spcPct val="139655"/>
              </a:lnSpc>
              <a:spcBef>
                <a:spcPts val="0"/>
              </a:spcBef>
              <a:spcAft>
                <a:spcPts val="0"/>
              </a:spcAft>
              <a:buClr>
                <a:srgbClr val="000000"/>
              </a:buClr>
              <a:buSzPts val="1200"/>
              <a:buFont typeface="Arial"/>
              <a:buNone/>
            </a:pPr>
            <a:r>
              <a:rPr b="0" i="0" lang="en-GB" sz="1200" u="none" cap="none" strike="noStrike">
                <a:solidFill>
                  <a:srgbClr val="222222"/>
                </a:solidFill>
                <a:latin typeface="Arial"/>
                <a:ea typeface="Arial"/>
                <a:cs typeface="Arial"/>
                <a:sym typeface="Arial"/>
              </a:rPr>
              <a:t>Yes we can.</a:t>
            </a:r>
            <a:endParaRPr b="0" i="0" sz="1200" u="none" cap="none" strike="noStrike">
              <a:solidFill>
                <a:srgbClr val="222222"/>
              </a:solidFill>
              <a:latin typeface="Arial"/>
              <a:ea typeface="Arial"/>
              <a:cs typeface="Arial"/>
              <a:sym typeface="Arial"/>
            </a:endParaRPr>
          </a:p>
          <a:p>
            <a:pPr indent="0" lvl="0" marL="0" marR="0" rtl="0" algn="l">
              <a:lnSpc>
                <a:spcPct val="139655"/>
              </a:lnSpc>
              <a:spcBef>
                <a:spcPts val="0"/>
              </a:spcBef>
              <a:spcAft>
                <a:spcPts val="0"/>
              </a:spcAft>
              <a:buClr>
                <a:srgbClr val="000000"/>
              </a:buClr>
              <a:buSzPts val="1200"/>
              <a:buFont typeface="Arial"/>
              <a:buNone/>
            </a:pPr>
            <a:r>
              <a:t/>
            </a:r>
            <a:endParaRPr b="0" i="0" sz="1200" u="none" cap="none" strike="noStrike">
              <a:solidFill>
                <a:srgbClr val="222222"/>
              </a:solidFill>
              <a:latin typeface="Arial"/>
              <a:ea typeface="Arial"/>
              <a:cs typeface="Arial"/>
              <a:sym typeface="Arial"/>
            </a:endParaRPr>
          </a:p>
          <a:p>
            <a:pPr indent="0" lvl="0" marL="0" marR="0" rtl="0" algn="l">
              <a:lnSpc>
                <a:spcPct val="139655"/>
              </a:lnSpc>
              <a:spcBef>
                <a:spcPts val="0"/>
              </a:spcBef>
              <a:spcAft>
                <a:spcPts val="0"/>
              </a:spcAft>
              <a:buClr>
                <a:srgbClr val="000000"/>
              </a:buClr>
              <a:buSzPts val="1200"/>
              <a:buFont typeface="Arial"/>
              <a:buNone/>
            </a:pPr>
            <a:r>
              <a:rPr b="0" i="0" lang="en-GB" sz="1200" u="none" cap="none" strike="noStrike">
                <a:solidFill>
                  <a:srgbClr val="222222"/>
                </a:solidFill>
                <a:latin typeface="Arial"/>
                <a:ea typeface="Arial"/>
                <a:cs typeface="Arial"/>
                <a:sym typeface="Arial"/>
              </a:rPr>
              <a:t>America, we have come so far. We have seen so much. But there is so much more to do. So tonight, let us ask ourselves - if our children should live to see the next century; if my daughters should be so lucky to live as long as Ann Nixon Cooper, what change will they see? What progress will we have made?</a:t>
            </a:r>
            <a:endParaRPr b="0" i="0" sz="1200" u="none" cap="none" strike="noStrike">
              <a:solidFill>
                <a:srgbClr val="222222"/>
              </a:solidFill>
              <a:latin typeface="Arial"/>
              <a:ea typeface="Arial"/>
              <a:cs typeface="Arial"/>
              <a:sym typeface="Arial"/>
            </a:endParaRPr>
          </a:p>
          <a:p>
            <a:pPr indent="0" lvl="0" marL="0" marR="0" rtl="0" algn="l">
              <a:lnSpc>
                <a:spcPct val="139655"/>
              </a:lnSpc>
              <a:spcBef>
                <a:spcPts val="0"/>
              </a:spcBef>
              <a:spcAft>
                <a:spcPts val="0"/>
              </a:spcAft>
              <a:buClr>
                <a:srgbClr val="000000"/>
              </a:buClr>
              <a:buSzPts val="1200"/>
              <a:buFont typeface="Arial"/>
              <a:buNone/>
            </a:pPr>
            <a:r>
              <a:t/>
            </a:r>
            <a:endParaRPr b="0" i="0" sz="1200" u="none" cap="none" strike="noStrike">
              <a:solidFill>
                <a:srgbClr val="222222"/>
              </a:solidFill>
              <a:latin typeface="Arial"/>
              <a:ea typeface="Arial"/>
              <a:cs typeface="Arial"/>
              <a:sym typeface="Arial"/>
            </a:endParaRPr>
          </a:p>
          <a:p>
            <a:pPr indent="0" lvl="0" marL="0" marR="0" rtl="0" algn="l">
              <a:lnSpc>
                <a:spcPct val="139655"/>
              </a:lnSpc>
              <a:spcBef>
                <a:spcPts val="0"/>
              </a:spcBef>
              <a:spcAft>
                <a:spcPts val="0"/>
              </a:spcAft>
              <a:buClr>
                <a:srgbClr val="000000"/>
              </a:buClr>
              <a:buSzPts val="1200"/>
              <a:buFont typeface="Arial"/>
              <a:buNone/>
            </a:pPr>
            <a:r>
              <a:rPr b="0" i="0" lang="en-GB" sz="1200" u="none" cap="none" strike="noStrike">
                <a:solidFill>
                  <a:srgbClr val="222222"/>
                </a:solidFill>
                <a:latin typeface="Arial"/>
                <a:ea typeface="Arial"/>
                <a:cs typeface="Arial"/>
                <a:sym typeface="Arial"/>
              </a:rPr>
              <a:t>This is our chance to answer that call. This is our moment.</a:t>
            </a:r>
            <a:endParaRPr b="0" i="0" sz="1200" u="none" cap="none" strike="noStrike">
              <a:solidFill>
                <a:srgbClr val="222222"/>
              </a:solidFill>
              <a:latin typeface="Arial"/>
              <a:ea typeface="Arial"/>
              <a:cs typeface="Arial"/>
              <a:sym typeface="Arial"/>
            </a:endParaRPr>
          </a:p>
          <a:p>
            <a:pPr indent="0" lvl="0" marL="0" marR="0" rtl="0" algn="l">
              <a:lnSpc>
                <a:spcPct val="139655"/>
              </a:lnSpc>
              <a:spcBef>
                <a:spcPts val="0"/>
              </a:spcBef>
              <a:spcAft>
                <a:spcPts val="0"/>
              </a:spcAft>
              <a:buClr>
                <a:srgbClr val="000000"/>
              </a:buClr>
              <a:buSzPts val="1200"/>
              <a:buFont typeface="Arial"/>
              <a:buNone/>
            </a:pPr>
            <a:r>
              <a:t/>
            </a:r>
            <a:endParaRPr b="0" i="0" sz="1200" u="none" cap="none" strike="noStrike">
              <a:solidFill>
                <a:srgbClr val="222222"/>
              </a:solidFill>
              <a:latin typeface="Arial"/>
              <a:ea typeface="Arial"/>
              <a:cs typeface="Arial"/>
              <a:sym typeface="Arial"/>
            </a:endParaRPr>
          </a:p>
          <a:p>
            <a:pPr indent="0" lvl="0" marL="0" marR="0" rtl="0" algn="l">
              <a:lnSpc>
                <a:spcPct val="139655"/>
              </a:lnSpc>
              <a:spcBef>
                <a:spcPts val="0"/>
              </a:spcBef>
              <a:spcAft>
                <a:spcPts val="0"/>
              </a:spcAft>
              <a:buClr>
                <a:srgbClr val="000000"/>
              </a:buClr>
              <a:buSzPts val="1200"/>
              <a:buFont typeface="Arial"/>
              <a:buNone/>
            </a:pPr>
            <a:r>
              <a:rPr b="0" i="0" lang="en-GB" sz="1200" u="none" cap="none" strike="noStrike">
                <a:solidFill>
                  <a:srgbClr val="222222"/>
                </a:solidFill>
                <a:latin typeface="Arial"/>
                <a:ea typeface="Arial"/>
                <a:cs typeface="Arial"/>
                <a:sym typeface="Arial"/>
              </a:rPr>
              <a:t>This is our time, to put our people back to work and open doors of opportunity for our kids; to restore prosperity and promote the cause of peace; to reclaim the American dream and reaffirm that fundamental truth, that, out of many, we are one; that while we breathe, we hope. And where we are met with cynicism and doubts and those who tell us that we can't, we will respond with that timeless creed that sums up the spirit of a people: Yes, we can.</a:t>
            </a:r>
            <a:endParaRPr b="0" i="0" sz="1200" u="none" cap="none" strike="noStrike">
              <a:solidFill>
                <a:srgbClr val="222222"/>
              </a:solidFill>
              <a:latin typeface="Arial"/>
              <a:ea typeface="Arial"/>
              <a:cs typeface="Arial"/>
              <a:sym typeface="Arial"/>
            </a:endParaRPr>
          </a:p>
          <a:p>
            <a:pPr indent="0" lvl="0" marL="0" marR="0" rtl="0" algn="l">
              <a:lnSpc>
                <a:spcPct val="139655"/>
              </a:lnSpc>
              <a:spcBef>
                <a:spcPts val="0"/>
              </a:spcBef>
              <a:spcAft>
                <a:spcPts val="0"/>
              </a:spcAft>
              <a:buClr>
                <a:srgbClr val="000000"/>
              </a:buClr>
              <a:buSzPts val="1200"/>
              <a:buFont typeface="Arial"/>
              <a:buNone/>
            </a:pPr>
            <a:r>
              <a:t/>
            </a:r>
            <a:endParaRPr b="0" i="0" sz="1200" u="none" cap="none" strike="noStrike">
              <a:solidFill>
                <a:srgbClr val="222222"/>
              </a:solidFill>
              <a:latin typeface="Arial"/>
              <a:ea typeface="Arial"/>
              <a:cs typeface="Arial"/>
              <a:sym typeface="Arial"/>
            </a:endParaRPr>
          </a:p>
          <a:p>
            <a:pPr indent="0" lvl="0" marL="0" marR="0" rtl="0" algn="l">
              <a:lnSpc>
                <a:spcPct val="139655"/>
              </a:lnSpc>
              <a:spcBef>
                <a:spcPts val="0"/>
              </a:spcBef>
              <a:spcAft>
                <a:spcPts val="0"/>
              </a:spcAft>
              <a:buClr>
                <a:srgbClr val="000000"/>
              </a:buClr>
              <a:buSzPts val="1200"/>
              <a:buFont typeface="Arial"/>
              <a:buNone/>
            </a:pPr>
            <a:r>
              <a:rPr b="0" i="0" lang="en-GB" sz="1200" u="none" cap="none" strike="noStrike">
                <a:solidFill>
                  <a:srgbClr val="222222"/>
                </a:solidFill>
                <a:latin typeface="Arial"/>
                <a:ea typeface="Arial"/>
                <a:cs typeface="Arial"/>
                <a:sym typeface="Arial"/>
              </a:rPr>
              <a:t>Thank you. God bless you. And may God bless the United States of America.</a:t>
            </a:r>
            <a:endParaRPr b="0" i="0" sz="1200" u="none" cap="none" strike="noStrike">
              <a:solidFill>
                <a:srgbClr val="222222"/>
              </a:solidFill>
              <a:latin typeface="Arial"/>
              <a:ea typeface="Arial"/>
              <a:cs typeface="Arial"/>
              <a:sym typeface="Arial"/>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5" name="Shape 395"/>
        <p:cNvGrpSpPr/>
        <p:nvPr/>
      </p:nvGrpSpPr>
      <p:grpSpPr>
        <a:xfrm>
          <a:off x="0" y="0"/>
          <a:ext cx="0" cy="0"/>
          <a:chOff x="0" y="0"/>
          <a:chExt cx="0" cy="0"/>
        </a:xfrm>
      </p:grpSpPr>
      <p:sp>
        <p:nvSpPr>
          <p:cNvPr id="396" name="Google Shape;396;p49"/>
          <p:cNvSpPr txBox="1"/>
          <p:nvPr>
            <p:ph type="title"/>
          </p:nvPr>
        </p:nvSpPr>
        <p:spPr>
          <a:xfrm>
            <a:off x="311700" y="142325"/>
            <a:ext cx="8520600" cy="5727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2800"/>
              <a:buNone/>
            </a:pPr>
            <a:r>
              <a:rPr b="1" lang="en-GB"/>
              <a:t>Rhetorical Writing</a:t>
            </a:r>
            <a:endParaRPr b="1"/>
          </a:p>
          <a:p>
            <a:pPr indent="0" lvl="0" marL="0" rtl="0" algn="l">
              <a:lnSpc>
                <a:spcPct val="100000"/>
              </a:lnSpc>
              <a:spcBef>
                <a:spcPts val="0"/>
              </a:spcBef>
              <a:spcAft>
                <a:spcPts val="0"/>
              </a:spcAft>
              <a:buSzPts val="2800"/>
              <a:buNone/>
            </a:pPr>
            <a:r>
              <a:t/>
            </a:r>
            <a:endParaRPr/>
          </a:p>
        </p:txBody>
      </p:sp>
      <p:pic>
        <p:nvPicPr>
          <p:cNvPr id="397" name="Google Shape;397;p49"/>
          <p:cNvPicPr preferRelativeResize="0"/>
          <p:nvPr/>
        </p:nvPicPr>
        <p:blipFill rotWithShape="1">
          <a:blip r:embed="rId3">
            <a:alphaModFix/>
          </a:blip>
          <a:srcRect b="0" l="0" r="0" t="0"/>
          <a:stretch/>
        </p:blipFill>
        <p:spPr>
          <a:xfrm>
            <a:off x="311701" y="3985489"/>
            <a:ext cx="1134400" cy="791825"/>
          </a:xfrm>
          <a:prstGeom prst="rect">
            <a:avLst/>
          </a:prstGeom>
          <a:noFill/>
          <a:ln>
            <a:noFill/>
          </a:ln>
        </p:spPr>
      </p:pic>
      <p:sp>
        <p:nvSpPr>
          <p:cNvPr id="398" name="Google Shape;398;p49"/>
          <p:cNvSpPr/>
          <p:nvPr/>
        </p:nvSpPr>
        <p:spPr>
          <a:xfrm>
            <a:off x="1587900" y="3789950"/>
            <a:ext cx="7432200" cy="1182900"/>
          </a:xfrm>
          <a:prstGeom prst="roundRect">
            <a:avLst>
              <a:gd fmla="val 16667" name="adj"/>
            </a:avLst>
          </a:prstGeom>
          <a:solidFill>
            <a:srgbClr val="EEEEEE"/>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Put all this information into one sentence:</a:t>
            </a:r>
            <a:endParaRPr b="0" i="0" sz="1400" u="none" cap="none" strike="noStrike">
              <a:solidFill>
                <a:srgbClr val="000000"/>
              </a:solidFill>
              <a:latin typeface="Arial"/>
              <a:ea typeface="Arial"/>
              <a:cs typeface="Arial"/>
              <a:sym typeface="Arial"/>
            </a:endParaRPr>
          </a:p>
          <a:p>
            <a:pPr indent="-317500" lvl="0" marL="457200" marR="0" rtl="0" algn="l">
              <a:lnSpc>
                <a:spcPct val="100000"/>
              </a:lnSpc>
              <a:spcBef>
                <a:spcPts val="0"/>
              </a:spcBef>
              <a:spcAft>
                <a:spcPts val="0"/>
              </a:spcAft>
              <a:buClr>
                <a:srgbClr val="000000"/>
              </a:buClr>
              <a:buSzPts val="1400"/>
              <a:buFont typeface="Arial"/>
              <a:buChar char="●"/>
            </a:pPr>
            <a:r>
              <a:rPr b="0" i="0" lang="en-GB" sz="1400" u="none" cap="none" strike="noStrike">
                <a:solidFill>
                  <a:srgbClr val="000000"/>
                </a:solidFill>
                <a:latin typeface="Arial"/>
                <a:ea typeface="Arial"/>
                <a:cs typeface="Arial"/>
                <a:sym typeface="Arial"/>
              </a:rPr>
              <a:t>Harry took a shortcut</a:t>
            </a:r>
            <a:endParaRPr b="0" i="0" sz="1400" u="none" cap="none" strike="noStrike">
              <a:solidFill>
                <a:srgbClr val="000000"/>
              </a:solidFill>
              <a:latin typeface="Arial"/>
              <a:ea typeface="Arial"/>
              <a:cs typeface="Arial"/>
              <a:sym typeface="Arial"/>
            </a:endParaRPr>
          </a:p>
          <a:p>
            <a:pPr indent="-317500" lvl="0" marL="457200" marR="0" rtl="0" algn="l">
              <a:lnSpc>
                <a:spcPct val="100000"/>
              </a:lnSpc>
              <a:spcBef>
                <a:spcPts val="0"/>
              </a:spcBef>
              <a:spcAft>
                <a:spcPts val="0"/>
              </a:spcAft>
              <a:buClr>
                <a:srgbClr val="000000"/>
              </a:buClr>
              <a:buSzPts val="1400"/>
              <a:buFont typeface="Arial"/>
              <a:buChar char="●"/>
            </a:pPr>
            <a:r>
              <a:rPr b="0" i="0" lang="en-GB" sz="1400" u="none" cap="none" strike="noStrike">
                <a:solidFill>
                  <a:srgbClr val="000000"/>
                </a:solidFill>
                <a:latin typeface="Arial"/>
                <a:ea typeface="Arial"/>
                <a:cs typeface="Arial"/>
                <a:sym typeface="Arial"/>
              </a:rPr>
              <a:t>The shortcut was down an unlit alley</a:t>
            </a:r>
            <a:endParaRPr b="0" i="0" sz="1400" u="none" cap="none" strike="noStrike">
              <a:solidFill>
                <a:srgbClr val="000000"/>
              </a:solidFill>
              <a:latin typeface="Arial"/>
              <a:ea typeface="Arial"/>
              <a:cs typeface="Arial"/>
              <a:sym typeface="Arial"/>
            </a:endParaRPr>
          </a:p>
          <a:p>
            <a:pPr indent="-317500" lvl="0" marL="457200" marR="0" rtl="0" algn="l">
              <a:lnSpc>
                <a:spcPct val="100000"/>
              </a:lnSpc>
              <a:spcBef>
                <a:spcPts val="0"/>
              </a:spcBef>
              <a:spcAft>
                <a:spcPts val="0"/>
              </a:spcAft>
              <a:buClr>
                <a:srgbClr val="000000"/>
              </a:buClr>
              <a:buSzPts val="1400"/>
              <a:buFont typeface="Arial"/>
              <a:buChar char="●"/>
            </a:pPr>
            <a:r>
              <a:rPr b="0" i="0" lang="en-GB" sz="1400" u="none" cap="none" strike="noStrike">
                <a:solidFill>
                  <a:srgbClr val="000000"/>
                </a:solidFill>
                <a:latin typeface="Arial"/>
                <a:ea typeface="Arial"/>
                <a:cs typeface="Arial"/>
                <a:sym typeface="Arial"/>
              </a:rPr>
              <a:t>His parents had warned him not to use this shortcut</a:t>
            </a:r>
            <a:endParaRPr b="0" i="0" sz="1400" u="none" cap="none" strike="noStrike">
              <a:solidFill>
                <a:srgbClr val="000000"/>
              </a:solidFill>
              <a:latin typeface="Arial"/>
              <a:ea typeface="Arial"/>
              <a:cs typeface="Arial"/>
              <a:sym typeface="Arial"/>
            </a:endParaRPr>
          </a:p>
          <a:p>
            <a:pPr indent="-317500" lvl="0" marL="457200" marR="0" rtl="0" algn="l">
              <a:lnSpc>
                <a:spcPct val="100000"/>
              </a:lnSpc>
              <a:spcBef>
                <a:spcPts val="0"/>
              </a:spcBef>
              <a:spcAft>
                <a:spcPts val="0"/>
              </a:spcAft>
              <a:buClr>
                <a:srgbClr val="000000"/>
              </a:buClr>
              <a:buSzPts val="1400"/>
              <a:buFont typeface="Arial"/>
              <a:buChar char="●"/>
            </a:pPr>
            <a:r>
              <a:rPr b="0" i="0" lang="en-GB" sz="1400" u="none" cap="none" strike="noStrike">
                <a:solidFill>
                  <a:srgbClr val="000000"/>
                </a:solidFill>
                <a:latin typeface="Arial"/>
                <a:ea typeface="Arial"/>
                <a:cs typeface="Arial"/>
                <a:sym typeface="Arial"/>
              </a:rPr>
              <a:t>He didn’t know he was being followed</a:t>
            </a:r>
            <a:endParaRPr b="0" i="0" sz="1400" u="none" cap="none" strike="noStrike">
              <a:solidFill>
                <a:srgbClr val="000000"/>
              </a:solidFill>
              <a:latin typeface="Arial"/>
              <a:ea typeface="Arial"/>
              <a:cs typeface="Arial"/>
              <a:sym typeface="Arial"/>
            </a:endParaRPr>
          </a:p>
        </p:txBody>
      </p:sp>
      <p:sp>
        <p:nvSpPr>
          <p:cNvPr id="399" name="Google Shape;399;p49"/>
          <p:cNvSpPr txBox="1"/>
          <p:nvPr/>
        </p:nvSpPr>
        <p:spPr>
          <a:xfrm>
            <a:off x="38100" y="9525"/>
            <a:ext cx="1152600" cy="428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Session 11</a:t>
            </a:r>
            <a:endParaRPr b="0" i="0" sz="1400" u="none" cap="none" strike="noStrike">
              <a:solidFill>
                <a:srgbClr val="000000"/>
              </a:solidFill>
              <a:latin typeface="Arial"/>
              <a:ea typeface="Arial"/>
              <a:cs typeface="Arial"/>
              <a:sym typeface="Arial"/>
            </a:endParaRPr>
          </a:p>
        </p:txBody>
      </p:sp>
      <p:sp>
        <p:nvSpPr>
          <p:cNvPr id="400" name="Google Shape;400;p49"/>
          <p:cNvSpPr txBox="1"/>
          <p:nvPr/>
        </p:nvSpPr>
        <p:spPr>
          <a:xfrm>
            <a:off x="438150" y="762000"/>
            <a:ext cx="8020200" cy="3220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rgbClr val="000000"/>
                </a:solidFill>
                <a:highlight>
                  <a:srgbClr val="FFFFFF"/>
                </a:highlight>
                <a:latin typeface="Arial"/>
                <a:ea typeface="Arial"/>
                <a:cs typeface="Arial"/>
                <a:sym typeface="Arial"/>
              </a:rPr>
              <a:t>Add punctuation to the following sentences.</a:t>
            </a:r>
            <a:endParaRPr b="0" i="0" sz="1800" u="none" cap="none" strike="noStrike">
              <a:solidFill>
                <a:srgbClr val="000000"/>
              </a:solidFill>
              <a:highlight>
                <a:srgbClr val="FFFFFF"/>
              </a:highlight>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highlight>
                <a:srgbClr val="FFFFFF"/>
              </a:highlight>
              <a:latin typeface="Arial"/>
              <a:ea typeface="Arial"/>
              <a:cs typeface="Arial"/>
              <a:sym typeface="Arial"/>
            </a:endParaRPr>
          </a:p>
          <a:p>
            <a:pPr indent="-342900" lvl="0" marL="457200" marR="0" rtl="0" algn="l">
              <a:lnSpc>
                <a:spcPct val="115000"/>
              </a:lnSpc>
              <a:spcBef>
                <a:spcPts val="0"/>
              </a:spcBef>
              <a:spcAft>
                <a:spcPts val="0"/>
              </a:spcAft>
              <a:buClr>
                <a:srgbClr val="000000"/>
              </a:buClr>
              <a:buSzPts val="1800"/>
              <a:buFont typeface="Arial"/>
              <a:buAutoNum type="arabicPeriod"/>
            </a:pPr>
            <a:r>
              <a:rPr b="0" i="0" lang="en-GB" sz="1800" u="none" cap="none" strike="noStrike">
                <a:solidFill>
                  <a:srgbClr val="000000"/>
                </a:solidFill>
                <a:latin typeface="Arial"/>
                <a:ea typeface="Arial"/>
                <a:cs typeface="Arial"/>
                <a:sym typeface="Arial"/>
              </a:rPr>
              <a:t>Sam who had been the top scorer in primary school was confident he would be picked for the Sharples football team</a:t>
            </a:r>
            <a:endParaRPr b="0" i="0" sz="1800" u="none" cap="none" strike="noStrike">
              <a:solidFill>
                <a:srgbClr val="000000"/>
              </a:solidFill>
              <a:latin typeface="Arial"/>
              <a:ea typeface="Arial"/>
              <a:cs typeface="Arial"/>
              <a:sym typeface="Arial"/>
            </a:endParaRPr>
          </a:p>
          <a:p>
            <a:pPr indent="-342900" lvl="0" marL="457200" marR="0" rtl="0" algn="l">
              <a:lnSpc>
                <a:spcPct val="115000"/>
              </a:lnSpc>
              <a:spcBef>
                <a:spcPts val="0"/>
              </a:spcBef>
              <a:spcAft>
                <a:spcPts val="0"/>
              </a:spcAft>
              <a:buClr>
                <a:srgbClr val="000000"/>
              </a:buClr>
              <a:buSzPts val="1800"/>
              <a:buFont typeface="Arial"/>
              <a:buAutoNum type="arabicPeriod"/>
            </a:pPr>
            <a:r>
              <a:rPr b="0" i="0" lang="en-GB" sz="1800" u="none" cap="none" strike="noStrike">
                <a:solidFill>
                  <a:srgbClr val="000000"/>
                </a:solidFill>
                <a:latin typeface="Arial"/>
                <a:ea typeface="Arial"/>
                <a:cs typeface="Arial"/>
                <a:sym typeface="Arial"/>
              </a:rPr>
              <a:t>Rushing to class Jess dropped her homework</a:t>
            </a:r>
            <a:endParaRPr b="0" i="0" sz="1800" u="none" cap="none" strike="noStrike">
              <a:solidFill>
                <a:srgbClr val="000000"/>
              </a:solidFill>
              <a:latin typeface="Arial"/>
              <a:ea typeface="Arial"/>
              <a:cs typeface="Arial"/>
              <a:sym typeface="Arial"/>
            </a:endParaRPr>
          </a:p>
          <a:p>
            <a:pPr indent="-342900" lvl="0" marL="457200" marR="0" rtl="0" algn="l">
              <a:lnSpc>
                <a:spcPct val="115000"/>
              </a:lnSpc>
              <a:spcBef>
                <a:spcPts val="0"/>
              </a:spcBef>
              <a:spcAft>
                <a:spcPts val="0"/>
              </a:spcAft>
              <a:buClr>
                <a:srgbClr val="000000"/>
              </a:buClr>
              <a:buSzPts val="1800"/>
              <a:buFont typeface="Arial"/>
              <a:buAutoNum type="arabicPeriod"/>
            </a:pPr>
            <a:r>
              <a:rPr b="0" i="0" lang="en-GB" sz="1800" u="none" cap="none" strike="noStrike">
                <a:solidFill>
                  <a:srgbClr val="000000"/>
                </a:solidFill>
                <a:latin typeface="Arial"/>
                <a:ea typeface="Arial"/>
                <a:cs typeface="Arial"/>
                <a:sym typeface="Arial"/>
              </a:rPr>
              <a:t>Disgusted Tom spat out the broccoli</a:t>
            </a:r>
            <a:endParaRPr b="0" i="0" sz="1800" u="none" cap="none" strike="noStrike">
              <a:solidFill>
                <a:srgbClr val="000000"/>
              </a:solidFill>
              <a:latin typeface="Arial"/>
              <a:ea typeface="Arial"/>
              <a:cs typeface="Arial"/>
              <a:sym typeface="Arial"/>
            </a:endParaRPr>
          </a:p>
          <a:p>
            <a:pPr indent="-342900" lvl="0" marL="457200" marR="0" rtl="0" algn="l">
              <a:lnSpc>
                <a:spcPct val="115000"/>
              </a:lnSpc>
              <a:spcBef>
                <a:spcPts val="0"/>
              </a:spcBef>
              <a:spcAft>
                <a:spcPts val="0"/>
              </a:spcAft>
              <a:buClr>
                <a:srgbClr val="000000"/>
              </a:buClr>
              <a:buSzPts val="1800"/>
              <a:buFont typeface="Arial"/>
              <a:buAutoNum type="arabicPeriod"/>
            </a:pPr>
            <a:r>
              <a:rPr b="0" i="0" lang="en-GB" sz="1800" u="none" cap="none" strike="noStrike">
                <a:solidFill>
                  <a:srgbClr val="000000"/>
                </a:solidFill>
                <a:latin typeface="Arial"/>
                <a:ea typeface="Arial"/>
                <a:cs typeface="Arial"/>
                <a:sym typeface="Arial"/>
              </a:rPr>
              <a:t>Do you want to watch a film tonight said mum</a:t>
            </a:r>
            <a:endParaRPr b="0" i="0" sz="1800" u="none" cap="none" strike="noStrike">
              <a:solidFill>
                <a:srgbClr val="000000"/>
              </a:solidFill>
              <a:latin typeface="Arial"/>
              <a:ea typeface="Arial"/>
              <a:cs typeface="Arial"/>
              <a:sym typeface="Arial"/>
            </a:endParaRPr>
          </a:p>
          <a:p>
            <a:pPr indent="-342900" lvl="0" marL="457200" marR="0" rtl="0" algn="l">
              <a:lnSpc>
                <a:spcPct val="115000"/>
              </a:lnSpc>
              <a:spcBef>
                <a:spcPts val="0"/>
              </a:spcBef>
              <a:spcAft>
                <a:spcPts val="0"/>
              </a:spcAft>
              <a:buClr>
                <a:srgbClr val="000000"/>
              </a:buClr>
              <a:buSzPts val="1800"/>
              <a:buFont typeface="Arial"/>
              <a:buAutoNum type="arabicPeriod"/>
            </a:pPr>
            <a:r>
              <a:rPr b="0" i="0" lang="en-GB" sz="1800" u="none" cap="none" strike="noStrike">
                <a:solidFill>
                  <a:srgbClr val="000000"/>
                </a:solidFill>
                <a:latin typeface="Arial"/>
                <a:ea typeface="Arial"/>
                <a:cs typeface="Arial"/>
                <a:sym typeface="Arial"/>
              </a:rPr>
              <a:t>Shocked Sana checked the list amazed she had got the lead part in the school play </a:t>
            </a:r>
            <a:endParaRPr b="0" i="0" sz="1800" u="none" cap="none" strike="noStrike">
              <a:solidFill>
                <a:srgbClr val="000000"/>
              </a:solidFill>
              <a:latin typeface="Arial"/>
              <a:ea typeface="Arial"/>
              <a:cs typeface="Arial"/>
              <a:sym typeface="Arial"/>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4" name="Shape 404"/>
        <p:cNvGrpSpPr/>
        <p:nvPr/>
      </p:nvGrpSpPr>
      <p:grpSpPr>
        <a:xfrm>
          <a:off x="0" y="0"/>
          <a:ext cx="0" cy="0"/>
          <a:chOff x="0" y="0"/>
          <a:chExt cx="0" cy="0"/>
        </a:xfrm>
      </p:grpSpPr>
      <p:sp>
        <p:nvSpPr>
          <p:cNvPr id="405" name="Google Shape;405;p50"/>
          <p:cNvSpPr txBox="1"/>
          <p:nvPr>
            <p:ph type="title"/>
          </p:nvPr>
        </p:nvSpPr>
        <p:spPr>
          <a:xfrm>
            <a:off x="311700" y="8627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SzPts val="2800"/>
              <a:buNone/>
            </a:pPr>
            <a:r>
              <a:rPr b="1" lang="en-GB" sz="1800">
                <a:solidFill>
                  <a:srgbClr val="000000"/>
                </a:solidFill>
              </a:rPr>
              <a:t>Sentence Practice: </a:t>
            </a:r>
            <a:r>
              <a:rPr b="1" lang="en-GB" sz="1800">
                <a:solidFill>
                  <a:srgbClr val="741B47"/>
                </a:solidFill>
              </a:rPr>
              <a:t>Before, After, When</a:t>
            </a:r>
            <a:endParaRPr b="1">
              <a:solidFill>
                <a:srgbClr val="741B47"/>
              </a:solidFill>
            </a:endParaRPr>
          </a:p>
        </p:txBody>
      </p:sp>
      <p:sp>
        <p:nvSpPr>
          <p:cNvPr id="406" name="Google Shape;406;p50"/>
          <p:cNvSpPr txBox="1"/>
          <p:nvPr>
            <p:ph idx="1" type="body"/>
          </p:nvPr>
        </p:nvSpPr>
        <p:spPr>
          <a:xfrm>
            <a:off x="365100" y="863550"/>
            <a:ext cx="8520600" cy="3416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800"/>
              <a:buNone/>
            </a:pPr>
            <a:r>
              <a:rPr lang="en-GB">
                <a:solidFill>
                  <a:srgbClr val="000000"/>
                </a:solidFill>
              </a:rPr>
              <a:t>Example: </a:t>
            </a:r>
            <a:r>
              <a:rPr lang="en-GB" u="sng">
                <a:solidFill>
                  <a:srgbClr val="741B47"/>
                </a:solidFill>
              </a:rPr>
              <a:t>When I went to Spain</a:t>
            </a:r>
            <a:r>
              <a:rPr lang="en-GB">
                <a:solidFill>
                  <a:srgbClr val="000000"/>
                </a:solidFill>
              </a:rPr>
              <a:t>, it was 30 degrees.</a:t>
            </a:r>
            <a:endParaRPr>
              <a:solidFill>
                <a:srgbClr val="000000"/>
              </a:solidFill>
            </a:endParaRPr>
          </a:p>
          <a:p>
            <a:pPr indent="0" lvl="0" marL="0" rtl="0" algn="l">
              <a:lnSpc>
                <a:spcPct val="115000"/>
              </a:lnSpc>
              <a:spcBef>
                <a:spcPts val="0"/>
              </a:spcBef>
              <a:spcAft>
                <a:spcPts val="0"/>
              </a:spcAft>
              <a:buSzPts val="1800"/>
              <a:buNone/>
            </a:pPr>
            <a:r>
              <a:rPr lang="en-GB">
                <a:solidFill>
                  <a:srgbClr val="000000"/>
                </a:solidFill>
              </a:rPr>
              <a:t>               </a:t>
            </a:r>
            <a:r>
              <a:rPr lang="en-GB" u="sng">
                <a:solidFill>
                  <a:srgbClr val="741B47"/>
                </a:solidFill>
              </a:rPr>
              <a:t>Before I went,</a:t>
            </a:r>
            <a:r>
              <a:rPr lang="en-GB">
                <a:solidFill>
                  <a:srgbClr val="000000"/>
                </a:solidFill>
              </a:rPr>
              <a:t> I bought lots of suncream.</a:t>
            </a:r>
            <a:endParaRPr>
              <a:solidFill>
                <a:srgbClr val="000000"/>
              </a:solidFill>
            </a:endParaRPr>
          </a:p>
          <a:p>
            <a:pPr indent="0" lvl="0" marL="0" rtl="0" algn="l">
              <a:lnSpc>
                <a:spcPct val="115000"/>
              </a:lnSpc>
              <a:spcBef>
                <a:spcPts val="0"/>
              </a:spcBef>
              <a:spcAft>
                <a:spcPts val="0"/>
              </a:spcAft>
              <a:buSzPts val="1800"/>
              <a:buNone/>
            </a:pPr>
            <a:r>
              <a:rPr lang="en-GB">
                <a:solidFill>
                  <a:srgbClr val="000000"/>
                </a:solidFill>
              </a:rPr>
              <a:t>               </a:t>
            </a:r>
            <a:r>
              <a:rPr lang="en-GB" u="sng">
                <a:solidFill>
                  <a:srgbClr val="741B47"/>
                </a:solidFill>
              </a:rPr>
              <a:t>After I got off the aeroplane,</a:t>
            </a:r>
            <a:r>
              <a:rPr lang="en-GB">
                <a:solidFill>
                  <a:srgbClr val="000000"/>
                </a:solidFill>
              </a:rPr>
              <a:t> the heat hit me.</a:t>
            </a:r>
            <a:endParaRPr>
              <a:solidFill>
                <a:srgbClr val="000000"/>
              </a:solidFill>
            </a:endParaRPr>
          </a:p>
          <a:p>
            <a:pPr indent="0" lvl="0" marL="0" rtl="0" algn="l">
              <a:lnSpc>
                <a:spcPct val="115000"/>
              </a:lnSpc>
              <a:spcBef>
                <a:spcPts val="0"/>
              </a:spcBef>
              <a:spcAft>
                <a:spcPts val="0"/>
              </a:spcAft>
              <a:buSzPts val="1800"/>
              <a:buNone/>
            </a:pPr>
            <a:r>
              <a:t/>
            </a:r>
            <a:endParaRPr sz="800">
              <a:solidFill>
                <a:srgbClr val="000000"/>
              </a:solidFill>
            </a:endParaRPr>
          </a:p>
          <a:p>
            <a:pPr indent="-342900" lvl="0" marL="457200" rtl="0" algn="l">
              <a:lnSpc>
                <a:spcPct val="115000"/>
              </a:lnSpc>
              <a:spcBef>
                <a:spcPts val="0"/>
              </a:spcBef>
              <a:spcAft>
                <a:spcPts val="0"/>
              </a:spcAft>
              <a:buClr>
                <a:srgbClr val="000000"/>
              </a:buClr>
              <a:buSzPts val="1800"/>
              <a:buAutoNum type="arabicPeriod"/>
            </a:pPr>
            <a:r>
              <a:rPr lang="en-GB">
                <a:solidFill>
                  <a:srgbClr val="000000"/>
                </a:solidFill>
              </a:rPr>
              <a:t>Before I came to Sharples School</a:t>
            </a:r>
            <a:endParaRPr>
              <a:solidFill>
                <a:srgbClr val="000000"/>
              </a:solidFill>
            </a:endParaRPr>
          </a:p>
          <a:p>
            <a:pPr indent="-342900" lvl="0" marL="457200" rtl="0" algn="l">
              <a:lnSpc>
                <a:spcPct val="115000"/>
              </a:lnSpc>
              <a:spcBef>
                <a:spcPts val="0"/>
              </a:spcBef>
              <a:spcAft>
                <a:spcPts val="0"/>
              </a:spcAft>
              <a:buClr>
                <a:srgbClr val="000000"/>
              </a:buClr>
              <a:buSzPts val="1800"/>
              <a:buAutoNum type="arabicPeriod"/>
            </a:pPr>
            <a:r>
              <a:rPr lang="en-GB">
                <a:solidFill>
                  <a:srgbClr val="000000"/>
                </a:solidFill>
              </a:rPr>
              <a:t>After my first day</a:t>
            </a:r>
            <a:endParaRPr>
              <a:solidFill>
                <a:srgbClr val="000000"/>
              </a:solidFill>
            </a:endParaRPr>
          </a:p>
          <a:p>
            <a:pPr indent="-342900" lvl="0" marL="457200" rtl="0" algn="l">
              <a:lnSpc>
                <a:spcPct val="115000"/>
              </a:lnSpc>
              <a:spcBef>
                <a:spcPts val="0"/>
              </a:spcBef>
              <a:spcAft>
                <a:spcPts val="0"/>
              </a:spcAft>
              <a:buClr>
                <a:srgbClr val="000000"/>
              </a:buClr>
              <a:buSzPts val="1800"/>
              <a:buAutoNum type="arabicPeriod"/>
            </a:pPr>
            <a:r>
              <a:rPr lang="en-GB">
                <a:solidFill>
                  <a:srgbClr val="000000"/>
                </a:solidFill>
              </a:rPr>
              <a:t>When I had been at Sharples for a week</a:t>
            </a:r>
            <a:endParaRPr>
              <a:solidFill>
                <a:srgbClr val="000000"/>
              </a:solidFill>
            </a:endParaRPr>
          </a:p>
          <a:p>
            <a:pPr indent="-342900" lvl="0" marL="457200" rtl="0" algn="l">
              <a:lnSpc>
                <a:spcPct val="115000"/>
              </a:lnSpc>
              <a:spcBef>
                <a:spcPts val="0"/>
              </a:spcBef>
              <a:spcAft>
                <a:spcPts val="0"/>
              </a:spcAft>
              <a:buClr>
                <a:srgbClr val="000000"/>
              </a:buClr>
              <a:buSzPts val="1800"/>
              <a:buAutoNum type="arabicPeriod"/>
            </a:pPr>
            <a:r>
              <a:rPr lang="en-GB">
                <a:solidFill>
                  <a:srgbClr val="000000"/>
                </a:solidFill>
              </a:rPr>
              <a:t>Before I moved house</a:t>
            </a:r>
            <a:endParaRPr>
              <a:solidFill>
                <a:srgbClr val="000000"/>
              </a:solidFill>
            </a:endParaRPr>
          </a:p>
          <a:p>
            <a:pPr indent="-342900" lvl="0" marL="457200" rtl="0" algn="l">
              <a:lnSpc>
                <a:spcPct val="115000"/>
              </a:lnSpc>
              <a:spcBef>
                <a:spcPts val="0"/>
              </a:spcBef>
              <a:spcAft>
                <a:spcPts val="0"/>
              </a:spcAft>
              <a:buClr>
                <a:srgbClr val="000000"/>
              </a:buClr>
              <a:buSzPts val="1800"/>
              <a:buAutoNum type="arabicPeriod"/>
            </a:pPr>
            <a:r>
              <a:rPr lang="en-GB">
                <a:solidFill>
                  <a:srgbClr val="000000"/>
                </a:solidFill>
              </a:rPr>
              <a:t>When we moved</a:t>
            </a:r>
            <a:endParaRPr>
              <a:solidFill>
                <a:srgbClr val="000000"/>
              </a:solidFill>
            </a:endParaRPr>
          </a:p>
          <a:p>
            <a:pPr indent="-342900" lvl="0" marL="457200" rtl="0" algn="l">
              <a:lnSpc>
                <a:spcPct val="115000"/>
              </a:lnSpc>
              <a:spcBef>
                <a:spcPts val="0"/>
              </a:spcBef>
              <a:spcAft>
                <a:spcPts val="0"/>
              </a:spcAft>
              <a:buClr>
                <a:srgbClr val="000000"/>
              </a:buClr>
              <a:buSzPts val="1800"/>
              <a:buAutoNum type="arabicPeriod"/>
            </a:pPr>
            <a:r>
              <a:rPr lang="en-GB">
                <a:solidFill>
                  <a:srgbClr val="000000"/>
                </a:solidFill>
              </a:rPr>
              <a:t>After settling into my new house</a:t>
            </a:r>
            <a:endParaRPr>
              <a:solidFill>
                <a:srgbClr val="000000"/>
              </a:solidFill>
            </a:endParaRPr>
          </a:p>
          <a:p>
            <a:pPr indent="0" lvl="0" marL="0" rtl="0" algn="l">
              <a:lnSpc>
                <a:spcPct val="115000"/>
              </a:lnSpc>
              <a:spcBef>
                <a:spcPts val="1600"/>
              </a:spcBef>
              <a:spcAft>
                <a:spcPts val="0"/>
              </a:spcAft>
              <a:buSzPts val="1800"/>
              <a:buNone/>
            </a:pPr>
            <a:r>
              <a:t/>
            </a:r>
            <a:endParaRPr/>
          </a:p>
          <a:p>
            <a:pPr indent="0" lvl="0" marL="0" rtl="0" algn="l">
              <a:lnSpc>
                <a:spcPct val="115000"/>
              </a:lnSpc>
              <a:spcBef>
                <a:spcPts val="1600"/>
              </a:spcBef>
              <a:spcAft>
                <a:spcPts val="0"/>
              </a:spcAft>
              <a:buSzPts val="1800"/>
              <a:buNone/>
            </a:pPr>
            <a:r>
              <a:rPr lang="en-GB"/>
              <a:t> </a:t>
            </a:r>
            <a:endParaRPr/>
          </a:p>
          <a:p>
            <a:pPr indent="0" lvl="0" marL="0" rtl="0" algn="l">
              <a:lnSpc>
                <a:spcPct val="115000"/>
              </a:lnSpc>
              <a:spcBef>
                <a:spcPts val="1600"/>
              </a:spcBef>
              <a:spcAft>
                <a:spcPts val="1600"/>
              </a:spcAft>
              <a:buSzPts val="1800"/>
              <a:buNone/>
            </a:pPr>
            <a:r>
              <a:t/>
            </a:r>
            <a:endParaRPr/>
          </a:p>
        </p:txBody>
      </p:sp>
      <p:pic>
        <p:nvPicPr>
          <p:cNvPr id="407" name="Google Shape;407;p50"/>
          <p:cNvPicPr preferRelativeResize="0"/>
          <p:nvPr/>
        </p:nvPicPr>
        <p:blipFill rotWithShape="1">
          <a:blip r:embed="rId3">
            <a:alphaModFix/>
          </a:blip>
          <a:srcRect b="0" l="0" r="0" t="0"/>
          <a:stretch/>
        </p:blipFill>
        <p:spPr>
          <a:xfrm>
            <a:off x="484376" y="4215089"/>
            <a:ext cx="1134400" cy="791825"/>
          </a:xfrm>
          <a:prstGeom prst="rect">
            <a:avLst/>
          </a:prstGeom>
          <a:noFill/>
          <a:ln>
            <a:noFill/>
          </a:ln>
        </p:spPr>
      </p:pic>
      <p:sp>
        <p:nvSpPr>
          <p:cNvPr id="408" name="Google Shape;408;p50"/>
          <p:cNvSpPr/>
          <p:nvPr/>
        </p:nvSpPr>
        <p:spPr>
          <a:xfrm>
            <a:off x="1708950" y="4279950"/>
            <a:ext cx="4920300" cy="662100"/>
          </a:xfrm>
          <a:prstGeom prst="roundRect">
            <a:avLst>
              <a:gd fmla="val 16667" name="adj"/>
            </a:avLst>
          </a:prstGeom>
          <a:solidFill>
            <a:srgbClr val="EEEEEE"/>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rgbClr val="000000"/>
                </a:solidFill>
                <a:latin typeface="Arial"/>
                <a:ea typeface="Arial"/>
                <a:cs typeface="Arial"/>
                <a:sym typeface="Arial"/>
              </a:rPr>
              <a:t>Begin sentences with: since, whenever and if</a:t>
            </a:r>
            <a:endParaRPr b="0" i="0" sz="1800" u="none" cap="none" strike="noStrike">
              <a:solidFill>
                <a:srgbClr val="000000"/>
              </a:solidFill>
              <a:latin typeface="Arial"/>
              <a:ea typeface="Arial"/>
              <a:cs typeface="Arial"/>
              <a:sym typeface="Arial"/>
            </a:endParaRPr>
          </a:p>
        </p:txBody>
      </p:sp>
      <p:sp>
        <p:nvSpPr>
          <p:cNvPr id="409" name="Google Shape;409;p50"/>
          <p:cNvSpPr txBox="1"/>
          <p:nvPr/>
        </p:nvSpPr>
        <p:spPr>
          <a:xfrm>
            <a:off x="1419375" y="485850"/>
            <a:ext cx="1859100" cy="377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741B47"/>
                </a:solidFill>
                <a:latin typeface="Arial"/>
                <a:ea typeface="Arial"/>
                <a:cs typeface="Arial"/>
                <a:sym typeface="Arial"/>
              </a:rPr>
              <a:t>Subordinate clause</a:t>
            </a:r>
            <a:endParaRPr b="0" i="0" sz="1400" u="none" cap="none" strike="noStrike">
              <a:solidFill>
                <a:srgbClr val="741B47"/>
              </a:solidFill>
              <a:latin typeface="Arial"/>
              <a:ea typeface="Arial"/>
              <a:cs typeface="Arial"/>
              <a:sym typeface="Arial"/>
            </a:endParaRPr>
          </a:p>
        </p:txBody>
      </p:sp>
      <p:cxnSp>
        <p:nvCxnSpPr>
          <p:cNvPr id="410" name="Google Shape;410;p50"/>
          <p:cNvCxnSpPr/>
          <p:nvPr/>
        </p:nvCxnSpPr>
        <p:spPr>
          <a:xfrm rot="10800000">
            <a:off x="2346825" y="796875"/>
            <a:ext cx="4200" cy="197400"/>
          </a:xfrm>
          <a:prstGeom prst="straightConnector1">
            <a:avLst/>
          </a:prstGeom>
          <a:noFill/>
          <a:ln cap="flat" cmpd="sng" w="9525">
            <a:solidFill>
              <a:schemeClr val="dk2"/>
            </a:solidFill>
            <a:prstDash val="solid"/>
            <a:round/>
            <a:headEnd len="sm" w="sm" type="none"/>
            <a:tailEnd len="med" w="med" type="triangle"/>
          </a:ln>
        </p:spPr>
      </p:cxnSp>
      <p:sp>
        <p:nvSpPr>
          <p:cNvPr id="411" name="Google Shape;411;p50"/>
          <p:cNvSpPr txBox="1"/>
          <p:nvPr/>
        </p:nvSpPr>
        <p:spPr>
          <a:xfrm>
            <a:off x="7991400" y="0"/>
            <a:ext cx="1152600" cy="428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Session 11</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5" name="Shape 415"/>
        <p:cNvGrpSpPr/>
        <p:nvPr/>
      </p:nvGrpSpPr>
      <p:grpSpPr>
        <a:xfrm>
          <a:off x="0" y="0"/>
          <a:ext cx="0" cy="0"/>
          <a:chOff x="0" y="0"/>
          <a:chExt cx="0" cy="0"/>
        </a:xfrm>
      </p:grpSpPr>
      <p:sp>
        <p:nvSpPr>
          <p:cNvPr id="416" name="Google Shape;416;p51"/>
          <p:cNvSpPr txBox="1"/>
          <p:nvPr>
            <p:ph type="title"/>
          </p:nvPr>
        </p:nvSpPr>
        <p:spPr>
          <a:xfrm>
            <a:off x="361725" y="11992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b="1" lang="en-GB"/>
              <a:t>Writing Workshop</a:t>
            </a:r>
            <a:endParaRPr b="1"/>
          </a:p>
        </p:txBody>
      </p:sp>
      <p:sp>
        <p:nvSpPr>
          <p:cNvPr id="417" name="Google Shape;417;p51"/>
          <p:cNvSpPr txBox="1"/>
          <p:nvPr>
            <p:ph idx="1" type="body"/>
          </p:nvPr>
        </p:nvSpPr>
        <p:spPr>
          <a:xfrm>
            <a:off x="361725" y="692625"/>
            <a:ext cx="6372300" cy="3416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800"/>
              <a:buNone/>
            </a:pPr>
            <a:r>
              <a:rPr lang="en-GB" sz="1400">
                <a:solidFill>
                  <a:srgbClr val="000000"/>
                </a:solidFill>
              </a:rPr>
              <a:t>Example: </a:t>
            </a:r>
            <a:r>
              <a:rPr b="1" lang="en-GB" sz="1400">
                <a:solidFill>
                  <a:srgbClr val="741B47"/>
                </a:solidFill>
              </a:rPr>
              <a:t>Before</a:t>
            </a:r>
            <a:r>
              <a:rPr lang="en-GB" sz="1400">
                <a:solidFill>
                  <a:srgbClr val="000000"/>
                </a:solidFill>
              </a:rPr>
              <a:t> starting at Sharples School, you may be feeling anxious.  However, do not worry!  </a:t>
            </a:r>
            <a:r>
              <a:rPr b="1" lang="en-GB" sz="1400">
                <a:solidFill>
                  <a:srgbClr val="741B47"/>
                </a:solidFill>
              </a:rPr>
              <a:t>When</a:t>
            </a:r>
            <a:r>
              <a:rPr lang="en-GB" sz="1400">
                <a:solidFill>
                  <a:srgbClr val="000000"/>
                </a:solidFill>
              </a:rPr>
              <a:t> you arrive on your first day, there will only be Year 7 students in school so you can get used to it.  </a:t>
            </a:r>
            <a:r>
              <a:rPr b="1" lang="en-GB" sz="1400">
                <a:solidFill>
                  <a:srgbClr val="741B47"/>
                </a:solidFill>
              </a:rPr>
              <a:t>After</a:t>
            </a:r>
            <a:r>
              <a:rPr lang="en-GB" sz="1400">
                <a:solidFill>
                  <a:srgbClr val="000000"/>
                </a:solidFill>
              </a:rPr>
              <a:t> your first day, you will know where everything is and have made lots of new friends.</a:t>
            </a:r>
            <a:endParaRPr sz="1400">
              <a:solidFill>
                <a:srgbClr val="000000"/>
              </a:solidFill>
            </a:endParaRPr>
          </a:p>
          <a:p>
            <a:pPr indent="0" lvl="0" marL="0" rtl="0" algn="l">
              <a:lnSpc>
                <a:spcPct val="115000"/>
              </a:lnSpc>
              <a:spcBef>
                <a:spcPts val="1600"/>
              </a:spcBef>
              <a:spcAft>
                <a:spcPts val="0"/>
              </a:spcAft>
              <a:buSzPts val="1800"/>
              <a:buNone/>
            </a:pPr>
            <a:r>
              <a:rPr lang="en-GB" sz="1400">
                <a:solidFill>
                  <a:srgbClr val="000000"/>
                </a:solidFill>
              </a:rPr>
              <a:t>Think about how you are going to persuade Mrs Molyneux to organise your trip idea.  </a:t>
            </a:r>
            <a:r>
              <a:rPr b="1" lang="en-GB" sz="1400">
                <a:solidFill>
                  <a:srgbClr val="000000"/>
                </a:solidFill>
              </a:rPr>
              <a:t>Write an anecdote using </a:t>
            </a:r>
            <a:r>
              <a:rPr b="1" lang="en-GB" sz="1400">
                <a:solidFill>
                  <a:srgbClr val="741B47"/>
                </a:solidFill>
              </a:rPr>
              <a:t>Before, After, When</a:t>
            </a:r>
            <a:r>
              <a:rPr b="1" lang="en-GB" sz="1400">
                <a:solidFill>
                  <a:srgbClr val="000000"/>
                </a:solidFill>
              </a:rPr>
              <a:t>.</a:t>
            </a:r>
            <a:r>
              <a:rPr lang="en-GB" sz="1400">
                <a:solidFill>
                  <a:srgbClr val="000000"/>
                </a:solidFill>
              </a:rPr>
              <a:t>  </a:t>
            </a:r>
            <a:endParaRPr sz="1400">
              <a:solidFill>
                <a:srgbClr val="000000"/>
              </a:solidFill>
            </a:endParaRPr>
          </a:p>
          <a:p>
            <a:pPr indent="0" lvl="0" marL="0" rtl="0" algn="l">
              <a:lnSpc>
                <a:spcPct val="115000"/>
              </a:lnSpc>
              <a:spcBef>
                <a:spcPts val="1600"/>
              </a:spcBef>
              <a:spcAft>
                <a:spcPts val="0"/>
              </a:spcAft>
              <a:buSzPts val="1800"/>
              <a:buNone/>
            </a:pPr>
            <a:r>
              <a:rPr b="1" lang="en-GB" sz="1400" u="sng">
                <a:solidFill>
                  <a:srgbClr val="000000"/>
                </a:solidFill>
              </a:rPr>
              <a:t>Self-Assessment Check</a:t>
            </a:r>
            <a:endParaRPr b="1" sz="1400" u="sng">
              <a:solidFill>
                <a:srgbClr val="000000"/>
              </a:solidFill>
            </a:endParaRPr>
          </a:p>
          <a:p>
            <a:pPr indent="-317500" lvl="0" marL="457200" rtl="0" algn="l">
              <a:lnSpc>
                <a:spcPct val="115000"/>
              </a:lnSpc>
              <a:spcBef>
                <a:spcPts val="0"/>
              </a:spcBef>
              <a:spcAft>
                <a:spcPts val="0"/>
              </a:spcAft>
              <a:buClr>
                <a:srgbClr val="000000"/>
              </a:buClr>
              <a:buSzPts val="1400"/>
              <a:buChar char="●"/>
            </a:pPr>
            <a:r>
              <a:rPr lang="en-GB" sz="1400">
                <a:solidFill>
                  <a:srgbClr val="000000"/>
                </a:solidFill>
              </a:rPr>
              <a:t>Is my sentence punctuated correctly?</a:t>
            </a:r>
            <a:endParaRPr sz="1400">
              <a:solidFill>
                <a:srgbClr val="000000"/>
              </a:solidFill>
            </a:endParaRPr>
          </a:p>
          <a:p>
            <a:pPr indent="-317500" lvl="0" marL="457200" rtl="0" algn="l">
              <a:lnSpc>
                <a:spcPct val="115000"/>
              </a:lnSpc>
              <a:spcBef>
                <a:spcPts val="0"/>
              </a:spcBef>
              <a:spcAft>
                <a:spcPts val="0"/>
              </a:spcAft>
              <a:buClr>
                <a:srgbClr val="000000"/>
              </a:buClr>
              <a:buSzPts val="1400"/>
              <a:buChar char="●"/>
            </a:pPr>
            <a:r>
              <a:rPr lang="en-GB" sz="1400">
                <a:solidFill>
                  <a:srgbClr val="000000"/>
                </a:solidFill>
              </a:rPr>
              <a:t>Does it follow a clear sequence?</a:t>
            </a:r>
            <a:endParaRPr sz="1400">
              <a:solidFill>
                <a:srgbClr val="000000"/>
              </a:solidFill>
            </a:endParaRPr>
          </a:p>
          <a:p>
            <a:pPr indent="-317500" lvl="0" marL="457200" rtl="0" algn="l">
              <a:lnSpc>
                <a:spcPct val="115000"/>
              </a:lnSpc>
              <a:spcBef>
                <a:spcPts val="0"/>
              </a:spcBef>
              <a:spcAft>
                <a:spcPts val="0"/>
              </a:spcAft>
              <a:buClr>
                <a:srgbClr val="000000"/>
              </a:buClr>
              <a:buSzPts val="1400"/>
              <a:buChar char="●"/>
            </a:pPr>
            <a:r>
              <a:rPr lang="en-GB" sz="1400">
                <a:solidFill>
                  <a:srgbClr val="000000"/>
                </a:solidFill>
              </a:rPr>
              <a:t>Could I improve the vocabulary?</a:t>
            </a:r>
            <a:endParaRPr sz="1400">
              <a:solidFill>
                <a:srgbClr val="000000"/>
              </a:solidFill>
            </a:endParaRPr>
          </a:p>
          <a:p>
            <a:pPr indent="-317500" lvl="0" marL="457200" rtl="0" algn="l">
              <a:lnSpc>
                <a:spcPct val="115000"/>
              </a:lnSpc>
              <a:spcBef>
                <a:spcPts val="0"/>
              </a:spcBef>
              <a:spcAft>
                <a:spcPts val="0"/>
              </a:spcAft>
              <a:buClr>
                <a:srgbClr val="000000"/>
              </a:buClr>
              <a:buSzPts val="1400"/>
              <a:buChar char="●"/>
            </a:pPr>
            <a:r>
              <a:rPr lang="en-GB" sz="1400">
                <a:solidFill>
                  <a:srgbClr val="000000"/>
                </a:solidFill>
              </a:rPr>
              <a:t>Is my tone polite and persuasive?</a:t>
            </a:r>
            <a:endParaRPr sz="1400">
              <a:solidFill>
                <a:srgbClr val="000000"/>
              </a:solidFill>
            </a:endParaRPr>
          </a:p>
        </p:txBody>
      </p:sp>
      <p:pic>
        <p:nvPicPr>
          <p:cNvPr id="418" name="Google Shape;418;p51"/>
          <p:cNvPicPr preferRelativeResize="0"/>
          <p:nvPr/>
        </p:nvPicPr>
        <p:blipFill rotWithShape="1">
          <a:blip r:embed="rId3">
            <a:alphaModFix/>
          </a:blip>
          <a:srcRect b="0" l="0" r="0" t="0"/>
          <a:stretch/>
        </p:blipFill>
        <p:spPr>
          <a:xfrm>
            <a:off x="131951" y="4229051"/>
            <a:ext cx="1134400" cy="791825"/>
          </a:xfrm>
          <a:prstGeom prst="rect">
            <a:avLst/>
          </a:prstGeom>
          <a:noFill/>
          <a:ln>
            <a:noFill/>
          </a:ln>
        </p:spPr>
      </p:pic>
      <p:pic>
        <p:nvPicPr>
          <p:cNvPr id="419" name="Google Shape;419;p51"/>
          <p:cNvPicPr preferRelativeResize="0"/>
          <p:nvPr/>
        </p:nvPicPr>
        <p:blipFill rotWithShape="1">
          <a:blip r:embed="rId4">
            <a:alphaModFix/>
          </a:blip>
          <a:srcRect b="11300" l="10127" r="11545" t="21832"/>
          <a:stretch/>
        </p:blipFill>
        <p:spPr>
          <a:xfrm>
            <a:off x="5724525" y="2833275"/>
            <a:ext cx="1169700" cy="1212300"/>
          </a:xfrm>
          <a:prstGeom prst="rect">
            <a:avLst/>
          </a:prstGeom>
          <a:noFill/>
          <a:ln>
            <a:noFill/>
          </a:ln>
        </p:spPr>
      </p:pic>
      <p:sp>
        <p:nvSpPr>
          <p:cNvPr id="420" name="Google Shape;420;p51"/>
          <p:cNvSpPr txBox="1"/>
          <p:nvPr/>
        </p:nvSpPr>
        <p:spPr>
          <a:xfrm>
            <a:off x="6894225" y="3191175"/>
            <a:ext cx="2175900" cy="18297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chemeClr val="dk1"/>
                </a:solidFill>
                <a:latin typeface="Arial"/>
                <a:ea typeface="Arial"/>
                <a:cs typeface="Arial"/>
                <a:sym typeface="Arial"/>
              </a:rPr>
              <a:t>When your anecdote is perfect, write it neatly into your Sentence Store.</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chemeClr val="dk1"/>
                </a:solidFill>
                <a:latin typeface="Arial"/>
                <a:ea typeface="Arial"/>
                <a:cs typeface="Arial"/>
                <a:sym typeface="Arial"/>
              </a:rPr>
              <a:t>You will need these sentences when you write your story.</a:t>
            </a:r>
            <a:endParaRPr b="0" i="0" sz="1400" u="none" cap="none" strike="noStrike">
              <a:solidFill>
                <a:srgbClr val="000000"/>
              </a:solidFill>
              <a:latin typeface="Arial"/>
              <a:ea typeface="Arial"/>
              <a:cs typeface="Arial"/>
              <a:sym typeface="Arial"/>
            </a:endParaRPr>
          </a:p>
        </p:txBody>
      </p:sp>
      <p:sp>
        <p:nvSpPr>
          <p:cNvPr id="421" name="Google Shape;421;p51"/>
          <p:cNvSpPr txBox="1"/>
          <p:nvPr/>
        </p:nvSpPr>
        <p:spPr>
          <a:xfrm>
            <a:off x="7991400" y="0"/>
            <a:ext cx="1152600" cy="428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Session 11</a:t>
            </a:r>
            <a:endParaRPr b="0" i="0" sz="1400" u="none" cap="none" strike="noStrike">
              <a:solidFill>
                <a:srgbClr val="000000"/>
              </a:solidFill>
              <a:latin typeface="Arial"/>
              <a:ea typeface="Arial"/>
              <a:cs typeface="Arial"/>
              <a:sym typeface="Arial"/>
            </a:endParaRPr>
          </a:p>
        </p:txBody>
      </p:sp>
      <p:sp>
        <p:nvSpPr>
          <p:cNvPr id="422" name="Google Shape;422;p51"/>
          <p:cNvSpPr/>
          <p:nvPr/>
        </p:nvSpPr>
        <p:spPr>
          <a:xfrm>
            <a:off x="1327950" y="4293913"/>
            <a:ext cx="4920300" cy="662100"/>
          </a:xfrm>
          <a:prstGeom prst="roundRect">
            <a:avLst>
              <a:gd fmla="val 16667" name="adj"/>
            </a:avLst>
          </a:prstGeom>
          <a:solidFill>
            <a:srgbClr val="EEEEEE"/>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rgbClr val="000000"/>
                </a:solidFill>
                <a:latin typeface="Arial"/>
                <a:ea typeface="Arial"/>
                <a:cs typeface="Arial"/>
                <a:sym typeface="Arial"/>
              </a:rPr>
              <a:t>Extend your anecdote using sentences that begin with: since, whenever and if</a:t>
            </a:r>
            <a:endParaRPr b="0" i="0" sz="1800" u="none" cap="none" strike="noStrike">
              <a:solidFill>
                <a:srgbClr val="000000"/>
              </a:solidFill>
              <a:latin typeface="Arial"/>
              <a:ea typeface="Arial"/>
              <a:cs typeface="Arial"/>
              <a:sym typeface="Arial"/>
            </a:endParaRPr>
          </a:p>
        </p:txBody>
      </p:sp>
      <p:sp>
        <p:nvSpPr>
          <p:cNvPr id="423" name="Google Shape;423;p51"/>
          <p:cNvSpPr txBox="1"/>
          <p:nvPr/>
        </p:nvSpPr>
        <p:spPr>
          <a:xfrm>
            <a:off x="6957075" y="692625"/>
            <a:ext cx="2050200" cy="11241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1" i="0" lang="en-GB" sz="1400" u="sng" cap="none" strike="noStrike">
                <a:solidFill>
                  <a:srgbClr val="000000"/>
                </a:solidFill>
                <a:latin typeface="Arial"/>
                <a:ea typeface="Arial"/>
                <a:cs typeface="Arial"/>
                <a:sym typeface="Arial"/>
              </a:rPr>
              <a:t>New Vocabulary</a:t>
            </a:r>
            <a:endParaRPr b="1" i="0" sz="1400" u="sng"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1" i="0" lang="en-GB" sz="1400" u="none" cap="none" strike="noStrike">
                <a:solidFill>
                  <a:srgbClr val="000000"/>
                </a:solidFill>
                <a:latin typeface="Arial"/>
                <a:ea typeface="Arial"/>
                <a:cs typeface="Arial"/>
                <a:sym typeface="Arial"/>
              </a:rPr>
              <a:t>Anecdote</a:t>
            </a:r>
            <a:r>
              <a:rPr b="0" i="0" lang="en-GB" sz="1400" u="none" cap="none" strike="noStrike">
                <a:solidFill>
                  <a:srgbClr val="000000"/>
                </a:solidFill>
                <a:latin typeface="Arial"/>
                <a:ea typeface="Arial"/>
                <a:cs typeface="Arial"/>
                <a:sym typeface="Arial"/>
              </a:rPr>
              <a:t> - a short story that proves your point.</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7" name="Shape 427"/>
        <p:cNvGrpSpPr/>
        <p:nvPr/>
      </p:nvGrpSpPr>
      <p:grpSpPr>
        <a:xfrm>
          <a:off x="0" y="0"/>
          <a:ext cx="0" cy="0"/>
          <a:chOff x="0" y="0"/>
          <a:chExt cx="0" cy="0"/>
        </a:xfrm>
      </p:grpSpPr>
      <p:sp>
        <p:nvSpPr>
          <p:cNvPr id="428" name="Google Shape;428;p52"/>
          <p:cNvSpPr txBox="1"/>
          <p:nvPr/>
        </p:nvSpPr>
        <p:spPr>
          <a:xfrm>
            <a:off x="191750" y="256250"/>
            <a:ext cx="8811600" cy="28956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1" i="0" lang="en-GB" sz="1200" u="none" cap="none" strike="noStrike">
                <a:solidFill>
                  <a:srgbClr val="000000"/>
                </a:solidFill>
                <a:highlight>
                  <a:srgbClr val="FFFFFF"/>
                </a:highlight>
                <a:latin typeface="Arial"/>
                <a:ea typeface="Arial"/>
                <a:cs typeface="Arial"/>
                <a:sym typeface="Arial"/>
              </a:rPr>
              <a:t>The President’s Speech </a:t>
            </a:r>
            <a:r>
              <a:rPr b="1" i="0" lang="en-GB" sz="1200" u="none" cap="none" strike="noStrike">
                <a:solidFill>
                  <a:schemeClr val="dk1"/>
                </a:solidFill>
                <a:highlight>
                  <a:srgbClr val="FFFFFF"/>
                </a:highlight>
                <a:latin typeface="Arial"/>
                <a:ea typeface="Arial"/>
                <a:cs typeface="Arial"/>
                <a:sym typeface="Arial"/>
              </a:rPr>
              <a:t>In Event of Moon Disaster</a:t>
            </a:r>
            <a:endParaRPr b="1" i="0" sz="1200" u="none" cap="none" strike="noStrike">
              <a:solidFill>
                <a:srgbClr val="000000"/>
              </a:solidFill>
              <a:highlight>
                <a:srgbClr val="FFFFFF"/>
              </a:highlight>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rPr b="0" i="0" lang="en-GB" sz="1200" u="none" cap="none" strike="noStrike">
                <a:solidFill>
                  <a:srgbClr val="000000"/>
                </a:solidFill>
                <a:highlight>
                  <a:srgbClr val="FFFFFF"/>
                </a:highlight>
                <a:latin typeface="Arial"/>
                <a:ea typeface="Arial"/>
                <a:cs typeface="Arial"/>
                <a:sym typeface="Arial"/>
              </a:rPr>
              <a:t>Fate has ordained that the men who went to the moon to explore in peace will stay on the moon to rest in peace.</a:t>
            </a:r>
            <a:endParaRPr b="0" i="0" sz="1200" u="none" cap="none" strike="noStrike">
              <a:solidFill>
                <a:srgbClr val="000000"/>
              </a:solidFill>
              <a:highlight>
                <a:srgbClr val="FFFFFF"/>
              </a:highlight>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rPr b="0" i="0" lang="en-GB" sz="1200" u="none" cap="none" strike="noStrike">
                <a:solidFill>
                  <a:srgbClr val="000000"/>
                </a:solidFill>
                <a:highlight>
                  <a:srgbClr val="FFFFFF"/>
                </a:highlight>
                <a:latin typeface="Arial"/>
                <a:ea typeface="Arial"/>
                <a:cs typeface="Arial"/>
                <a:sym typeface="Arial"/>
              </a:rPr>
              <a:t>These brave men, Neil Armstrong and Edwin Aldrin, know that there is no hope for their recovery. But they also know that there is hope for mankind in their sacrifice.</a:t>
            </a:r>
            <a:endParaRPr b="0" i="0" sz="1200" u="none" cap="none" strike="noStrike">
              <a:solidFill>
                <a:srgbClr val="000000"/>
              </a:solidFill>
              <a:highlight>
                <a:srgbClr val="FFFFFF"/>
              </a:highlight>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rPr b="0" i="0" lang="en-GB" sz="1200" u="none" cap="none" strike="noStrike">
                <a:solidFill>
                  <a:srgbClr val="000000"/>
                </a:solidFill>
                <a:highlight>
                  <a:srgbClr val="FFFFFF"/>
                </a:highlight>
                <a:latin typeface="Arial"/>
                <a:ea typeface="Arial"/>
                <a:cs typeface="Arial"/>
                <a:sym typeface="Arial"/>
              </a:rPr>
              <a:t>These two men are laying down their lives in mankind's most noble goal: the search for truth and understanding.</a:t>
            </a:r>
            <a:endParaRPr b="0" i="0" sz="1200" u="none" cap="none" strike="noStrike">
              <a:solidFill>
                <a:srgbClr val="000000"/>
              </a:solidFill>
              <a:highlight>
                <a:srgbClr val="FFFFFF"/>
              </a:highlight>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rPr b="0" i="0" lang="en-GB" sz="1200" u="none" cap="none" strike="noStrike">
                <a:solidFill>
                  <a:srgbClr val="FF0000"/>
                </a:solidFill>
                <a:highlight>
                  <a:srgbClr val="FFFFFF"/>
                </a:highlight>
                <a:latin typeface="Arial"/>
                <a:ea typeface="Arial"/>
                <a:cs typeface="Arial"/>
                <a:sym typeface="Arial"/>
              </a:rPr>
              <a:t>They will be</a:t>
            </a:r>
            <a:r>
              <a:rPr b="0" i="0" lang="en-GB" sz="1200" u="none" cap="none" strike="noStrike">
                <a:solidFill>
                  <a:srgbClr val="000000"/>
                </a:solidFill>
                <a:highlight>
                  <a:srgbClr val="FFFFFF"/>
                </a:highlight>
                <a:latin typeface="Arial"/>
                <a:ea typeface="Arial"/>
                <a:cs typeface="Arial"/>
                <a:sym typeface="Arial"/>
              </a:rPr>
              <a:t> mourned by their families and friends; </a:t>
            </a:r>
            <a:r>
              <a:rPr b="0" i="0" lang="en-GB" sz="1200" u="none" cap="none" strike="noStrike">
                <a:solidFill>
                  <a:srgbClr val="FF0000"/>
                </a:solidFill>
                <a:highlight>
                  <a:srgbClr val="FFFFFF"/>
                </a:highlight>
                <a:latin typeface="Arial"/>
                <a:ea typeface="Arial"/>
                <a:cs typeface="Arial"/>
                <a:sym typeface="Arial"/>
              </a:rPr>
              <a:t>they will be </a:t>
            </a:r>
            <a:r>
              <a:rPr b="0" i="0" lang="en-GB" sz="1200" u="none" cap="none" strike="noStrike">
                <a:solidFill>
                  <a:srgbClr val="000000"/>
                </a:solidFill>
                <a:highlight>
                  <a:srgbClr val="FFFFFF"/>
                </a:highlight>
                <a:latin typeface="Arial"/>
                <a:ea typeface="Arial"/>
                <a:cs typeface="Arial"/>
                <a:sym typeface="Arial"/>
              </a:rPr>
              <a:t>mourned by the nation; </a:t>
            </a:r>
            <a:r>
              <a:rPr b="0" i="0" lang="en-GB" sz="1200" u="none" cap="none" strike="noStrike">
                <a:solidFill>
                  <a:srgbClr val="FF0000"/>
                </a:solidFill>
                <a:highlight>
                  <a:srgbClr val="FFFFFF"/>
                </a:highlight>
                <a:latin typeface="Arial"/>
                <a:ea typeface="Arial"/>
                <a:cs typeface="Arial"/>
                <a:sym typeface="Arial"/>
              </a:rPr>
              <a:t>they will be</a:t>
            </a:r>
            <a:r>
              <a:rPr b="0" i="0" lang="en-GB" sz="1200" u="none" cap="none" strike="noStrike">
                <a:solidFill>
                  <a:srgbClr val="000000"/>
                </a:solidFill>
                <a:highlight>
                  <a:srgbClr val="FFFFFF"/>
                </a:highlight>
                <a:latin typeface="Arial"/>
                <a:ea typeface="Arial"/>
                <a:cs typeface="Arial"/>
                <a:sym typeface="Arial"/>
              </a:rPr>
              <a:t> mourned by the people of the world; </a:t>
            </a:r>
            <a:r>
              <a:rPr b="0" i="0" lang="en-GB" sz="1200" u="none" cap="none" strike="noStrike">
                <a:solidFill>
                  <a:srgbClr val="FF0000"/>
                </a:solidFill>
                <a:highlight>
                  <a:srgbClr val="FFFFFF"/>
                </a:highlight>
                <a:latin typeface="Arial"/>
                <a:ea typeface="Arial"/>
                <a:cs typeface="Arial"/>
                <a:sym typeface="Arial"/>
              </a:rPr>
              <a:t>they will be</a:t>
            </a:r>
            <a:r>
              <a:rPr b="0" i="0" lang="en-GB" sz="1200" u="none" cap="none" strike="noStrike">
                <a:solidFill>
                  <a:srgbClr val="000000"/>
                </a:solidFill>
                <a:highlight>
                  <a:srgbClr val="FFFFFF"/>
                </a:highlight>
                <a:latin typeface="Arial"/>
                <a:ea typeface="Arial"/>
                <a:cs typeface="Arial"/>
                <a:sym typeface="Arial"/>
              </a:rPr>
              <a:t> </a:t>
            </a:r>
            <a:r>
              <a:rPr b="0" i="0" lang="en-GB" sz="1200" u="none" cap="none" strike="noStrike">
                <a:solidFill>
                  <a:srgbClr val="0000FF"/>
                </a:solidFill>
                <a:highlight>
                  <a:srgbClr val="FFFFFF"/>
                </a:highlight>
                <a:latin typeface="Arial"/>
                <a:ea typeface="Arial"/>
                <a:cs typeface="Arial"/>
                <a:sym typeface="Arial"/>
              </a:rPr>
              <a:t>mourned by a Mother Earth that dared send two of her sons into the unknown.</a:t>
            </a:r>
            <a:endParaRPr b="0" i="0" sz="1200" u="none" cap="none" strike="noStrike">
              <a:solidFill>
                <a:srgbClr val="0000FF"/>
              </a:solidFill>
              <a:highlight>
                <a:srgbClr val="FFFFFF"/>
              </a:highlight>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rPr b="0" i="0" lang="en-GB" sz="1200" u="none" cap="none" strike="noStrike">
                <a:solidFill>
                  <a:srgbClr val="000000"/>
                </a:solidFill>
                <a:highlight>
                  <a:srgbClr val="FFFFFF"/>
                </a:highlight>
                <a:latin typeface="Arial"/>
                <a:ea typeface="Arial"/>
                <a:cs typeface="Arial"/>
                <a:sym typeface="Arial"/>
              </a:rPr>
              <a:t>In their exploration, they stirred the people of the world to feel as one; in their sacrifice, they bind more tightly the brotherhood of man.</a:t>
            </a:r>
            <a:endParaRPr b="0" i="0" sz="1200" u="none" cap="none" strike="noStrike">
              <a:solidFill>
                <a:srgbClr val="000000"/>
              </a:solidFill>
              <a:highlight>
                <a:srgbClr val="FFFFFF"/>
              </a:highlight>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rPr b="0" i="0" lang="en-GB" sz="1200" u="none" cap="none" strike="noStrike">
                <a:solidFill>
                  <a:srgbClr val="000000"/>
                </a:solidFill>
                <a:highlight>
                  <a:srgbClr val="FFFFFF"/>
                </a:highlight>
                <a:latin typeface="Arial"/>
                <a:ea typeface="Arial"/>
                <a:cs typeface="Arial"/>
                <a:sym typeface="Arial"/>
              </a:rPr>
              <a:t>In ancient days, men looked at the stars and saw their heroes in the constellations. In modern times, we do much the same, but our heroes are epic men of flesh and blood.</a:t>
            </a:r>
            <a:endParaRPr b="0" i="0" sz="1200" u="none" cap="none" strike="noStrike">
              <a:solidFill>
                <a:srgbClr val="000000"/>
              </a:solidFill>
              <a:highlight>
                <a:srgbClr val="FFFFFF"/>
              </a:highlight>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rPr b="0" i="0" lang="en-GB" sz="1200" u="none" cap="none" strike="noStrike">
                <a:solidFill>
                  <a:srgbClr val="000000"/>
                </a:solidFill>
                <a:highlight>
                  <a:srgbClr val="FFFFFF"/>
                </a:highlight>
                <a:latin typeface="Arial"/>
                <a:ea typeface="Arial"/>
                <a:cs typeface="Arial"/>
                <a:sym typeface="Arial"/>
              </a:rPr>
              <a:t>Others will follow, and surely find their way home. Man's search will not be denied. But these men were the first, and they will remain the foremost in our hearts.</a:t>
            </a:r>
            <a:endParaRPr b="0" i="0" sz="1200" u="none" cap="none" strike="noStrike">
              <a:solidFill>
                <a:srgbClr val="000000"/>
              </a:solidFill>
              <a:highlight>
                <a:srgbClr val="FFFFFF"/>
              </a:highlight>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rPr b="0" i="0" lang="en-GB" sz="1200" u="none" cap="none" strike="noStrike">
                <a:solidFill>
                  <a:srgbClr val="000000"/>
                </a:solidFill>
                <a:highlight>
                  <a:srgbClr val="FFFFFF"/>
                </a:highlight>
                <a:latin typeface="Arial"/>
                <a:ea typeface="Arial"/>
                <a:cs typeface="Arial"/>
                <a:sym typeface="Arial"/>
              </a:rPr>
              <a:t>For every human being who looks up at the moon in the nights to come will know that there is some corner of another world that is forever mankind.</a:t>
            </a:r>
            <a:endParaRPr b="0" i="0" sz="1200" u="none" cap="none" strike="noStrike">
              <a:solidFill>
                <a:srgbClr val="000000"/>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1" i="0" sz="1800" u="none" cap="none" strike="noStrike">
              <a:solidFill>
                <a:srgbClr val="141414"/>
              </a:solidFill>
              <a:highlight>
                <a:srgbClr val="FFFFFF"/>
              </a:highlight>
              <a:latin typeface="Arial"/>
              <a:ea typeface="Arial"/>
              <a:cs typeface="Arial"/>
              <a:sym typeface="Arial"/>
            </a:endParaRPr>
          </a:p>
          <a:p>
            <a:pPr indent="0" lvl="0" marL="0" marR="0" rtl="0" algn="l">
              <a:lnSpc>
                <a:spcPct val="100000"/>
              </a:lnSpc>
              <a:spcBef>
                <a:spcPts val="900"/>
              </a:spcBef>
              <a:spcAft>
                <a:spcPts val="0"/>
              </a:spcAft>
              <a:buClr>
                <a:srgbClr val="000000"/>
              </a:buClr>
              <a:buSzPts val="1350"/>
              <a:buFont typeface="Arial"/>
              <a:buNone/>
            </a:pPr>
            <a:r>
              <a:t/>
            </a:r>
            <a:endParaRPr b="0" i="0" sz="1350" u="none" cap="none" strike="noStrike">
              <a:solidFill>
                <a:srgbClr val="626262"/>
              </a:solidFill>
              <a:highlight>
                <a:srgbClr val="FFFFFF"/>
              </a:highlight>
              <a:latin typeface="Arial"/>
              <a:ea typeface="Arial"/>
              <a:cs typeface="Arial"/>
              <a:sym typeface="Arial"/>
            </a:endParaRPr>
          </a:p>
        </p:txBody>
      </p:sp>
      <p:sp>
        <p:nvSpPr>
          <p:cNvPr id="429" name="Google Shape;429;p52"/>
          <p:cNvSpPr txBox="1"/>
          <p:nvPr/>
        </p:nvSpPr>
        <p:spPr>
          <a:xfrm>
            <a:off x="191750" y="3151775"/>
            <a:ext cx="6304200" cy="19155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317500" lvl="0" marL="457200" marR="0" rtl="0" algn="l">
              <a:lnSpc>
                <a:spcPct val="100000"/>
              </a:lnSpc>
              <a:spcBef>
                <a:spcPts val="0"/>
              </a:spcBef>
              <a:spcAft>
                <a:spcPts val="0"/>
              </a:spcAft>
              <a:buClr>
                <a:srgbClr val="000000"/>
              </a:buClr>
              <a:buSzPts val="1400"/>
              <a:buFont typeface="Arial"/>
              <a:buAutoNum type="arabicPeriod"/>
            </a:pPr>
            <a:r>
              <a:rPr b="0" i="0" lang="en-GB" sz="1400" u="none" cap="none" strike="noStrike">
                <a:solidFill>
                  <a:srgbClr val="000000"/>
                </a:solidFill>
                <a:latin typeface="Arial"/>
                <a:ea typeface="Arial"/>
                <a:cs typeface="Arial"/>
                <a:sym typeface="Arial"/>
              </a:rPr>
              <a:t>What are the names of the brave men?</a:t>
            </a:r>
            <a:endParaRPr b="0" i="0" sz="1400" u="none" cap="none" strike="noStrike">
              <a:solidFill>
                <a:srgbClr val="000000"/>
              </a:solidFill>
              <a:latin typeface="Arial"/>
              <a:ea typeface="Arial"/>
              <a:cs typeface="Arial"/>
              <a:sym typeface="Arial"/>
            </a:endParaRPr>
          </a:p>
          <a:p>
            <a:pPr indent="-317500" lvl="0" marL="457200" marR="0" rtl="0" algn="l">
              <a:lnSpc>
                <a:spcPct val="100000"/>
              </a:lnSpc>
              <a:spcBef>
                <a:spcPts val="0"/>
              </a:spcBef>
              <a:spcAft>
                <a:spcPts val="0"/>
              </a:spcAft>
              <a:buClr>
                <a:srgbClr val="000000"/>
              </a:buClr>
              <a:buSzPts val="1400"/>
              <a:buFont typeface="Arial"/>
              <a:buAutoNum type="arabicPeriod"/>
            </a:pPr>
            <a:r>
              <a:rPr b="0" i="0" lang="en-GB" sz="1400" u="none" cap="none" strike="noStrike">
                <a:solidFill>
                  <a:srgbClr val="000000"/>
                </a:solidFill>
                <a:latin typeface="Arial"/>
                <a:ea typeface="Arial"/>
                <a:cs typeface="Arial"/>
                <a:sym typeface="Arial"/>
              </a:rPr>
              <a:t>What does the writer believe is mankind’s most noble goal?</a:t>
            </a:r>
            <a:endParaRPr b="0" i="0" sz="1400" u="none" cap="none" strike="noStrike">
              <a:solidFill>
                <a:srgbClr val="000000"/>
              </a:solidFill>
              <a:latin typeface="Arial"/>
              <a:ea typeface="Arial"/>
              <a:cs typeface="Arial"/>
              <a:sym typeface="Arial"/>
            </a:endParaRPr>
          </a:p>
          <a:p>
            <a:pPr indent="-317500" lvl="0" marL="457200" marR="0" rtl="0" algn="l">
              <a:lnSpc>
                <a:spcPct val="100000"/>
              </a:lnSpc>
              <a:spcBef>
                <a:spcPts val="0"/>
              </a:spcBef>
              <a:spcAft>
                <a:spcPts val="0"/>
              </a:spcAft>
              <a:buClr>
                <a:srgbClr val="000000"/>
              </a:buClr>
              <a:buSzPts val="1400"/>
              <a:buFont typeface="Arial"/>
              <a:buAutoNum type="arabicPeriod"/>
            </a:pPr>
            <a:r>
              <a:rPr b="0" i="0" lang="en-GB" sz="1400" u="none" cap="none" strike="noStrike">
                <a:solidFill>
                  <a:schemeClr val="dk1"/>
                </a:solidFill>
                <a:latin typeface="Arial"/>
                <a:ea typeface="Arial"/>
                <a:cs typeface="Arial"/>
                <a:sym typeface="Arial"/>
              </a:rPr>
              <a:t>What does the writer think will happen in the future of space travel?</a:t>
            </a:r>
            <a:endParaRPr b="0" i="0" sz="1400" u="none" cap="none" strike="noStrike">
              <a:solidFill>
                <a:srgbClr val="000000"/>
              </a:solidFill>
              <a:latin typeface="Arial"/>
              <a:ea typeface="Arial"/>
              <a:cs typeface="Arial"/>
              <a:sym typeface="Arial"/>
            </a:endParaRPr>
          </a:p>
          <a:p>
            <a:pPr indent="-317500" lvl="0" marL="457200" marR="0" rtl="0" algn="l">
              <a:lnSpc>
                <a:spcPct val="100000"/>
              </a:lnSpc>
              <a:spcBef>
                <a:spcPts val="0"/>
              </a:spcBef>
              <a:spcAft>
                <a:spcPts val="0"/>
              </a:spcAft>
              <a:buClr>
                <a:srgbClr val="000000"/>
              </a:buClr>
              <a:buSzPts val="1400"/>
              <a:buFont typeface="Arial"/>
              <a:buAutoNum type="arabicPeriod"/>
            </a:pPr>
            <a:r>
              <a:rPr b="0" i="0" lang="en-GB" sz="1400" u="none" cap="none" strike="noStrike">
                <a:solidFill>
                  <a:srgbClr val="000000"/>
                </a:solidFill>
                <a:latin typeface="Arial"/>
                <a:ea typeface="Arial"/>
                <a:cs typeface="Arial"/>
                <a:sym typeface="Arial"/>
              </a:rPr>
              <a:t>Look at the words highlighted in red.  How has the writer structured this part and why has he chosen to do this?</a:t>
            </a:r>
            <a:endParaRPr b="0" i="0" sz="1400" u="none" cap="none" strike="noStrike">
              <a:solidFill>
                <a:srgbClr val="000000"/>
              </a:solidFill>
              <a:latin typeface="Arial"/>
              <a:ea typeface="Arial"/>
              <a:cs typeface="Arial"/>
              <a:sym typeface="Arial"/>
            </a:endParaRPr>
          </a:p>
          <a:p>
            <a:pPr indent="-317500" lvl="0" marL="457200" marR="0" rtl="0" algn="l">
              <a:lnSpc>
                <a:spcPct val="100000"/>
              </a:lnSpc>
              <a:spcBef>
                <a:spcPts val="0"/>
              </a:spcBef>
              <a:spcAft>
                <a:spcPts val="0"/>
              </a:spcAft>
              <a:buClr>
                <a:srgbClr val="000000"/>
              </a:buClr>
              <a:buSzPts val="1400"/>
              <a:buFont typeface="Arial"/>
              <a:buAutoNum type="arabicPeriod"/>
            </a:pPr>
            <a:r>
              <a:rPr b="0" i="0" lang="en-GB" sz="1400" u="none" cap="none" strike="noStrike">
                <a:solidFill>
                  <a:srgbClr val="000000"/>
                </a:solidFill>
                <a:latin typeface="Arial"/>
                <a:ea typeface="Arial"/>
                <a:cs typeface="Arial"/>
                <a:sym typeface="Arial"/>
              </a:rPr>
              <a:t>Look at the part in blue.  This is personification - when an object is described as a person.  What has been personified here?</a:t>
            </a:r>
            <a:endParaRPr b="0" i="0" sz="1400" u="none" cap="none" strike="noStrike">
              <a:solidFill>
                <a:srgbClr val="000000"/>
              </a:solidFill>
              <a:latin typeface="Arial"/>
              <a:ea typeface="Arial"/>
              <a:cs typeface="Arial"/>
              <a:sym typeface="Arial"/>
            </a:endParaRPr>
          </a:p>
        </p:txBody>
      </p:sp>
      <p:pic>
        <p:nvPicPr>
          <p:cNvPr id="430" name="Google Shape;430;p52"/>
          <p:cNvPicPr preferRelativeResize="0"/>
          <p:nvPr/>
        </p:nvPicPr>
        <p:blipFill rotWithShape="1">
          <a:blip r:embed="rId3">
            <a:alphaModFix/>
          </a:blip>
          <a:srcRect b="0" l="0" r="0" t="0"/>
          <a:stretch/>
        </p:blipFill>
        <p:spPr>
          <a:xfrm>
            <a:off x="6496050" y="3151775"/>
            <a:ext cx="735025" cy="638175"/>
          </a:xfrm>
          <a:prstGeom prst="rect">
            <a:avLst/>
          </a:prstGeom>
          <a:noFill/>
          <a:ln>
            <a:noFill/>
          </a:ln>
        </p:spPr>
      </p:pic>
      <p:sp>
        <p:nvSpPr>
          <p:cNvPr id="431" name="Google Shape;431;p52"/>
          <p:cNvSpPr txBox="1"/>
          <p:nvPr/>
        </p:nvSpPr>
        <p:spPr>
          <a:xfrm>
            <a:off x="6496050" y="3153125"/>
            <a:ext cx="2507400" cy="19128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                The men did land</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                on the moon</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                moon and returned home safely.</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Write the opening of the President’s celebration speech.</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1" i="0" lang="en-GB" sz="1600" u="none" cap="none" strike="noStrike">
                <a:solidFill>
                  <a:srgbClr val="000000"/>
                </a:solidFill>
                <a:latin typeface="Arial"/>
                <a:ea typeface="Arial"/>
                <a:cs typeface="Arial"/>
                <a:sym typeface="Arial"/>
              </a:rPr>
              <a:t>             </a:t>
            </a:r>
            <a:endParaRPr b="0" i="0" sz="16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p:txBody>
      </p:sp>
      <p:sp>
        <p:nvSpPr>
          <p:cNvPr id="432" name="Google Shape;432;p52"/>
          <p:cNvSpPr txBox="1"/>
          <p:nvPr/>
        </p:nvSpPr>
        <p:spPr>
          <a:xfrm>
            <a:off x="0" y="-96250"/>
            <a:ext cx="1343100" cy="352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Session 12</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6" name="Shape 436"/>
        <p:cNvGrpSpPr/>
        <p:nvPr/>
      </p:nvGrpSpPr>
      <p:grpSpPr>
        <a:xfrm>
          <a:off x="0" y="0"/>
          <a:ext cx="0" cy="0"/>
          <a:chOff x="0" y="0"/>
          <a:chExt cx="0" cy="0"/>
        </a:xfrm>
      </p:grpSpPr>
      <p:sp>
        <p:nvSpPr>
          <p:cNvPr id="437" name="Google Shape;437;p53"/>
          <p:cNvSpPr txBox="1"/>
          <p:nvPr>
            <p:ph type="title"/>
          </p:nvPr>
        </p:nvSpPr>
        <p:spPr>
          <a:xfrm>
            <a:off x="311700" y="142325"/>
            <a:ext cx="8520600" cy="5727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2800"/>
              <a:buNone/>
            </a:pPr>
            <a:r>
              <a:rPr b="1" lang="en-GB"/>
              <a:t>Rhetorical Writing</a:t>
            </a:r>
            <a:endParaRPr b="1"/>
          </a:p>
          <a:p>
            <a:pPr indent="0" lvl="0" marL="0" rtl="0" algn="l">
              <a:lnSpc>
                <a:spcPct val="100000"/>
              </a:lnSpc>
              <a:spcBef>
                <a:spcPts val="0"/>
              </a:spcBef>
              <a:spcAft>
                <a:spcPts val="0"/>
              </a:spcAft>
              <a:buSzPts val="2800"/>
              <a:buNone/>
            </a:pPr>
            <a:r>
              <a:t/>
            </a:r>
            <a:endParaRPr/>
          </a:p>
        </p:txBody>
      </p:sp>
      <p:pic>
        <p:nvPicPr>
          <p:cNvPr id="438" name="Google Shape;438;p53"/>
          <p:cNvPicPr preferRelativeResize="0"/>
          <p:nvPr/>
        </p:nvPicPr>
        <p:blipFill rotWithShape="1">
          <a:blip r:embed="rId3">
            <a:alphaModFix/>
          </a:blip>
          <a:srcRect b="0" l="0" r="0" t="0"/>
          <a:stretch/>
        </p:blipFill>
        <p:spPr>
          <a:xfrm>
            <a:off x="311701" y="3985489"/>
            <a:ext cx="1134400" cy="791825"/>
          </a:xfrm>
          <a:prstGeom prst="rect">
            <a:avLst/>
          </a:prstGeom>
          <a:noFill/>
          <a:ln>
            <a:noFill/>
          </a:ln>
        </p:spPr>
      </p:pic>
      <p:sp>
        <p:nvSpPr>
          <p:cNvPr id="439" name="Google Shape;439;p53"/>
          <p:cNvSpPr txBox="1"/>
          <p:nvPr/>
        </p:nvSpPr>
        <p:spPr>
          <a:xfrm>
            <a:off x="38100" y="9525"/>
            <a:ext cx="1152600" cy="428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Session 12</a:t>
            </a:r>
            <a:endParaRPr b="0" i="0" sz="1400" u="none" cap="none" strike="noStrike">
              <a:solidFill>
                <a:srgbClr val="000000"/>
              </a:solidFill>
              <a:latin typeface="Arial"/>
              <a:ea typeface="Arial"/>
              <a:cs typeface="Arial"/>
              <a:sym typeface="Arial"/>
            </a:endParaRPr>
          </a:p>
        </p:txBody>
      </p:sp>
      <p:sp>
        <p:nvSpPr>
          <p:cNvPr id="440" name="Google Shape;440;p53"/>
          <p:cNvSpPr txBox="1"/>
          <p:nvPr/>
        </p:nvSpPr>
        <p:spPr>
          <a:xfrm>
            <a:off x="438150" y="951500"/>
            <a:ext cx="8020200" cy="3030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rgbClr val="000000"/>
                </a:solidFill>
                <a:highlight>
                  <a:srgbClr val="FFFFFF"/>
                </a:highlight>
                <a:latin typeface="Arial"/>
                <a:ea typeface="Arial"/>
                <a:cs typeface="Arial"/>
                <a:sym typeface="Arial"/>
              </a:rPr>
              <a:t>Add a subordinate clause to the beginning of these sentences, using </a:t>
            </a:r>
            <a:r>
              <a:rPr b="1" i="0" lang="en-GB" sz="1800" u="none" cap="none" strike="noStrike">
                <a:solidFill>
                  <a:srgbClr val="741B47"/>
                </a:solidFill>
                <a:latin typeface="Arial"/>
                <a:ea typeface="Arial"/>
                <a:cs typeface="Arial"/>
                <a:sym typeface="Arial"/>
              </a:rPr>
              <a:t>Before, After, When</a:t>
            </a:r>
            <a:r>
              <a:rPr b="0" i="0" lang="en-GB" sz="1800" u="none" cap="none" strike="noStrike">
                <a:solidFill>
                  <a:srgbClr val="000000"/>
                </a:solidFill>
                <a:highlight>
                  <a:srgbClr val="FFFFFF"/>
                </a:highlight>
                <a:latin typeface="Arial"/>
                <a:ea typeface="Arial"/>
                <a:cs typeface="Arial"/>
                <a:sym typeface="Arial"/>
              </a:rPr>
              <a:t>.</a:t>
            </a:r>
            <a:endParaRPr b="0" i="0" sz="1800" u="none" cap="none" strike="noStrike">
              <a:solidFill>
                <a:srgbClr val="000000"/>
              </a:solidFill>
              <a:highlight>
                <a:srgbClr val="FFFFFF"/>
              </a:highlight>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highlight>
                <a:srgbClr val="FFFFFF"/>
              </a:highlight>
              <a:latin typeface="Arial"/>
              <a:ea typeface="Arial"/>
              <a:cs typeface="Arial"/>
              <a:sym typeface="Arial"/>
            </a:endParaRPr>
          </a:p>
          <a:p>
            <a:pPr indent="-342900" lvl="0" marL="457200" marR="0" rtl="0" algn="l">
              <a:lnSpc>
                <a:spcPct val="115000"/>
              </a:lnSpc>
              <a:spcBef>
                <a:spcPts val="0"/>
              </a:spcBef>
              <a:spcAft>
                <a:spcPts val="0"/>
              </a:spcAft>
              <a:buClr>
                <a:srgbClr val="000000"/>
              </a:buClr>
              <a:buSzPts val="1800"/>
              <a:buFont typeface="Arial"/>
              <a:buAutoNum type="arabicPeriod"/>
            </a:pPr>
            <a:r>
              <a:rPr b="0" i="0" lang="en-GB" sz="1800" u="none" cap="none" strike="noStrike">
                <a:solidFill>
                  <a:srgbClr val="000000"/>
                </a:solidFill>
                <a:latin typeface="Arial"/>
                <a:ea typeface="Arial"/>
                <a:cs typeface="Arial"/>
                <a:sym typeface="Arial"/>
              </a:rPr>
              <a:t>I waved at my mum.</a:t>
            </a:r>
            <a:endParaRPr b="0" i="0" sz="1800" u="none" cap="none" strike="noStrike">
              <a:solidFill>
                <a:srgbClr val="000000"/>
              </a:solidFill>
              <a:latin typeface="Arial"/>
              <a:ea typeface="Arial"/>
              <a:cs typeface="Arial"/>
              <a:sym typeface="Arial"/>
            </a:endParaRPr>
          </a:p>
          <a:p>
            <a:pPr indent="-342900" lvl="0" marL="457200" marR="0" rtl="0" algn="l">
              <a:lnSpc>
                <a:spcPct val="115000"/>
              </a:lnSpc>
              <a:spcBef>
                <a:spcPts val="0"/>
              </a:spcBef>
              <a:spcAft>
                <a:spcPts val="0"/>
              </a:spcAft>
              <a:buClr>
                <a:srgbClr val="000000"/>
              </a:buClr>
              <a:buSzPts val="1800"/>
              <a:buFont typeface="Arial"/>
              <a:buAutoNum type="arabicPeriod"/>
            </a:pPr>
            <a:r>
              <a:rPr b="0" i="0" lang="en-GB" sz="1800" u="none" cap="none" strike="noStrike">
                <a:solidFill>
                  <a:srgbClr val="000000"/>
                </a:solidFill>
                <a:latin typeface="Arial"/>
                <a:ea typeface="Arial"/>
                <a:cs typeface="Arial"/>
                <a:sym typeface="Arial"/>
              </a:rPr>
              <a:t>I called my friend.</a:t>
            </a:r>
            <a:endParaRPr b="0" i="0" sz="1800" u="none" cap="none" strike="noStrike">
              <a:solidFill>
                <a:srgbClr val="000000"/>
              </a:solidFill>
              <a:latin typeface="Arial"/>
              <a:ea typeface="Arial"/>
              <a:cs typeface="Arial"/>
              <a:sym typeface="Arial"/>
            </a:endParaRPr>
          </a:p>
          <a:p>
            <a:pPr indent="-342900" lvl="0" marL="457200" marR="0" rtl="0" algn="l">
              <a:lnSpc>
                <a:spcPct val="115000"/>
              </a:lnSpc>
              <a:spcBef>
                <a:spcPts val="0"/>
              </a:spcBef>
              <a:spcAft>
                <a:spcPts val="0"/>
              </a:spcAft>
              <a:buClr>
                <a:srgbClr val="000000"/>
              </a:buClr>
              <a:buSzPts val="1800"/>
              <a:buFont typeface="Arial"/>
              <a:buAutoNum type="arabicPeriod"/>
            </a:pPr>
            <a:r>
              <a:rPr b="0" i="0" lang="en-GB" sz="1800" u="none" cap="none" strike="noStrike">
                <a:solidFill>
                  <a:srgbClr val="000000"/>
                </a:solidFill>
                <a:latin typeface="Arial"/>
                <a:ea typeface="Arial"/>
                <a:cs typeface="Arial"/>
                <a:sym typeface="Arial"/>
              </a:rPr>
              <a:t>I went to the cinema.</a:t>
            </a:r>
            <a:endParaRPr b="0" i="0" sz="1800" u="none" cap="none" strike="noStrike">
              <a:solidFill>
                <a:srgbClr val="000000"/>
              </a:solidFill>
              <a:latin typeface="Arial"/>
              <a:ea typeface="Arial"/>
              <a:cs typeface="Arial"/>
              <a:sym typeface="Arial"/>
            </a:endParaRPr>
          </a:p>
        </p:txBody>
      </p:sp>
      <p:sp>
        <p:nvSpPr>
          <p:cNvPr id="441" name="Google Shape;441;p53"/>
          <p:cNvSpPr/>
          <p:nvPr/>
        </p:nvSpPr>
        <p:spPr>
          <a:xfrm>
            <a:off x="1623225" y="4050363"/>
            <a:ext cx="4920300" cy="662100"/>
          </a:xfrm>
          <a:prstGeom prst="roundRect">
            <a:avLst>
              <a:gd fmla="val 16667" name="adj"/>
            </a:avLst>
          </a:prstGeom>
          <a:solidFill>
            <a:srgbClr val="EEEEEE"/>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rgbClr val="000000"/>
                </a:solidFill>
                <a:latin typeface="Arial"/>
                <a:ea typeface="Arial"/>
                <a:cs typeface="Arial"/>
                <a:sym typeface="Arial"/>
              </a:rPr>
              <a:t>Begin the sentences with: since, whenever and if</a:t>
            </a:r>
            <a:endParaRPr b="0" i="0" sz="1800" u="none" cap="none" strike="noStrike">
              <a:solidFill>
                <a:srgbClr val="000000"/>
              </a:solidFill>
              <a:latin typeface="Arial"/>
              <a:ea typeface="Arial"/>
              <a:cs typeface="Arial"/>
              <a:sym typeface="Arial"/>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5" name="Shape 445"/>
        <p:cNvGrpSpPr/>
        <p:nvPr/>
      </p:nvGrpSpPr>
      <p:grpSpPr>
        <a:xfrm>
          <a:off x="0" y="0"/>
          <a:ext cx="0" cy="0"/>
          <a:chOff x="0" y="0"/>
          <a:chExt cx="0" cy="0"/>
        </a:xfrm>
      </p:grpSpPr>
      <p:sp>
        <p:nvSpPr>
          <p:cNvPr id="446" name="Google Shape;446;p54"/>
          <p:cNvSpPr txBox="1"/>
          <p:nvPr>
            <p:ph type="title"/>
          </p:nvPr>
        </p:nvSpPr>
        <p:spPr>
          <a:xfrm>
            <a:off x="311700" y="8627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SzPts val="2800"/>
              <a:buNone/>
            </a:pPr>
            <a:r>
              <a:rPr b="1" lang="en-GB" sz="1800">
                <a:solidFill>
                  <a:srgbClr val="000000"/>
                </a:solidFill>
              </a:rPr>
              <a:t>Sentence Practice: </a:t>
            </a:r>
            <a:r>
              <a:rPr b="1" lang="en-GB" sz="1800">
                <a:solidFill>
                  <a:srgbClr val="1155CC"/>
                </a:solidFill>
              </a:rPr>
              <a:t>Although, While, Even though</a:t>
            </a:r>
            <a:endParaRPr b="1">
              <a:solidFill>
                <a:srgbClr val="1155CC"/>
              </a:solidFill>
            </a:endParaRPr>
          </a:p>
        </p:txBody>
      </p:sp>
      <p:sp>
        <p:nvSpPr>
          <p:cNvPr id="447" name="Google Shape;447;p54"/>
          <p:cNvSpPr txBox="1"/>
          <p:nvPr>
            <p:ph idx="1" type="body"/>
          </p:nvPr>
        </p:nvSpPr>
        <p:spPr>
          <a:xfrm>
            <a:off x="365100" y="863550"/>
            <a:ext cx="8520600" cy="3416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800"/>
              <a:buNone/>
            </a:pPr>
            <a:r>
              <a:rPr lang="en-GB" sz="1400">
                <a:solidFill>
                  <a:srgbClr val="000000"/>
                </a:solidFill>
              </a:rPr>
              <a:t>Example: </a:t>
            </a:r>
            <a:r>
              <a:rPr lang="en-GB" sz="1400" u="sng">
                <a:solidFill>
                  <a:srgbClr val="741B47"/>
                </a:solidFill>
              </a:rPr>
              <a:t>Although phones should be banned during lessons</a:t>
            </a:r>
            <a:r>
              <a:rPr lang="en-GB" sz="1400">
                <a:solidFill>
                  <a:srgbClr val="000000"/>
                </a:solidFill>
              </a:rPr>
              <a:t>, I believe we should be allowed to use them at break and lunch.</a:t>
            </a:r>
            <a:endParaRPr sz="1400">
              <a:solidFill>
                <a:srgbClr val="000000"/>
              </a:solidFill>
            </a:endParaRPr>
          </a:p>
          <a:p>
            <a:pPr indent="0" lvl="0" marL="0" rtl="0" algn="l">
              <a:lnSpc>
                <a:spcPct val="115000"/>
              </a:lnSpc>
              <a:spcBef>
                <a:spcPts val="0"/>
              </a:spcBef>
              <a:spcAft>
                <a:spcPts val="0"/>
              </a:spcAft>
              <a:buSzPts val="1800"/>
              <a:buNone/>
            </a:pPr>
            <a:r>
              <a:rPr lang="en-GB" sz="1400" u="sng">
                <a:solidFill>
                  <a:srgbClr val="741B47"/>
                </a:solidFill>
              </a:rPr>
              <a:t>While I agree that phones can be a distraction,</a:t>
            </a:r>
            <a:r>
              <a:rPr lang="en-GB" sz="1400">
                <a:solidFill>
                  <a:srgbClr val="000000"/>
                </a:solidFill>
              </a:rPr>
              <a:t> they could potentially be a fantastic learning tool.</a:t>
            </a:r>
            <a:endParaRPr sz="1400">
              <a:solidFill>
                <a:srgbClr val="000000"/>
              </a:solidFill>
            </a:endParaRPr>
          </a:p>
          <a:p>
            <a:pPr indent="0" lvl="0" marL="0" rtl="0" algn="l">
              <a:lnSpc>
                <a:spcPct val="115000"/>
              </a:lnSpc>
              <a:spcBef>
                <a:spcPts val="0"/>
              </a:spcBef>
              <a:spcAft>
                <a:spcPts val="0"/>
              </a:spcAft>
              <a:buSzPts val="1800"/>
              <a:buNone/>
            </a:pPr>
            <a:r>
              <a:rPr lang="en-GB" sz="1400" u="sng">
                <a:solidFill>
                  <a:srgbClr val="741B47"/>
                </a:solidFill>
              </a:rPr>
              <a:t>Even though I believe phones have many benefits,</a:t>
            </a:r>
            <a:r>
              <a:rPr lang="en-GB" sz="1400">
                <a:solidFill>
                  <a:srgbClr val="000000"/>
                </a:solidFill>
              </a:rPr>
              <a:t> I can also see the dangers.</a:t>
            </a:r>
            <a:endParaRPr sz="1400">
              <a:solidFill>
                <a:srgbClr val="000000"/>
              </a:solidFill>
            </a:endParaRPr>
          </a:p>
          <a:p>
            <a:pPr indent="0" lvl="0" marL="0" rtl="0" algn="l">
              <a:lnSpc>
                <a:spcPct val="115000"/>
              </a:lnSpc>
              <a:spcBef>
                <a:spcPts val="0"/>
              </a:spcBef>
              <a:spcAft>
                <a:spcPts val="0"/>
              </a:spcAft>
              <a:buSzPts val="1800"/>
              <a:buNone/>
            </a:pPr>
            <a:r>
              <a:t/>
            </a:r>
            <a:endParaRPr sz="800">
              <a:solidFill>
                <a:srgbClr val="000000"/>
              </a:solidFill>
            </a:endParaRPr>
          </a:p>
          <a:p>
            <a:pPr indent="-342900" lvl="0" marL="457200" rtl="0" algn="l">
              <a:lnSpc>
                <a:spcPct val="115000"/>
              </a:lnSpc>
              <a:spcBef>
                <a:spcPts val="0"/>
              </a:spcBef>
              <a:spcAft>
                <a:spcPts val="0"/>
              </a:spcAft>
              <a:buClr>
                <a:srgbClr val="000000"/>
              </a:buClr>
              <a:buSzPts val="1800"/>
              <a:buAutoNum type="arabicPeriod"/>
            </a:pPr>
            <a:r>
              <a:rPr lang="en-GB">
                <a:solidFill>
                  <a:srgbClr val="000000"/>
                </a:solidFill>
              </a:rPr>
              <a:t>Although school rules are important,</a:t>
            </a:r>
            <a:endParaRPr>
              <a:solidFill>
                <a:srgbClr val="000000"/>
              </a:solidFill>
            </a:endParaRPr>
          </a:p>
          <a:p>
            <a:pPr indent="-342900" lvl="0" marL="457200" rtl="0" algn="l">
              <a:lnSpc>
                <a:spcPct val="115000"/>
              </a:lnSpc>
              <a:spcBef>
                <a:spcPts val="0"/>
              </a:spcBef>
              <a:spcAft>
                <a:spcPts val="0"/>
              </a:spcAft>
              <a:buClr>
                <a:srgbClr val="000000"/>
              </a:buClr>
              <a:buSzPts val="1800"/>
              <a:buAutoNum type="arabicPeriod"/>
            </a:pPr>
            <a:r>
              <a:rPr lang="en-GB">
                <a:solidFill>
                  <a:srgbClr val="000000"/>
                </a:solidFill>
              </a:rPr>
              <a:t>While homework is useful,</a:t>
            </a:r>
            <a:endParaRPr>
              <a:solidFill>
                <a:srgbClr val="000000"/>
              </a:solidFill>
            </a:endParaRPr>
          </a:p>
          <a:p>
            <a:pPr indent="-342900" lvl="0" marL="457200" rtl="0" algn="l">
              <a:lnSpc>
                <a:spcPct val="115000"/>
              </a:lnSpc>
              <a:spcBef>
                <a:spcPts val="0"/>
              </a:spcBef>
              <a:spcAft>
                <a:spcPts val="0"/>
              </a:spcAft>
              <a:buClr>
                <a:srgbClr val="000000"/>
              </a:buClr>
              <a:buSzPts val="1800"/>
              <a:buAutoNum type="arabicPeriod"/>
            </a:pPr>
            <a:r>
              <a:rPr lang="en-GB">
                <a:solidFill>
                  <a:srgbClr val="000000"/>
                </a:solidFill>
              </a:rPr>
              <a:t>Even though the exam was difficult,</a:t>
            </a:r>
            <a:endParaRPr>
              <a:solidFill>
                <a:srgbClr val="000000"/>
              </a:solidFill>
            </a:endParaRPr>
          </a:p>
          <a:p>
            <a:pPr indent="-342900" lvl="0" marL="457200" rtl="0" algn="l">
              <a:lnSpc>
                <a:spcPct val="115000"/>
              </a:lnSpc>
              <a:spcBef>
                <a:spcPts val="0"/>
              </a:spcBef>
              <a:spcAft>
                <a:spcPts val="0"/>
              </a:spcAft>
              <a:buClr>
                <a:srgbClr val="000000"/>
              </a:buClr>
              <a:buSzPts val="1800"/>
              <a:buAutoNum type="arabicPeriod"/>
            </a:pPr>
            <a:r>
              <a:rPr lang="en-GB">
                <a:solidFill>
                  <a:srgbClr val="000000"/>
                </a:solidFill>
              </a:rPr>
              <a:t>Although Seb was hungry,</a:t>
            </a:r>
            <a:endParaRPr>
              <a:solidFill>
                <a:srgbClr val="000000"/>
              </a:solidFill>
            </a:endParaRPr>
          </a:p>
          <a:p>
            <a:pPr indent="-342900" lvl="0" marL="457200" rtl="0" algn="l">
              <a:lnSpc>
                <a:spcPct val="115000"/>
              </a:lnSpc>
              <a:spcBef>
                <a:spcPts val="0"/>
              </a:spcBef>
              <a:spcAft>
                <a:spcPts val="0"/>
              </a:spcAft>
              <a:buClr>
                <a:srgbClr val="000000"/>
              </a:buClr>
              <a:buSzPts val="1800"/>
              <a:buAutoNum type="arabicPeriod"/>
            </a:pPr>
            <a:r>
              <a:rPr lang="en-GB">
                <a:solidFill>
                  <a:srgbClr val="000000"/>
                </a:solidFill>
              </a:rPr>
              <a:t>While you may argue that students would use their phones in lessons,</a:t>
            </a:r>
            <a:endParaRPr>
              <a:solidFill>
                <a:srgbClr val="000000"/>
              </a:solidFill>
            </a:endParaRPr>
          </a:p>
          <a:p>
            <a:pPr indent="-342900" lvl="0" marL="457200" rtl="0" algn="l">
              <a:lnSpc>
                <a:spcPct val="115000"/>
              </a:lnSpc>
              <a:spcBef>
                <a:spcPts val="0"/>
              </a:spcBef>
              <a:spcAft>
                <a:spcPts val="0"/>
              </a:spcAft>
              <a:buClr>
                <a:srgbClr val="000000"/>
              </a:buClr>
              <a:buSzPts val="1800"/>
              <a:buAutoNum type="arabicPeriod"/>
            </a:pPr>
            <a:r>
              <a:rPr lang="en-GB">
                <a:solidFill>
                  <a:srgbClr val="000000"/>
                </a:solidFill>
              </a:rPr>
              <a:t>Even though I agree with some of your arguments,</a:t>
            </a:r>
            <a:endParaRPr>
              <a:solidFill>
                <a:srgbClr val="000000"/>
              </a:solidFill>
            </a:endParaRPr>
          </a:p>
          <a:p>
            <a:pPr indent="0" lvl="0" marL="0" rtl="0" algn="l">
              <a:lnSpc>
                <a:spcPct val="115000"/>
              </a:lnSpc>
              <a:spcBef>
                <a:spcPts val="1600"/>
              </a:spcBef>
              <a:spcAft>
                <a:spcPts val="0"/>
              </a:spcAft>
              <a:buSzPts val="1800"/>
              <a:buNone/>
            </a:pPr>
            <a:r>
              <a:t/>
            </a:r>
            <a:endParaRPr/>
          </a:p>
          <a:p>
            <a:pPr indent="0" lvl="0" marL="0" rtl="0" algn="l">
              <a:lnSpc>
                <a:spcPct val="115000"/>
              </a:lnSpc>
              <a:spcBef>
                <a:spcPts val="1600"/>
              </a:spcBef>
              <a:spcAft>
                <a:spcPts val="0"/>
              </a:spcAft>
              <a:buSzPts val="1800"/>
              <a:buNone/>
            </a:pPr>
            <a:r>
              <a:rPr lang="en-GB"/>
              <a:t> </a:t>
            </a:r>
            <a:endParaRPr/>
          </a:p>
          <a:p>
            <a:pPr indent="0" lvl="0" marL="0" rtl="0" algn="l">
              <a:lnSpc>
                <a:spcPct val="115000"/>
              </a:lnSpc>
              <a:spcBef>
                <a:spcPts val="1600"/>
              </a:spcBef>
              <a:spcAft>
                <a:spcPts val="1600"/>
              </a:spcAft>
              <a:buSzPts val="1800"/>
              <a:buNone/>
            </a:pPr>
            <a:r>
              <a:t/>
            </a:r>
            <a:endParaRPr/>
          </a:p>
        </p:txBody>
      </p:sp>
      <p:pic>
        <p:nvPicPr>
          <p:cNvPr id="448" name="Google Shape;448;p54"/>
          <p:cNvPicPr preferRelativeResize="0"/>
          <p:nvPr/>
        </p:nvPicPr>
        <p:blipFill rotWithShape="1">
          <a:blip r:embed="rId3">
            <a:alphaModFix/>
          </a:blip>
          <a:srcRect b="0" l="0" r="0" t="0"/>
          <a:stretch/>
        </p:blipFill>
        <p:spPr>
          <a:xfrm>
            <a:off x="484376" y="4215089"/>
            <a:ext cx="1134400" cy="791825"/>
          </a:xfrm>
          <a:prstGeom prst="rect">
            <a:avLst/>
          </a:prstGeom>
          <a:noFill/>
          <a:ln>
            <a:noFill/>
          </a:ln>
        </p:spPr>
      </p:pic>
      <p:sp>
        <p:nvSpPr>
          <p:cNvPr id="449" name="Google Shape;449;p54"/>
          <p:cNvSpPr/>
          <p:nvPr/>
        </p:nvSpPr>
        <p:spPr>
          <a:xfrm>
            <a:off x="1708950" y="4279950"/>
            <a:ext cx="4920300" cy="662100"/>
          </a:xfrm>
          <a:prstGeom prst="roundRect">
            <a:avLst>
              <a:gd fmla="val 16667" name="adj"/>
            </a:avLst>
          </a:prstGeom>
          <a:solidFill>
            <a:srgbClr val="EEEEEE"/>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rgbClr val="000000"/>
                </a:solidFill>
                <a:latin typeface="Arial"/>
                <a:ea typeface="Arial"/>
                <a:cs typeface="Arial"/>
                <a:sym typeface="Arial"/>
              </a:rPr>
              <a:t>Begin sentences with: unless, whenever</a:t>
            </a:r>
            <a:endParaRPr b="0" i="0" sz="1800" u="none" cap="none" strike="noStrike">
              <a:solidFill>
                <a:srgbClr val="000000"/>
              </a:solidFill>
              <a:latin typeface="Arial"/>
              <a:ea typeface="Arial"/>
              <a:cs typeface="Arial"/>
              <a:sym typeface="Arial"/>
            </a:endParaRPr>
          </a:p>
        </p:txBody>
      </p:sp>
      <p:sp>
        <p:nvSpPr>
          <p:cNvPr id="450" name="Google Shape;450;p54"/>
          <p:cNvSpPr txBox="1"/>
          <p:nvPr/>
        </p:nvSpPr>
        <p:spPr>
          <a:xfrm>
            <a:off x="1419375" y="485850"/>
            <a:ext cx="1859100" cy="377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741B47"/>
                </a:solidFill>
                <a:latin typeface="Arial"/>
                <a:ea typeface="Arial"/>
                <a:cs typeface="Arial"/>
                <a:sym typeface="Arial"/>
              </a:rPr>
              <a:t>Subordinate clause</a:t>
            </a:r>
            <a:endParaRPr b="0" i="0" sz="1400" u="none" cap="none" strike="noStrike">
              <a:solidFill>
                <a:srgbClr val="741B47"/>
              </a:solidFill>
              <a:latin typeface="Arial"/>
              <a:ea typeface="Arial"/>
              <a:cs typeface="Arial"/>
              <a:sym typeface="Arial"/>
            </a:endParaRPr>
          </a:p>
        </p:txBody>
      </p:sp>
      <p:cxnSp>
        <p:nvCxnSpPr>
          <p:cNvPr id="451" name="Google Shape;451;p54"/>
          <p:cNvCxnSpPr/>
          <p:nvPr/>
        </p:nvCxnSpPr>
        <p:spPr>
          <a:xfrm rot="10800000">
            <a:off x="2346825" y="796875"/>
            <a:ext cx="4200" cy="197400"/>
          </a:xfrm>
          <a:prstGeom prst="straightConnector1">
            <a:avLst/>
          </a:prstGeom>
          <a:noFill/>
          <a:ln cap="flat" cmpd="sng" w="9525">
            <a:solidFill>
              <a:schemeClr val="dk2"/>
            </a:solidFill>
            <a:prstDash val="solid"/>
            <a:round/>
            <a:headEnd len="sm" w="sm" type="none"/>
            <a:tailEnd len="med" w="med" type="triangle"/>
          </a:ln>
        </p:spPr>
      </p:cxnSp>
      <p:sp>
        <p:nvSpPr>
          <p:cNvPr id="452" name="Google Shape;452;p54"/>
          <p:cNvSpPr txBox="1"/>
          <p:nvPr/>
        </p:nvSpPr>
        <p:spPr>
          <a:xfrm>
            <a:off x="7991400" y="0"/>
            <a:ext cx="1152600" cy="428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Session 12</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6" name="Shape 456"/>
        <p:cNvGrpSpPr/>
        <p:nvPr/>
      </p:nvGrpSpPr>
      <p:grpSpPr>
        <a:xfrm>
          <a:off x="0" y="0"/>
          <a:ext cx="0" cy="0"/>
          <a:chOff x="0" y="0"/>
          <a:chExt cx="0" cy="0"/>
        </a:xfrm>
      </p:grpSpPr>
      <p:sp>
        <p:nvSpPr>
          <p:cNvPr id="457" name="Google Shape;457;p55"/>
          <p:cNvSpPr txBox="1"/>
          <p:nvPr>
            <p:ph type="title"/>
          </p:nvPr>
        </p:nvSpPr>
        <p:spPr>
          <a:xfrm>
            <a:off x="361725" y="11992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b="1" lang="en-GB"/>
              <a:t>Writing Workshop</a:t>
            </a:r>
            <a:endParaRPr b="1"/>
          </a:p>
        </p:txBody>
      </p:sp>
      <p:sp>
        <p:nvSpPr>
          <p:cNvPr id="458" name="Google Shape;458;p55"/>
          <p:cNvSpPr txBox="1"/>
          <p:nvPr>
            <p:ph idx="1" type="body"/>
          </p:nvPr>
        </p:nvSpPr>
        <p:spPr>
          <a:xfrm>
            <a:off x="361725" y="692625"/>
            <a:ext cx="6372300" cy="3416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800"/>
              <a:buNone/>
            </a:pPr>
            <a:r>
              <a:rPr lang="en-GB" sz="1400">
                <a:solidFill>
                  <a:srgbClr val="000000"/>
                </a:solidFill>
              </a:rPr>
              <a:t>In assembly, Mrs Molyneux has said, “While I understand you want as many trips as possible, I believe they distract you from your learning.  Before you go on the Night at the Museum trip, you are chatty and excitable and teachers get annoyed that you are not focusing in lessons.  After the trip, you can’t talk about anything else!  Even though I want you to have amazing experiences, I need to listen to your teachers.</a:t>
            </a:r>
            <a:endParaRPr sz="1400">
              <a:solidFill>
                <a:srgbClr val="000000"/>
              </a:solidFill>
            </a:endParaRPr>
          </a:p>
          <a:p>
            <a:pPr indent="0" lvl="0" marL="0" rtl="0" algn="l">
              <a:lnSpc>
                <a:spcPct val="115000"/>
              </a:lnSpc>
              <a:spcBef>
                <a:spcPts val="1600"/>
              </a:spcBef>
              <a:spcAft>
                <a:spcPts val="0"/>
              </a:spcAft>
              <a:buSzPts val="1800"/>
              <a:buNone/>
            </a:pPr>
            <a:r>
              <a:rPr b="1" lang="en-GB" sz="1400">
                <a:solidFill>
                  <a:srgbClr val="000000"/>
                </a:solidFill>
              </a:rPr>
              <a:t>Write a counter-argument using </a:t>
            </a:r>
            <a:r>
              <a:rPr b="1" lang="en-GB" sz="1200">
                <a:solidFill>
                  <a:srgbClr val="1155CC"/>
                </a:solidFill>
              </a:rPr>
              <a:t>Although, While, Even though</a:t>
            </a:r>
            <a:r>
              <a:rPr b="1" lang="en-GB" sz="1400">
                <a:solidFill>
                  <a:srgbClr val="000000"/>
                </a:solidFill>
              </a:rPr>
              <a:t>.</a:t>
            </a:r>
            <a:r>
              <a:rPr lang="en-GB" sz="1400">
                <a:solidFill>
                  <a:srgbClr val="000000"/>
                </a:solidFill>
              </a:rPr>
              <a:t>  </a:t>
            </a:r>
            <a:endParaRPr sz="1400">
              <a:solidFill>
                <a:srgbClr val="000000"/>
              </a:solidFill>
            </a:endParaRPr>
          </a:p>
          <a:p>
            <a:pPr indent="0" lvl="0" marL="0" rtl="0" algn="l">
              <a:lnSpc>
                <a:spcPct val="115000"/>
              </a:lnSpc>
              <a:spcBef>
                <a:spcPts val="1600"/>
              </a:spcBef>
              <a:spcAft>
                <a:spcPts val="0"/>
              </a:spcAft>
              <a:buSzPts val="1800"/>
              <a:buNone/>
            </a:pPr>
            <a:r>
              <a:rPr b="1" lang="en-GB" sz="1400" u="sng">
                <a:solidFill>
                  <a:srgbClr val="000000"/>
                </a:solidFill>
              </a:rPr>
              <a:t>Self-Assessment Check</a:t>
            </a:r>
            <a:endParaRPr b="1" sz="1400" u="sng">
              <a:solidFill>
                <a:srgbClr val="000000"/>
              </a:solidFill>
            </a:endParaRPr>
          </a:p>
          <a:p>
            <a:pPr indent="-317500" lvl="0" marL="457200" rtl="0" algn="l">
              <a:lnSpc>
                <a:spcPct val="115000"/>
              </a:lnSpc>
              <a:spcBef>
                <a:spcPts val="0"/>
              </a:spcBef>
              <a:spcAft>
                <a:spcPts val="0"/>
              </a:spcAft>
              <a:buClr>
                <a:srgbClr val="000000"/>
              </a:buClr>
              <a:buSzPts val="1400"/>
              <a:buChar char="●"/>
            </a:pPr>
            <a:r>
              <a:rPr lang="en-GB" sz="1400">
                <a:solidFill>
                  <a:srgbClr val="000000"/>
                </a:solidFill>
              </a:rPr>
              <a:t>Is my writing punctuated correctly?</a:t>
            </a:r>
            <a:endParaRPr sz="1400">
              <a:solidFill>
                <a:srgbClr val="000000"/>
              </a:solidFill>
            </a:endParaRPr>
          </a:p>
          <a:p>
            <a:pPr indent="-317500" lvl="0" marL="457200" rtl="0" algn="l">
              <a:lnSpc>
                <a:spcPct val="115000"/>
              </a:lnSpc>
              <a:spcBef>
                <a:spcPts val="0"/>
              </a:spcBef>
              <a:spcAft>
                <a:spcPts val="0"/>
              </a:spcAft>
              <a:buClr>
                <a:srgbClr val="000000"/>
              </a:buClr>
              <a:buSzPts val="1400"/>
              <a:buChar char="●"/>
            </a:pPr>
            <a:r>
              <a:rPr lang="en-GB" sz="1400">
                <a:solidFill>
                  <a:srgbClr val="000000"/>
                </a:solidFill>
              </a:rPr>
              <a:t>Does it follow a clear sequence?</a:t>
            </a:r>
            <a:endParaRPr sz="1400">
              <a:solidFill>
                <a:srgbClr val="000000"/>
              </a:solidFill>
            </a:endParaRPr>
          </a:p>
          <a:p>
            <a:pPr indent="-317500" lvl="0" marL="457200" rtl="0" algn="l">
              <a:lnSpc>
                <a:spcPct val="115000"/>
              </a:lnSpc>
              <a:spcBef>
                <a:spcPts val="0"/>
              </a:spcBef>
              <a:spcAft>
                <a:spcPts val="0"/>
              </a:spcAft>
              <a:buClr>
                <a:srgbClr val="000000"/>
              </a:buClr>
              <a:buSzPts val="1400"/>
              <a:buChar char="●"/>
            </a:pPr>
            <a:r>
              <a:rPr lang="en-GB" sz="1400">
                <a:solidFill>
                  <a:srgbClr val="000000"/>
                </a:solidFill>
              </a:rPr>
              <a:t>Could I improve the vocabulary?</a:t>
            </a:r>
            <a:endParaRPr sz="1400">
              <a:solidFill>
                <a:srgbClr val="000000"/>
              </a:solidFill>
            </a:endParaRPr>
          </a:p>
          <a:p>
            <a:pPr indent="-317500" lvl="0" marL="457200" rtl="0" algn="l">
              <a:lnSpc>
                <a:spcPct val="115000"/>
              </a:lnSpc>
              <a:spcBef>
                <a:spcPts val="0"/>
              </a:spcBef>
              <a:spcAft>
                <a:spcPts val="0"/>
              </a:spcAft>
              <a:buClr>
                <a:srgbClr val="000000"/>
              </a:buClr>
              <a:buSzPts val="1400"/>
              <a:buChar char="●"/>
            </a:pPr>
            <a:r>
              <a:rPr lang="en-GB" sz="1400">
                <a:solidFill>
                  <a:srgbClr val="000000"/>
                </a:solidFill>
              </a:rPr>
              <a:t>Is my tone polite and persuasive?</a:t>
            </a:r>
            <a:endParaRPr sz="1400">
              <a:solidFill>
                <a:srgbClr val="000000"/>
              </a:solidFill>
            </a:endParaRPr>
          </a:p>
        </p:txBody>
      </p:sp>
      <p:pic>
        <p:nvPicPr>
          <p:cNvPr id="459" name="Google Shape;459;p55"/>
          <p:cNvPicPr preferRelativeResize="0"/>
          <p:nvPr/>
        </p:nvPicPr>
        <p:blipFill rotWithShape="1">
          <a:blip r:embed="rId3">
            <a:alphaModFix/>
          </a:blip>
          <a:srcRect b="0" l="0" r="0" t="0"/>
          <a:stretch/>
        </p:blipFill>
        <p:spPr>
          <a:xfrm>
            <a:off x="131950" y="4488025"/>
            <a:ext cx="763400" cy="532850"/>
          </a:xfrm>
          <a:prstGeom prst="rect">
            <a:avLst/>
          </a:prstGeom>
          <a:noFill/>
          <a:ln>
            <a:noFill/>
          </a:ln>
        </p:spPr>
      </p:pic>
      <p:pic>
        <p:nvPicPr>
          <p:cNvPr id="460" name="Google Shape;460;p55"/>
          <p:cNvPicPr preferRelativeResize="0"/>
          <p:nvPr/>
        </p:nvPicPr>
        <p:blipFill rotWithShape="1">
          <a:blip r:embed="rId4">
            <a:alphaModFix/>
          </a:blip>
          <a:srcRect b="11300" l="10127" r="11545" t="21832"/>
          <a:stretch/>
        </p:blipFill>
        <p:spPr>
          <a:xfrm>
            <a:off x="5724525" y="2833275"/>
            <a:ext cx="1169700" cy="1212300"/>
          </a:xfrm>
          <a:prstGeom prst="rect">
            <a:avLst/>
          </a:prstGeom>
          <a:noFill/>
          <a:ln>
            <a:noFill/>
          </a:ln>
        </p:spPr>
      </p:pic>
      <p:sp>
        <p:nvSpPr>
          <p:cNvPr id="461" name="Google Shape;461;p55"/>
          <p:cNvSpPr txBox="1"/>
          <p:nvPr/>
        </p:nvSpPr>
        <p:spPr>
          <a:xfrm>
            <a:off x="6894225" y="2833275"/>
            <a:ext cx="2175900" cy="21876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chemeClr val="dk1"/>
                </a:solidFill>
                <a:latin typeface="Arial"/>
                <a:ea typeface="Arial"/>
                <a:cs typeface="Arial"/>
                <a:sym typeface="Arial"/>
              </a:rPr>
              <a:t>When your counter-argument is perfect, write it neatly into your exercise book under the heading Sentence Store.</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chemeClr val="dk1"/>
                </a:solidFill>
                <a:latin typeface="Arial"/>
                <a:ea typeface="Arial"/>
                <a:cs typeface="Arial"/>
                <a:sym typeface="Arial"/>
              </a:rPr>
              <a:t>You will need these sentences when you write your story.</a:t>
            </a:r>
            <a:endParaRPr b="0" i="0" sz="1400" u="none" cap="none" strike="noStrike">
              <a:solidFill>
                <a:srgbClr val="000000"/>
              </a:solidFill>
              <a:latin typeface="Arial"/>
              <a:ea typeface="Arial"/>
              <a:cs typeface="Arial"/>
              <a:sym typeface="Arial"/>
            </a:endParaRPr>
          </a:p>
        </p:txBody>
      </p:sp>
      <p:sp>
        <p:nvSpPr>
          <p:cNvPr id="462" name="Google Shape;462;p55"/>
          <p:cNvSpPr txBox="1"/>
          <p:nvPr/>
        </p:nvSpPr>
        <p:spPr>
          <a:xfrm>
            <a:off x="7991400" y="0"/>
            <a:ext cx="1152600" cy="428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Session 12</a:t>
            </a:r>
            <a:endParaRPr b="0" i="0" sz="1400" u="none" cap="none" strike="noStrike">
              <a:solidFill>
                <a:srgbClr val="000000"/>
              </a:solidFill>
              <a:latin typeface="Arial"/>
              <a:ea typeface="Arial"/>
              <a:cs typeface="Arial"/>
              <a:sym typeface="Arial"/>
            </a:endParaRPr>
          </a:p>
        </p:txBody>
      </p:sp>
      <p:sp>
        <p:nvSpPr>
          <p:cNvPr id="463" name="Google Shape;463;p55"/>
          <p:cNvSpPr txBox="1"/>
          <p:nvPr/>
        </p:nvSpPr>
        <p:spPr>
          <a:xfrm>
            <a:off x="6957075" y="692625"/>
            <a:ext cx="2050200" cy="16875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1" i="0" lang="en-GB" sz="1400" u="sng" cap="none" strike="noStrike">
                <a:solidFill>
                  <a:srgbClr val="000000"/>
                </a:solidFill>
                <a:latin typeface="Arial"/>
                <a:ea typeface="Arial"/>
                <a:cs typeface="Arial"/>
                <a:sym typeface="Arial"/>
              </a:rPr>
              <a:t>New Vocabulary</a:t>
            </a:r>
            <a:endParaRPr b="1" i="0" sz="1400" u="sng"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1" i="0" lang="en-GB" sz="1400" u="none" cap="none" strike="noStrike">
                <a:solidFill>
                  <a:srgbClr val="000000"/>
                </a:solidFill>
                <a:latin typeface="Arial"/>
                <a:ea typeface="Arial"/>
                <a:cs typeface="Arial"/>
                <a:sym typeface="Arial"/>
              </a:rPr>
              <a:t>Counter-argument</a:t>
            </a:r>
            <a:r>
              <a:rPr b="0" i="0" lang="en-GB" sz="1400" u="none" cap="none" strike="noStrike">
                <a:solidFill>
                  <a:srgbClr val="000000"/>
                </a:solidFill>
                <a:latin typeface="Arial"/>
                <a:ea typeface="Arial"/>
                <a:cs typeface="Arial"/>
                <a:sym typeface="Arial"/>
              </a:rPr>
              <a:t> - an argument against another argument, e.g. I know you think…, but I think you are wrong because...</a:t>
            </a:r>
            <a:endParaRPr b="0" i="0" sz="1400" u="none" cap="none" strike="noStrike">
              <a:solidFill>
                <a:srgbClr val="000000"/>
              </a:solidFill>
              <a:latin typeface="Arial"/>
              <a:ea typeface="Arial"/>
              <a:cs typeface="Arial"/>
              <a:sym typeface="Arial"/>
            </a:endParaRPr>
          </a:p>
        </p:txBody>
      </p:sp>
      <p:sp>
        <p:nvSpPr>
          <p:cNvPr id="464" name="Google Shape;464;p55"/>
          <p:cNvSpPr/>
          <p:nvPr/>
        </p:nvSpPr>
        <p:spPr>
          <a:xfrm>
            <a:off x="994575" y="4540100"/>
            <a:ext cx="4920300" cy="428700"/>
          </a:xfrm>
          <a:prstGeom prst="roundRect">
            <a:avLst>
              <a:gd fmla="val 16667" name="adj"/>
            </a:avLst>
          </a:prstGeom>
          <a:solidFill>
            <a:srgbClr val="EEEEEE"/>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rgbClr val="000000"/>
                </a:solidFill>
                <a:latin typeface="Arial"/>
                <a:ea typeface="Arial"/>
                <a:cs typeface="Arial"/>
                <a:sym typeface="Arial"/>
              </a:rPr>
              <a:t>Extend your argument with: unless, whenever</a:t>
            </a:r>
            <a:endParaRPr b="0" i="0" sz="1800" u="none" cap="none" strike="noStrike">
              <a:solidFill>
                <a:srgbClr val="000000"/>
              </a:solidFill>
              <a:latin typeface="Arial"/>
              <a:ea typeface="Arial"/>
              <a:cs typeface="Arial"/>
              <a:sym typeface="Arial"/>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8" name="Shape 468"/>
        <p:cNvGrpSpPr/>
        <p:nvPr/>
      </p:nvGrpSpPr>
      <p:grpSpPr>
        <a:xfrm>
          <a:off x="0" y="0"/>
          <a:ext cx="0" cy="0"/>
          <a:chOff x="0" y="0"/>
          <a:chExt cx="0" cy="0"/>
        </a:xfrm>
      </p:grpSpPr>
      <p:sp>
        <p:nvSpPr>
          <p:cNvPr id="469" name="Google Shape;469;p56"/>
          <p:cNvSpPr txBox="1"/>
          <p:nvPr/>
        </p:nvSpPr>
        <p:spPr>
          <a:xfrm>
            <a:off x="191750" y="256250"/>
            <a:ext cx="8811600" cy="28956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marR="139700" rtl="0" algn="l">
              <a:lnSpc>
                <a:spcPct val="100000"/>
              </a:lnSpc>
              <a:spcBef>
                <a:spcPts val="0"/>
              </a:spcBef>
              <a:spcAft>
                <a:spcPts val="0"/>
              </a:spcAft>
              <a:buClr>
                <a:srgbClr val="000000"/>
              </a:buClr>
              <a:buSzPts val="1400"/>
              <a:buFont typeface="Arial"/>
              <a:buNone/>
            </a:pPr>
            <a:r>
              <a:rPr b="1" i="0" lang="en-GB" sz="1400" u="none" cap="none" strike="noStrike">
                <a:solidFill>
                  <a:srgbClr val="000000"/>
                </a:solidFill>
                <a:highlight>
                  <a:srgbClr val="FFFFFF"/>
                </a:highlight>
                <a:latin typeface="Arial"/>
                <a:ea typeface="Arial"/>
                <a:cs typeface="Arial"/>
                <a:sym typeface="Arial"/>
              </a:rPr>
              <a:t>Greta Thunberg’s speech to world leaders</a:t>
            </a:r>
            <a:endParaRPr b="1" i="0" sz="1400" u="none" cap="none" strike="noStrike">
              <a:solidFill>
                <a:srgbClr val="000000"/>
              </a:solidFill>
              <a:highlight>
                <a:srgbClr val="FFFFFF"/>
              </a:highlight>
              <a:latin typeface="Arial"/>
              <a:ea typeface="Arial"/>
              <a:cs typeface="Arial"/>
              <a:sym typeface="Arial"/>
            </a:endParaRPr>
          </a:p>
          <a:p>
            <a:pPr indent="0" lvl="0" marL="0" marR="13970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highlight>
                  <a:srgbClr val="FFFFFF"/>
                </a:highlight>
                <a:latin typeface="Arial"/>
                <a:ea typeface="Arial"/>
                <a:cs typeface="Arial"/>
                <a:sym typeface="Arial"/>
              </a:rPr>
              <a:t>This is all wrong. I shouldn't be up here. I should be back in school on the other side of the ocean. Yet </a:t>
            </a:r>
            <a:r>
              <a:rPr b="0" i="0" lang="en-GB" sz="1400" u="none" cap="none" strike="noStrike">
                <a:solidFill>
                  <a:srgbClr val="FF0000"/>
                </a:solidFill>
                <a:highlight>
                  <a:srgbClr val="FFFFFF"/>
                </a:highlight>
                <a:latin typeface="Arial"/>
                <a:ea typeface="Arial"/>
                <a:cs typeface="Arial"/>
                <a:sym typeface="Arial"/>
              </a:rPr>
              <a:t>you</a:t>
            </a:r>
            <a:r>
              <a:rPr b="0" i="0" lang="en-GB" sz="1400" u="none" cap="none" strike="noStrike">
                <a:solidFill>
                  <a:srgbClr val="000000"/>
                </a:solidFill>
                <a:highlight>
                  <a:srgbClr val="FFFFFF"/>
                </a:highlight>
                <a:latin typeface="Arial"/>
                <a:ea typeface="Arial"/>
                <a:cs typeface="Arial"/>
                <a:sym typeface="Arial"/>
              </a:rPr>
              <a:t> all come to us young people for hope. How dare </a:t>
            </a:r>
            <a:r>
              <a:rPr b="0" i="0" lang="en-GB" sz="1400" u="none" cap="none" strike="noStrike">
                <a:solidFill>
                  <a:srgbClr val="FF0000"/>
                </a:solidFill>
                <a:highlight>
                  <a:srgbClr val="FFFFFF"/>
                </a:highlight>
                <a:latin typeface="Arial"/>
                <a:ea typeface="Arial"/>
                <a:cs typeface="Arial"/>
                <a:sym typeface="Arial"/>
              </a:rPr>
              <a:t>you</a:t>
            </a:r>
            <a:r>
              <a:rPr b="0" i="0" lang="en-GB" sz="1400" u="none" cap="none" strike="noStrike">
                <a:solidFill>
                  <a:srgbClr val="000000"/>
                </a:solidFill>
                <a:highlight>
                  <a:srgbClr val="FFFFFF"/>
                </a:highlight>
                <a:latin typeface="Arial"/>
                <a:ea typeface="Arial"/>
                <a:cs typeface="Arial"/>
                <a:sym typeface="Arial"/>
              </a:rPr>
              <a:t>!</a:t>
            </a:r>
            <a:endParaRPr b="0" i="0" sz="1400" u="none" cap="none" strike="noStrike">
              <a:solidFill>
                <a:srgbClr val="000000"/>
              </a:solidFill>
              <a:highlight>
                <a:srgbClr val="FFFFFF"/>
              </a:highlight>
              <a:latin typeface="Arial"/>
              <a:ea typeface="Arial"/>
              <a:cs typeface="Arial"/>
              <a:sym typeface="Arial"/>
            </a:endParaRPr>
          </a:p>
          <a:p>
            <a:pPr indent="0" lvl="0" marL="0" marR="13970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highlight>
                <a:srgbClr val="FFFFFF"/>
              </a:highlight>
              <a:latin typeface="Arial"/>
              <a:ea typeface="Arial"/>
              <a:cs typeface="Arial"/>
              <a:sym typeface="Arial"/>
            </a:endParaRPr>
          </a:p>
          <a:p>
            <a:pPr indent="0" lvl="0" marL="0" marR="13970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highlight>
                  <a:srgbClr val="FFFFFF"/>
                </a:highlight>
                <a:latin typeface="Arial"/>
                <a:ea typeface="Arial"/>
                <a:cs typeface="Arial"/>
                <a:sym typeface="Arial"/>
              </a:rPr>
              <a:t>"</a:t>
            </a:r>
            <a:r>
              <a:rPr b="0" i="0" lang="en-GB" sz="1400" u="none" cap="none" strike="noStrike">
                <a:solidFill>
                  <a:srgbClr val="FF0000"/>
                </a:solidFill>
                <a:highlight>
                  <a:srgbClr val="FFFFFF"/>
                </a:highlight>
                <a:latin typeface="Arial"/>
                <a:ea typeface="Arial"/>
                <a:cs typeface="Arial"/>
                <a:sym typeface="Arial"/>
              </a:rPr>
              <a:t>You</a:t>
            </a:r>
            <a:r>
              <a:rPr b="0" i="0" lang="en-GB" sz="1400" u="none" cap="none" strike="noStrike">
                <a:solidFill>
                  <a:srgbClr val="000000"/>
                </a:solidFill>
                <a:highlight>
                  <a:srgbClr val="FFFFFF"/>
                </a:highlight>
                <a:latin typeface="Arial"/>
                <a:ea typeface="Arial"/>
                <a:cs typeface="Arial"/>
                <a:sym typeface="Arial"/>
              </a:rPr>
              <a:t> have stolen my dreams and my childhood with your empty words. And yet I'm one of the lucky ones. People are suffering. People are dying. Entire ecosystems are collapsing. We are in the beginning of a mass extinction, and all you can talk about is money and fairy tales of eternal economic growth. How dare you!</a:t>
            </a:r>
            <a:endParaRPr b="0" i="0" sz="1400" u="none" cap="none" strike="noStrike">
              <a:solidFill>
                <a:srgbClr val="000000"/>
              </a:solidFill>
              <a:highlight>
                <a:srgbClr val="FFFFFF"/>
              </a:highlight>
              <a:latin typeface="Arial"/>
              <a:ea typeface="Arial"/>
              <a:cs typeface="Arial"/>
              <a:sym typeface="Arial"/>
            </a:endParaRPr>
          </a:p>
          <a:p>
            <a:pPr indent="0" lvl="0" marL="0" marR="13970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highlight>
                <a:srgbClr val="FFFFFF"/>
              </a:highlight>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highlight>
                  <a:srgbClr val="FFFFFF"/>
                </a:highlight>
                <a:latin typeface="Arial"/>
                <a:ea typeface="Arial"/>
                <a:cs typeface="Arial"/>
                <a:sym typeface="Arial"/>
              </a:rPr>
              <a:t>For more than 30 years, the science has been crystal clear. How dare you continue to look away and come here saying that you're doing enough, when the politics and solutions needed are still nowhere in sight.</a:t>
            </a:r>
            <a:endParaRPr b="1" i="0" sz="1400" u="none" cap="none" strike="noStrike">
              <a:solidFill>
                <a:srgbClr val="000000"/>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1" i="0" sz="1800" u="none" cap="none" strike="noStrike">
              <a:solidFill>
                <a:srgbClr val="141414"/>
              </a:solidFill>
              <a:highlight>
                <a:srgbClr val="FFFFFF"/>
              </a:highlight>
              <a:latin typeface="Arial"/>
              <a:ea typeface="Arial"/>
              <a:cs typeface="Arial"/>
              <a:sym typeface="Arial"/>
            </a:endParaRPr>
          </a:p>
          <a:p>
            <a:pPr indent="0" lvl="0" marL="0" marR="0" rtl="0" algn="l">
              <a:lnSpc>
                <a:spcPct val="100000"/>
              </a:lnSpc>
              <a:spcBef>
                <a:spcPts val="900"/>
              </a:spcBef>
              <a:spcAft>
                <a:spcPts val="0"/>
              </a:spcAft>
              <a:buClr>
                <a:srgbClr val="000000"/>
              </a:buClr>
              <a:buSzPts val="1350"/>
              <a:buFont typeface="Arial"/>
              <a:buNone/>
            </a:pPr>
            <a:r>
              <a:t/>
            </a:r>
            <a:endParaRPr b="0" i="0" sz="1350" u="none" cap="none" strike="noStrike">
              <a:solidFill>
                <a:srgbClr val="626262"/>
              </a:solidFill>
              <a:highlight>
                <a:srgbClr val="FFFFFF"/>
              </a:highlight>
              <a:latin typeface="Arial"/>
              <a:ea typeface="Arial"/>
              <a:cs typeface="Arial"/>
              <a:sym typeface="Arial"/>
            </a:endParaRPr>
          </a:p>
        </p:txBody>
      </p:sp>
      <p:sp>
        <p:nvSpPr>
          <p:cNvPr id="470" name="Google Shape;470;p56"/>
          <p:cNvSpPr txBox="1"/>
          <p:nvPr/>
        </p:nvSpPr>
        <p:spPr>
          <a:xfrm>
            <a:off x="191750" y="3151775"/>
            <a:ext cx="6304200" cy="19155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330200" lvl="0" marL="457200" marR="0" rtl="0" algn="l">
              <a:lnSpc>
                <a:spcPct val="100000"/>
              </a:lnSpc>
              <a:spcBef>
                <a:spcPts val="0"/>
              </a:spcBef>
              <a:spcAft>
                <a:spcPts val="0"/>
              </a:spcAft>
              <a:buClr>
                <a:srgbClr val="000000"/>
              </a:buClr>
              <a:buSzPts val="1600"/>
              <a:buFont typeface="Arial"/>
              <a:buAutoNum type="arabicPeriod"/>
            </a:pPr>
            <a:r>
              <a:rPr b="0" i="0" lang="en-GB" sz="1600" u="none" cap="none" strike="noStrike">
                <a:solidFill>
                  <a:srgbClr val="000000"/>
                </a:solidFill>
                <a:latin typeface="Arial"/>
                <a:ea typeface="Arial"/>
                <a:cs typeface="Arial"/>
                <a:sym typeface="Arial"/>
              </a:rPr>
              <a:t>Where does Thunberg think she should be?</a:t>
            </a:r>
            <a:endParaRPr b="0" i="0" sz="1600" u="none" cap="none" strike="noStrike">
              <a:solidFill>
                <a:srgbClr val="000000"/>
              </a:solidFill>
              <a:latin typeface="Arial"/>
              <a:ea typeface="Arial"/>
              <a:cs typeface="Arial"/>
              <a:sym typeface="Arial"/>
            </a:endParaRPr>
          </a:p>
          <a:p>
            <a:pPr indent="-330200" lvl="0" marL="457200" marR="0" rtl="0" algn="l">
              <a:lnSpc>
                <a:spcPct val="100000"/>
              </a:lnSpc>
              <a:spcBef>
                <a:spcPts val="0"/>
              </a:spcBef>
              <a:spcAft>
                <a:spcPts val="0"/>
              </a:spcAft>
              <a:buClr>
                <a:srgbClr val="000000"/>
              </a:buClr>
              <a:buSzPts val="1600"/>
              <a:buFont typeface="Arial"/>
              <a:buAutoNum type="arabicPeriod"/>
            </a:pPr>
            <a:r>
              <a:rPr b="0" i="0" lang="en-GB" sz="1600" u="none" cap="none" strike="noStrike">
                <a:solidFill>
                  <a:srgbClr val="000000"/>
                </a:solidFill>
                <a:latin typeface="Arial"/>
                <a:ea typeface="Arial"/>
                <a:cs typeface="Arial"/>
                <a:sym typeface="Arial"/>
              </a:rPr>
              <a:t>How many years has the science been clear for?</a:t>
            </a:r>
            <a:endParaRPr b="0" i="0" sz="1600" u="none" cap="none" strike="noStrike">
              <a:solidFill>
                <a:srgbClr val="000000"/>
              </a:solidFill>
              <a:latin typeface="Arial"/>
              <a:ea typeface="Arial"/>
              <a:cs typeface="Arial"/>
              <a:sym typeface="Arial"/>
            </a:endParaRPr>
          </a:p>
          <a:p>
            <a:pPr indent="-330200" lvl="0" marL="457200" marR="0" rtl="0" algn="l">
              <a:lnSpc>
                <a:spcPct val="100000"/>
              </a:lnSpc>
              <a:spcBef>
                <a:spcPts val="0"/>
              </a:spcBef>
              <a:spcAft>
                <a:spcPts val="0"/>
              </a:spcAft>
              <a:buClr>
                <a:srgbClr val="000000"/>
              </a:buClr>
              <a:buSzPts val="1600"/>
              <a:buFont typeface="Arial"/>
              <a:buAutoNum type="arabicPeriod"/>
            </a:pPr>
            <a:r>
              <a:rPr b="0" i="0" lang="en-GB" sz="1600" u="none" cap="none" strike="noStrike">
                <a:solidFill>
                  <a:schemeClr val="dk1"/>
                </a:solidFill>
                <a:latin typeface="Arial"/>
                <a:ea typeface="Arial"/>
                <a:cs typeface="Arial"/>
                <a:sym typeface="Arial"/>
              </a:rPr>
              <a:t>Look at the words highlighted in red.  What device is Thunberg using and why?</a:t>
            </a:r>
            <a:endParaRPr b="0" i="0" sz="1600" u="none" cap="none" strike="noStrike">
              <a:solidFill>
                <a:srgbClr val="000000"/>
              </a:solidFill>
              <a:latin typeface="Arial"/>
              <a:ea typeface="Arial"/>
              <a:cs typeface="Arial"/>
              <a:sym typeface="Arial"/>
            </a:endParaRPr>
          </a:p>
          <a:p>
            <a:pPr indent="-330200" lvl="0" marL="457200" marR="0" rtl="0" algn="l">
              <a:lnSpc>
                <a:spcPct val="100000"/>
              </a:lnSpc>
              <a:spcBef>
                <a:spcPts val="0"/>
              </a:spcBef>
              <a:spcAft>
                <a:spcPts val="0"/>
              </a:spcAft>
              <a:buClr>
                <a:srgbClr val="000000"/>
              </a:buClr>
              <a:buSzPts val="1600"/>
              <a:buFont typeface="Arial"/>
              <a:buAutoNum type="arabicPeriod"/>
            </a:pPr>
            <a:r>
              <a:rPr b="0" i="0" lang="en-GB" sz="1600" u="none" cap="none" strike="noStrike">
                <a:solidFill>
                  <a:srgbClr val="000000"/>
                </a:solidFill>
                <a:latin typeface="Arial"/>
                <a:ea typeface="Arial"/>
                <a:cs typeface="Arial"/>
                <a:sym typeface="Arial"/>
              </a:rPr>
              <a:t>What phrase is repeated throughout the speech?</a:t>
            </a:r>
            <a:endParaRPr b="0" i="0" sz="1600" u="none" cap="none" strike="noStrike">
              <a:solidFill>
                <a:srgbClr val="000000"/>
              </a:solidFill>
              <a:latin typeface="Arial"/>
              <a:ea typeface="Arial"/>
              <a:cs typeface="Arial"/>
              <a:sym typeface="Arial"/>
            </a:endParaRPr>
          </a:p>
          <a:p>
            <a:pPr indent="-330200" lvl="0" marL="457200" marR="0" rtl="0" algn="l">
              <a:lnSpc>
                <a:spcPct val="100000"/>
              </a:lnSpc>
              <a:spcBef>
                <a:spcPts val="0"/>
              </a:spcBef>
              <a:spcAft>
                <a:spcPts val="0"/>
              </a:spcAft>
              <a:buClr>
                <a:srgbClr val="000000"/>
              </a:buClr>
              <a:buSzPts val="1600"/>
              <a:buFont typeface="Arial"/>
              <a:buAutoNum type="arabicPeriod"/>
            </a:pPr>
            <a:r>
              <a:rPr b="0" i="0" lang="en-GB" sz="1600" u="none" cap="none" strike="noStrike">
                <a:solidFill>
                  <a:srgbClr val="000000"/>
                </a:solidFill>
                <a:latin typeface="Arial"/>
                <a:ea typeface="Arial"/>
                <a:cs typeface="Arial"/>
                <a:sym typeface="Arial"/>
              </a:rPr>
              <a:t>Give three adjectives to describe the tone of this speech.</a:t>
            </a:r>
            <a:endParaRPr b="0" i="0" sz="1600" u="none" cap="none" strike="noStrike">
              <a:solidFill>
                <a:srgbClr val="000000"/>
              </a:solidFill>
              <a:latin typeface="Arial"/>
              <a:ea typeface="Arial"/>
              <a:cs typeface="Arial"/>
              <a:sym typeface="Arial"/>
            </a:endParaRPr>
          </a:p>
        </p:txBody>
      </p:sp>
      <p:pic>
        <p:nvPicPr>
          <p:cNvPr id="471" name="Google Shape;471;p56"/>
          <p:cNvPicPr preferRelativeResize="0"/>
          <p:nvPr/>
        </p:nvPicPr>
        <p:blipFill rotWithShape="1">
          <a:blip r:embed="rId3">
            <a:alphaModFix/>
          </a:blip>
          <a:srcRect b="0" l="0" r="0" t="0"/>
          <a:stretch/>
        </p:blipFill>
        <p:spPr>
          <a:xfrm>
            <a:off x="6496050" y="3151775"/>
            <a:ext cx="735025" cy="638175"/>
          </a:xfrm>
          <a:prstGeom prst="rect">
            <a:avLst/>
          </a:prstGeom>
          <a:noFill/>
          <a:ln>
            <a:noFill/>
          </a:ln>
        </p:spPr>
      </p:pic>
      <p:sp>
        <p:nvSpPr>
          <p:cNvPr id="472" name="Google Shape;472;p56"/>
          <p:cNvSpPr txBox="1"/>
          <p:nvPr/>
        </p:nvSpPr>
        <p:spPr>
          <a:xfrm>
            <a:off x="6496050" y="3153125"/>
            <a:ext cx="2507400" cy="19128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                </a:t>
            </a:r>
            <a:r>
              <a:rPr b="1" i="0" lang="en-GB" sz="1400" u="none" cap="none" strike="noStrike">
                <a:solidFill>
                  <a:srgbClr val="000000"/>
                </a:solidFill>
                <a:latin typeface="Arial"/>
                <a:ea typeface="Arial"/>
                <a:cs typeface="Arial"/>
                <a:sym typeface="Arial"/>
              </a:rPr>
              <a:t>Eternal</a:t>
            </a:r>
            <a:r>
              <a:rPr b="0" i="0" lang="en-GB" sz="1400" u="none" cap="none" strike="noStrike">
                <a:solidFill>
                  <a:srgbClr val="000000"/>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                Everlasting, e.g.</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                The girl had an </a:t>
            </a:r>
            <a:r>
              <a:rPr b="1" i="0" lang="en-GB" sz="1400" u="none" cap="none" strike="noStrike">
                <a:solidFill>
                  <a:srgbClr val="000000"/>
                </a:solidFill>
                <a:latin typeface="Arial"/>
                <a:ea typeface="Arial"/>
                <a:cs typeface="Arial"/>
                <a:sym typeface="Arial"/>
              </a:rPr>
              <a:t>eternal</a:t>
            </a:r>
            <a:r>
              <a:rPr b="0" i="0" lang="en-GB" sz="1400" u="none" cap="none" strike="noStrike">
                <a:solidFill>
                  <a:srgbClr val="000000"/>
                </a:solidFill>
                <a:latin typeface="Arial"/>
                <a:ea typeface="Arial"/>
                <a:cs typeface="Arial"/>
                <a:sym typeface="Arial"/>
              </a:rPr>
              <a:t> longing to get a puppy.</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Use the word </a:t>
            </a:r>
            <a:r>
              <a:rPr b="1" i="0" lang="en-GB" sz="1400" u="none" cap="none" strike="noStrike">
                <a:solidFill>
                  <a:srgbClr val="000000"/>
                </a:solidFill>
                <a:latin typeface="Arial"/>
                <a:ea typeface="Arial"/>
                <a:cs typeface="Arial"/>
                <a:sym typeface="Arial"/>
              </a:rPr>
              <a:t>eternal</a:t>
            </a:r>
            <a:r>
              <a:rPr b="0" i="0" lang="en-GB" sz="1400" u="none" cap="none" strike="noStrike">
                <a:solidFill>
                  <a:srgbClr val="000000"/>
                </a:solidFill>
                <a:latin typeface="Arial"/>
                <a:ea typeface="Arial"/>
                <a:cs typeface="Arial"/>
                <a:sym typeface="Arial"/>
              </a:rPr>
              <a:t> in a sentence.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1" i="0" lang="en-GB" sz="1600" u="none" cap="none" strike="noStrike">
                <a:solidFill>
                  <a:srgbClr val="000000"/>
                </a:solidFill>
                <a:latin typeface="Arial"/>
                <a:ea typeface="Arial"/>
                <a:cs typeface="Arial"/>
                <a:sym typeface="Arial"/>
              </a:rPr>
              <a:t>             </a:t>
            </a:r>
            <a:endParaRPr b="0" i="0" sz="16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p:txBody>
      </p:sp>
      <p:sp>
        <p:nvSpPr>
          <p:cNvPr id="473" name="Google Shape;473;p56"/>
          <p:cNvSpPr txBox="1"/>
          <p:nvPr/>
        </p:nvSpPr>
        <p:spPr>
          <a:xfrm>
            <a:off x="0" y="-96250"/>
            <a:ext cx="1343100" cy="352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Session 13</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7" name="Shape 477"/>
        <p:cNvGrpSpPr/>
        <p:nvPr/>
      </p:nvGrpSpPr>
      <p:grpSpPr>
        <a:xfrm>
          <a:off x="0" y="0"/>
          <a:ext cx="0" cy="0"/>
          <a:chOff x="0" y="0"/>
          <a:chExt cx="0" cy="0"/>
        </a:xfrm>
      </p:grpSpPr>
      <p:sp>
        <p:nvSpPr>
          <p:cNvPr id="478" name="Google Shape;478;p57"/>
          <p:cNvSpPr txBox="1"/>
          <p:nvPr>
            <p:ph type="title"/>
          </p:nvPr>
        </p:nvSpPr>
        <p:spPr>
          <a:xfrm>
            <a:off x="311700" y="142325"/>
            <a:ext cx="8520600" cy="5727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2800"/>
              <a:buNone/>
            </a:pPr>
            <a:r>
              <a:rPr b="1" lang="en-GB"/>
              <a:t>Rhetorical Writing</a:t>
            </a:r>
            <a:endParaRPr b="1"/>
          </a:p>
          <a:p>
            <a:pPr indent="0" lvl="0" marL="0" rtl="0" algn="l">
              <a:lnSpc>
                <a:spcPct val="100000"/>
              </a:lnSpc>
              <a:spcBef>
                <a:spcPts val="0"/>
              </a:spcBef>
              <a:spcAft>
                <a:spcPts val="0"/>
              </a:spcAft>
              <a:buSzPts val="2800"/>
              <a:buNone/>
            </a:pPr>
            <a:r>
              <a:t/>
            </a:r>
            <a:endParaRPr/>
          </a:p>
        </p:txBody>
      </p:sp>
      <p:pic>
        <p:nvPicPr>
          <p:cNvPr id="479" name="Google Shape;479;p57"/>
          <p:cNvPicPr preferRelativeResize="0"/>
          <p:nvPr/>
        </p:nvPicPr>
        <p:blipFill rotWithShape="1">
          <a:blip r:embed="rId3">
            <a:alphaModFix/>
          </a:blip>
          <a:srcRect b="0" l="0" r="0" t="0"/>
          <a:stretch/>
        </p:blipFill>
        <p:spPr>
          <a:xfrm>
            <a:off x="311701" y="3985489"/>
            <a:ext cx="1134400" cy="791825"/>
          </a:xfrm>
          <a:prstGeom prst="rect">
            <a:avLst/>
          </a:prstGeom>
          <a:noFill/>
          <a:ln>
            <a:noFill/>
          </a:ln>
        </p:spPr>
      </p:pic>
      <p:sp>
        <p:nvSpPr>
          <p:cNvPr id="480" name="Google Shape;480;p57"/>
          <p:cNvSpPr txBox="1"/>
          <p:nvPr/>
        </p:nvSpPr>
        <p:spPr>
          <a:xfrm>
            <a:off x="38100" y="9525"/>
            <a:ext cx="1152600" cy="428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Session 13</a:t>
            </a:r>
            <a:endParaRPr b="0" i="0" sz="1400" u="none" cap="none" strike="noStrike">
              <a:solidFill>
                <a:srgbClr val="000000"/>
              </a:solidFill>
              <a:latin typeface="Arial"/>
              <a:ea typeface="Arial"/>
              <a:cs typeface="Arial"/>
              <a:sym typeface="Arial"/>
            </a:endParaRPr>
          </a:p>
        </p:txBody>
      </p:sp>
      <p:sp>
        <p:nvSpPr>
          <p:cNvPr id="481" name="Google Shape;481;p57"/>
          <p:cNvSpPr txBox="1"/>
          <p:nvPr/>
        </p:nvSpPr>
        <p:spPr>
          <a:xfrm>
            <a:off x="438150" y="951500"/>
            <a:ext cx="8020200" cy="3030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rgbClr val="000000"/>
                </a:solidFill>
                <a:highlight>
                  <a:srgbClr val="FFFFFF"/>
                </a:highlight>
                <a:latin typeface="Arial"/>
                <a:ea typeface="Arial"/>
                <a:cs typeface="Arial"/>
                <a:sym typeface="Arial"/>
              </a:rPr>
              <a:t>Add the missing punctuation to these sentences.</a:t>
            </a:r>
            <a:endParaRPr b="0" i="0" sz="1800" u="none" cap="none" strike="noStrike">
              <a:solidFill>
                <a:srgbClr val="000000"/>
              </a:solidFill>
              <a:highlight>
                <a:srgbClr val="FFFFFF"/>
              </a:highlight>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highlight>
                <a:srgbClr val="FFFFFF"/>
              </a:highlight>
              <a:latin typeface="Arial"/>
              <a:ea typeface="Arial"/>
              <a:cs typeface="Arial"/>
              <a:sym typeface="Arial"/>
            </a:endParaRPr>
          </a:p>
          <a:p>
            <a:pPr indent="-342900" lvl="0" marL="457200" marR="0" rtl="0" algn="l">
              <a:lnSpc>
                <a:spcPct val="115000"/>
              </a:lnSpc>
              <a:spcBef>
                <a:spcPts val="0"/>
              </a:spcBef>
              <a:spcAft>
                <a:spcPts val="0"/>
              </a:spcAft>
              <a:buClr>
                <a:srgbClr val="000000"/>
              </a:buClr>
              <a:buSzPts val="1800"/>
              <a:buFont typeface="Arial"/>
              <a:buAutoNum type="arabicPeriod"/>
            </a:pPr>
            <a:r>
              <a:rPr b="0" i="0" lang="en-GB" sz="1800" u="none" cap="none" strike="noStrike">
                <a:solidFill>
                  <a:srgbClr val="000000"/>
                </a:solidFill>
                <a:latin typeface="Arial"/>
                <a:ea typeface="Arial"/>
                <a:cs typeface="Arial"/>
                <a:sym typeface="Arial"/>
              </a:rPr>
              <a:t>Although she was tired she continued with her work</a:t>
            </a:r>
            <a:endParaRPr b="0" i="0" sz="1800" u="none" cap="none" strike="noStrike">
              <a:solidFill>
                <a:srgbClr val="000000"/>
              </a:solidFill>
              <a:latin typeface="Arial"/>
              <a:ea typeface="Arial"/>
              <a:cs typeface="Arial"/>
              <a:sym typeface="Arial"/>
            </a:endParaRPr>
          </a:p>
          <a:p>
            <a:pPr indent="-342900" lvl="0" marL="457200" marR="0" rtl="0" algn="l">
              <a:lnSpc>
                <a:spcPct val="115000"/>
              </a:lnSpc>
              <a:spcBef>
                <a:spcPts val="0"/>
              </a:spcBef>
              <a:spcAft>
                <a:spcPts val="0"/>
              </a:spcAft>
              <a:buClr>
                <a:srgbClr val="000000"/>
              </a:buClr>
              <a:buSzPts val="1800"/>
              <a:buFont typeface="Arial"/>
              <a:buAutoNum type="arabicPeriod"/>
            </a:pPr>
            <a:r>
              <a:rPr b="0" i="0" lang="en-GB" sz="1800" u="none" cap="none" strike="noStrike">
                <a:solidFill>
                  <a:srgbClr val="000000"/>
                </a:solidFill>
                <a:latin typeface="Arial"/>
                <a:ea typeface="Arial"/>
                <a:cs typeface="Arial"/>
                <a:sym typeface="Arial"/>
              </a:rPr>
              <a:t>After she smiled the boy smiled back and said hi how are you</a:t>
            </a:r>
            <a:endParaRPr b="0" i="0" sz="1800" u="none" cap="none" strike="noStrike">
              <a:solidFill>
                <a:srgbClr val="000000"/>
              </a:solidFill>
              <a:latin typeface="Arial"/>
              <a:ea typeface="Arial"/>
              <a:cs typeface="Arial"/>
              <a:sym typeface="Arial"/>
            </a:endParaRPr>
          </a:p>
          <a:p>
            <a:pPr indent="-342900" lvl="0" marL="457200" marR="0" rtl="0" algn="l">
              <a:lnSpc>
                <a:spcPct val="115000"/>
              </a:lnSpc>
              <a:spcBef>
                <a:spcPts val="0"/>
              </a:spcBef>
              <a:spcAft>
                <a:spcPts val="0"/>
              </a:spcAft>
              <a:buClr>
                <a:srgbClr val="000000"/>
              </a:buClr>
              <a:buSzPts val="1800"/>
              <a:buFont typeface="Arial"/>
              <a:buAutoNum type="arabicPeriod"/>
            </a:pPr>
            <a:r>
              <a:rPr b="0" i="0" lang="en-GB" sz="1800" u="none" cap="none" strike="noStrike">
                <a:solidFill>
                  <a:srgbClr val="000000"/>
                </a:solidFill>
                <a:latin typeface="Arial"/>
                <a:ea typeface="Arial"/>
                <a:cs typeface="Arial"/>
                <a:sym typeface="Arial"/>
              </a:rPr>
              <a:t>While you’ve been sleeping I’ve been cleaning the house yelled dad</a:t>
            </a:r>
            <a:endParaRPr b="0" i="0" sz="1800" u="none" cap="none" strike="noStrike">
              <a:solidFill>
                <a:srgbClr val="000000"/>
              </a:solidFill>
              <a:latin typeface="Arial"/>
              <a:ea typeface="Arial"/>
              <a:cs typeface="Arial"/>
              <a:sym typeface="Arial"/>
            </a:endParaRPr>
          </a:p>
          <a:p>
            <a:pPr indent="-342900" lvl="0" marL="457200" marR="0" rtl="0" algn="l">
              <a:lnSpc>
                <a:spcPct val="115000"/>
              </a:lnSpc>
              <a:spcBef>
                <a:spcPts val="0"/>
              </a:spcBef>
              <a:spcAft>
                <a:spcPts val="0"/>
              </a:spcAft>
              <a:buClr>
                <a:srgbClr val="000000"/>
              </a:buClr>
              <a:buSzPts val="1800"/>
              <a:buFont typeface="Arial"/>
              <a:buAutoNum type="arabicPeriod"/>
            </a:pPr>
            <a:r>
              <a:rPr b="0" i="0" lang="en-GB" sz="1800" u="none" cap="none" strike="noStrike">
                <a:solidFill>
                  <a:srgbClr val="000000"/>
                </a:solidFill>
                <a:latin typeface="Arial"/>
                <a:ea typeface="Arial"/>
                <a:cs typeface="Arial"/>
                <a:sym typeface="Arial"/>
              </a:rPr>
              <a:t>Even though Daniel had revised he couldn’t remember anything</a:t>
            </a:r>
            <a:endParaRPr b="0" i="0" sz="1800" u="none" cap="none" strike="noStrike">
              <a:solidFill>
                <a:srgbClr val="000000"/>
              </a:solidFill>
              <a:latin typeface="Arial"/>
              <a:ea typeface="Arial"/>
              <a:cs typeface="Arial"/>
              <a:sym typeface="Arial"/>
            </a:endParaRPr>
          </a:p>
          <a:p>
            <a:pPr indent="-342900" lvl="0" marL="457200" marR="0" rtl="0" algn="l">
              <a:lnSpc>
                <a:spcPct val="115000"/>
              </a:lnSpc>
              <a:spcBef>
                <a:spcPts val="0"/>
              </a:spcBef>
              <a:spcAft>
                <a:spcPts val="0"/>
              </a:spcAft>
              <a:buClr>
                <a:srgbClr val="000000"/>
              </a:buClr>
              <a:buSzPts val="1800"/>
              <a:buFont typeface="Arial"/>
              <a:buAutoNum type="arabicPeriod"/>
            </a:pPr>
            <a:r>
              <a:rPr b="0" i="0" lang="en-GB" sz="1800" u="none" cap="none" strike="noStrike">
                <a:solidFill>
                  <a:srgbClr val="000000"/>
                </a:solidFill>
                <a:latin typeface="Arial"/>
                <a:ea typeface="Arial"/>
                <a:cs typeface="Arial"/>
                <a:sym typeface="Arial"/>
              </a:rPr>
              <a:t>Before the test Sarah read over her notes repeatedly</a:t>
            </a:r>
            <a:endParaRPr b="0" i="0" sz="1800" u="none" cap="none" strike="noStrike">
              <a:solidFill>
                <a:srgbClr val="000000"/>
              </a:solidFill>
              <a:latin typeface="Arial"/>
              <a:ea typeface="Arial"/>
              <a:cs typeface="Arial"/>
              <a:sym typeface="Arial"/>
            </a:endParaRPr>
          </a:p>
        </p:txBody>
      </p:sp>
      <p:sp>
        <p:nvSpPr>
          <p:cNvPr id="482" name="Google Shape;482;p57"/>
          <p:cNvSpPr/>
          <p:nvPr/>
        </p:nvSpPr>
        <p:spPr>
          <a:xfrm>
            <a:off x="1587900" y="3960963"/>
            <a:ext cx="7244400" cy="840900"/>
          </a:xfrm>
          <a:prstGeom prst="roundRect">
            <a:avLst>
              <a:gd fmla="val 16667" name="adj"/>
            </a:avLst>
          </a:prstGeom>
          <a:solidFill>
            <a:srgbClr val="EEEEEE"/>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1" i="0" lang="en-GB" sz="1800" u="none" cap="none" strike="noStrike">
                <a:solidFill>
                  <a:srgbClr val="000000"/>
                </a:solidFill>
                <a:latin typeface="Arial"/>
                <a:ea typeface="Arial"/>
                <a:cs typeface="Arial"/>
                <a:sym typeface="Arial"/>
              </a:rPr>
              <a:t>Write your own incorrect sentences to challenge other students.</a:t>
            </a:r>
            <a:endParaRPr b="0" i="0" sz="1800" u="none" cap="none" strike="noStrike">
              <a:solidFill>
                <a:srgbClr val="000000"/>
              </a:solidFill>
              <a:latin typeface="Arial"/>
              <a:ea typeface="Arial"/>
              <a:cs typeface="Arial"/>
              <a:sym typeface="Arial"/>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6" name="Shape 486"/>
        <p:cNvGrpSpPr/>
        <p:nvPr/>
      </p:nvGrpSpPr>
      <p:grpSpPr>
        <a:xfrm>
          <a:off x="0" y="0"/>
          <a:ext cx="0" cy="0"/>
          <a:chOff x="0" y="0"/>
          <a:chExt cx="0" cy="0"/>
        </a:xfrm>
      </p:grpSpPr>
      <p:sp>
        <p:nvSpPr>
          <p:cNvPr id="487" name="Google Shape;487;p58"/>
          <p:cNvSpPr txBox="1"/>
          <p:nvPr>
            <p:ph type="title"/>
          </p:nvPr>
        </p:nvSpPr>
        <p:spPr>
          <a:xfrm>
            <a:off x="311700" y="8627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SzPts val="2800"/>
              <a:buNone/>
            </a:pPr>
            <a:r>
              <a:rPr b="1" lang="en-GB" sz="1800">
                <a:solidFill>
                  <a:srgbClr val="000000"/>
                </a:solidFill>
              </a:rPr>
              <a:t>Sentence Practice: </a:t>
            </a:r>
            <a:r>
              <a:rPr b="1" lang="en-GB" sz="1800">
                <a:solidFill>
                  <a:srgbClr val="38761D"/>
                </a:solidFill>
              </a:rPr>
              <a:t>The more, the more</a:t>
            </a:r>
            <a:r>
              <a:rPr b="1" lang="en-GB" sz="1800">
                <a:solidFill>
                  <a:srgbClr val="1155CC"/>
                </a:solidFill>
              </a:rPr>
              <a:t> </a:t>
            </a:r>
            <a:r>
              <a:rPr b="1" lang="en-GB" sz="1800">
                <a:solidFill>
                  <a:srgbClr val="000000"/>
                </a:solidFill>
              </a:rPr>
              <a:t>sentences</a:t>
            </a:r>
            <a:endParaRPr b="1">
              <a:solidFill>
                <a:srgbClr val="000000"/>
              </a:solidFill>
            </a:endParaRPr>
          </a:p>
        </p:txBody>
      </p:sp>
      <p:sp>
        <p:nvSpPr>
          <p:cNvPr id="488" name="Google Shape;488;p58"/>
          <p:cNvSpPr txBox="1"/>
          <p:nvPr>
            <p:ph idx="1" type="body"/>
          </p:nvPr>
        </p:nvSpPr>
        <p:spPr>
          <a:xfrm>
            <a:off x="365100" y="863550"/>
            <a:ext cx="8520600" cy="3416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800"/>
              <a:buNone/>
            </a:pPr>
            <a:r>
              <a:rPr lang="en-GB">
                <a:solidFill>
                  <a:srgbClr val="000000"/>
                </a:solidFill>
              </a:rPr>
              <a:t>Example: </a:t>
            </a:r>
            <a:r>
              <a:rPr lang="en-GB" u="sng">
                <a:solidFill>
                  <a:srgbClr val="38761D"/>
                </a:solidFill>
              </a:rPr>
              <a:t>The more</a:t>
            </a:r>
            <a:r>
              <a:rPr lang="en-GB">
                <a:solidFill>
                  <a:srgbClr val="000000"/>
                </a:solidFill>
              </a:rPr>
              <a:t> we learn, </a:t>
            </a:r>
            <a:r>
              <a:rPr lang="en-GB" u="sng">
                <a:solidFill>
                  <a:srgbClr val="38761D"/>
                </a:solidFill>
              </a:rPr>
              <a:t>the more</a:t>
            </a:r>
            <a:r>
              <a:rPr lang="en-GB">
                <a:solidFill>
                  <a:srgbClr val="000000"/>
                </a:solidFill>
              </a:rPr>
              <a:t> determined we are to make a change.</a:t>
            </a:r>
            <a:endParaRPr>
              <a:solidFill>
                <a:srgbClr val="000000"/>
              </a:solidFill>
            </a:endParaRPr>
          </a:p>
          <a:p>
            <a:pPr indent="0" lvl="0" marL="0" rtl="0" algn="l">
              <a:lnSpc>
                <a:spcPct val="115000"/>
              </a:lnSpc>
              <a:spcBef>
                <a:spcPts val="0"/>
              </a:spcBef>
              <a:spcAft>
                <a:spcPts val="0"/>
              </a:spcAft>
              <a:buSzPts val="1800"/>
              <a:buNone/>
            </a:pPr>
            <a:r>
              <a:t/>
            </a:r>
            <a:endParaRPr>
              <a:solidFill>
                <a:srgbClr val="000000"/>
              </a:solidFill>
            </a:endParaRPr>
          </a:p>
          <a:p>
            <a:pPr indent="0" lvl="0" marL="0" rtl="0" algn="l">
              <a:lnSpc>
                <a:spcPct val="115000"/>
              </a:lnSpc>
              <a:spcBef>
                <a:spcPts val="0"/>
              </a:spcBef>
              <a:spcAft>
                <a:spcPts val="0"/>
              </a:spcAft>
              <a:buSzPts val="1800"/>
              <a:buNone/>
            </a:pPr>
            <a:r>
              <a:t/>
            </a:r>
            <a:endParaRPr>
              <a:solidFill>
                <a:srgbClr val="000000"/>
              </a:solidFill>
            </a:endParaRPr>
          </a:p>
          <a:p>
            <a:pPr indent="-342900" lvl="0" marL="457200" rtl="0" algn="l">
              <a:lnSpc>
                <a:spcPct val="115000"/>
              </a:lnSpc>
              <a:spcBef>
                <a:spcPts val="0"/>
              </a:spcBef>
              <a:spcAft>
                <a:spcPts val="0"/>
              </a:spcAft>
              <a:buClr>
                <a:srgbClr val="000000"/>
              </a:buClr>
              <a:buSzPts val="1800"/>
              <a:buAutoNum type="arabicPeriod"/>
            </a:pPr>
            <a:r>
              <a:rPr lang="en-GB">
                <a:solidFill>
                  <a:srgbClr val="000000"/>
                </a:solidFill>
              </a:rPr>
              <a:t>The more upset he was,</a:t>
            </a:r>
            <a:endParaRPr>
              <a:solidFill>
                <a:srgbClr val="000000"/>
              </a:solidFill>
            </a:endParaRPr>
          </a:p>
          <a:p>
            <a:pPr indent="-342900" lvl="0" marL="457200" rtl="0" algn="l">
              <a:lnSpc>
                <a:spcPct val="115000"/>
              </a:lnSpc>
              <a:spcBef>
                <a:spcPts val="0"/>
              </a:spcBef>
              <a:spcAft>
                <a:spcPts val="0"/>
              </a:spcAft>
              <a:buClr>
                <a:srgbClr val="000000"/>
              </a:buClr>
              <a:buSzPts val="1800"/>
              <a:buAutoNum type="arabicPeriod"/>
            </a:pPr>
            <a:r>
              <a:rPr lang="en-GB">
                <a:solidFill>
                  <a:srgbClr val="000000"/>
                </a:solidFill>
              </a:rPr>
              <a:t>The more confident she became,</a:t>
            </a:r>
            <a:endParaRPr>
              <a:solidFill>
                <a:srgbClr val="000000"/>
              </a:solidFill>
            </a:endParaRPr>
          </a:p>
          <a:p>
            <a:pPr indent="-342900" lvl="0" marL="457200" rtl="0" algn="l">
              <a:lnSpc>
                <a:spcPct val="115000"/>
              </a:lnSpc>
              <a:spcBef>
                <a:spcPts val="0"/>
              </a:spcBef>
              <a:spcAft>
                <a:spcPts val="0"/>
              </a:spcAft>
              <a:buClr>
                <a:srgbClr val="000000"/>
              </a:buClr>
              <a:buSzPts val="1800"/>
              <a:buAutoNum type="arabicPeriod"/>
            </a:pPr>
            <a:r>
              <a:rPr lang="en-GB">
                <a:solidFill>
                  <a:srgbClr val="000000"/>
                </a:solidFill>
              </a:rPr>
              <a:t>The more fossil fuels we burn,</a:t>
            </a:r>
            <a:endParaRPr>
              <a:solidFill>
                <a:srgbClr val="000000"/>
              </a:solidFill>
            </a:endParaRPr>
          </a:p>
          <a:p>
            <a:pPr indent="-342900" lvl="0" marL="457200" rtl="0" algn="l">
              <a:lnSpc>
                <a:spcPct val="115000"/>
              </a:lnSpc>
              <a:spcBef>
                <a:spcPts val="0"/>
              </a:spcBef>
              <a:spcAft>
                <a:spcPts val="0"/>
              </a:spcAft>
              <a:buClr>
                <a:srgbClr val="000000"/>
              </a:buClr>
              <a:buSzPts val="1800"/>
              <a:buAutoNum type="arabicPeriod"/>
            </a:pPr>
            <a:r>
              <a:rPr lang="en-GB">
                <a:solidFill>
                  <a:srgbClr val="000000"/>
                </a:solidFill>
              </a:rPr>
              <a:t>The more you bully,</a:t>
            </a:r>
            <a:endParaRPr>
              <a:solidFill>
                <a:srgbClr val="000000"/>
              </a:solidFill>
            </a:endParaRPr>
          </a:p>
          <a:p>
            <a:pPr indent="-342900" lvl="0" marL="457200" rtl="0" algn="l">
              <a:lnSpc>
                <a:spcPct val="115000"/>
              </a:lnSpc>
              <a:spcBef>
                <a:spcPts val="0"/>
              </a:spcBef>
              <a:spcAft>
                <a:spcPts val="0"/>
              </a:spcAft>
              <a:buClr>
                <a:srgbClr val="000000"/>
              </a:buClr>
              <a:buSzPts val="1800"/>
              <a:buAutoNum type="arabicPeriod"/>
            </a:pPr>
            <a:r>
              <a:rPr lang="en-GB">
                <a:solidFill>
                  <a:srgbClr val="000000"/>
                </a:solidFill>
              </a:rPr>
              <a:t>The more you allow teenagers to stare at their phones,</a:t>
            </a:r>
            <a:endParaRPr>
              <a:solidFill>
                <a:srgbClr val="000000"/>
              </a:solidFill>
            </a:endParaRPr>
          </a:p>
          <a:p>
            <a:pPr indent="0" lvl="0" marL="0" rtl="0" algn="l">
              <a:lnSpc>
                <a:spcPct val="115000"/>
              </a:lnSpc>
              <a:spcBef>
                <a:spcPts val="1600"/>
              </a:spcBef>
              <a:spcAft>
                <a:spcPts val="0"/>
              </a:spcAft>
              <a:buSzPts val="1800"/>
              <a:buNone/>
            </a:pPr>
            <a:r>
              <a:t/>
            </a:r>
            <a:endParaRPr/>
          </a:p>
          <a:p>
            <a:pPr indent="0" lvl="0" marL="0" rtl="0" algn="l">
              <a:lnSpc>
                <a:spcPct val="115000"/>
              </a:lnSpc>
              <a:spcBef>
                <a:spcPts val="1600"/>
              </a:spcBef>
              <a:spcAft>
                <a:spcPts val="0"/>
              </a:spcAft>
              <a:buSzPts val="1800"/>
              <a:buNone/>
            </a:pPr>
            <a:r>
              <a:rPr lang="en-GB"/>
              <a:t> </a:t>
            </a:r>
            <a:endParaRPr/>
          </a:p>
          <a:p>
            <a:pPr indent="0" lvl="0" marL="0" rtl="0" algn="l">
              <a:lnSpc>
                <a:spcPct val="115000"/>
              </a:lnSpc>
              <a:spcBef>
                <a:spcPts val="1600"/>
              </a:spcBef>
              <a:spcAft>
                <a:spcPts val="1600"/>
              </a:spcAft>
              <a:buSzPts val="1800"/>
              <a:buNone/>
            </a:pPr>
            <a:r>
              <a:t/>
            </a:r>
            <a:endParaRPr/>
          </a:p>
        </p:txBody>
      </p:sp>
      <p:pic>
        <p:nvPicPr>
          <p:cNvPr id="489" name="Google Shape;489;p58"/>
          <p:cNvPicPr preferRelativeResize="0"/>
          <p:nvPr/>
        </p:nvPicPr>
        <p:blipFill rotWithShape="1">
          <a:blip r:embed="rId3">
            <a:alphaModFix/>
          </a:blip>
          <a:srcRect b="0" l="0" r="0" t="0"/>
          <a:stretch/>
        </p:blipFill>
        <p:spPr>
          <a:xfrm>
            <a:off x="484376" y="4215089"/>
            <a:ext cx="1134400" cy="791825"/>
          </a:xfrm>
          <a:prstGeom prst="rect">
            <a:avLst/>
          </a:prstGeom>
          <a:noFill/>
          <a:ln>
            <a:noFill/>
          </a:ln>
        </p:spPr>
      </p:pic>
      <p:sp>
        <p:nvSpPr>
          <p:cNvPr id="490" name="Google Shape;490;p58"/>
          <p:cNvSpPr/>
          <p:nvPr/>
        </p:nvSpPr>
        <p:spPr>
          <a:xfrm>
            <a:off x="1708950" y="4279950"/>
            <a:ext cx="4920300" cy="662100"/>
          </a:xfrm>
          <a:prstGeom prst="roundRect">
            <a:avLst>
              <a:gd fmla="val 16667" name="adj"/>
            </a:avLst>
          </a:prstGeom>
          <a:solidFill>
            <a:srgbClr val="EEEEEE"/>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rgbClr val="000000"/>
                </a:solidFill>
                <a:latin typeface="Arial"/>
                <a:ea typeface="Arial"/>
                <a:cs typeface="Arial"/>
                <a:sym typeface="Arial"/>
              </a:rPr>
              <a:t>Use figurative language in at least two of the sentences.</a:t>
            </a:r>
            <a:endParaRPr b="0" i="0" sz="1800" u="none" cap="none" strike="noStrike">
              <a:solidFill>
                <a:srgbClr val="000000"/>
              </a:solidFill>
              <a:latin typeface="Arial"/>
              <a:ea typeface="Arial"/>
              <a:cs typeface="Arial"/>
              <a:sym typeface="Arial"/>
            </a:endParaRPr>
          </a:p>
        </p:txBody>
      </p:sp>
      <p:sp>
        <p:nvSpPr>
          <p:cNvPr id="491" name="Google Shape;491;p58"/>
          <p:cNvSpPr txBox="1"/>
          <p:nvPr/>
        </p:nvSpPr>
        <p:spPr>
          <a:xfrm>
            <a:off x="7991400" y="0"/>
            <a:ext cx="1152600" cy="428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Session 13</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5" name="Shape 495"/>
        <p:cNvGrpSpPr/>
        <p:nvPr/>
      </p:nvGrpSpPr>
      <p:grpSpPr>
        <a:xfrm>
          <a:off x="0" y="0"/>
          <a:ext cx="0" cy="0"/>
          <a:chOff x="0" y="0"/>
          <a:chExt cx="0" cy="0"/>
        </a:xfrm>
      </p:grpSpPr>
      <p:sp>
        <p:nvSpPr>
          <p:cNvPr id="496" name="Google Shape;496;p59"/>
          <p:cNvSpPr txBox="1"/>
          <p:nvPr>
            <p:ph type="title"/>
          </p:nvPr>
        </p:nvSpPr>
        <p:spPr>
          <a:xfrm>
            <a:off x="361725" y="11992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b="1" lang="en-GB"/>
              <a:t>Writing Workshop</a:t>
            </a:r>
            <a:endParaRPr b="1"/>
          </a:p>
        </p:txBody>
      </p:sp>
      <p:sp>
        <p:nvSpPr>
          <p:cNvPr id="497" name="Google Shape;497;p59"/>
          <p:cNvSpPr txBox="1"/>
          <p:nvPr>
            <p:ph idx="1" type="body"/>
          </p:nvPr>
        </p:nvSpPr>
        <p:spPr>
          <a:xfrm>
            <a:off x="361725" y="692625"/>
            <a:ext cx="8520600" cy="3416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800"/>
              <a:buNone/>
            </a:pPr>
            <a:r>
              <a:rPr lang="en-GB">
                <a:solidFill>
                  <a:schemeClr val="dk1"/>
                </a:solidFill>
              </a:rPr>
              <a:t>Think about how you are going to persuade Mrs Molyneux to organise your trip idea.</a:t>
            </a:r>
            <a:r>
              <a:rPr lang="en-GB">
                <a:solidFill>
                  <a:srgbClr val="000000"/>
                </a:solidFill>
              </a:rPr>
              <a:t>  </a:t>
            </a:r>
            <a:r>
              <a:rPr b="1" lang="en-GB">
                <a:solidFill>
                  <a:srgbClr val="000000"/>
                </a:solidFill>
              </a:rPr>
              <a:t>Write three examples </a:t>
            </a:r>
            <a:r>
              <a:rPr b="1" lang="en-GB">
                <a:solidFill>
                  <a:srgbClr val="38761D"/>
                </a:solidFill>
              </a:rPr>
              <a:t>The more, the more</a:t>
            </a:r>
            <a:r>
              <a:rPr b="1" lang="en-GB">
                <a:solidFill>
                  <a:srgbClr val="1155CC"/>
                </a:solidFill>
              </a:rPr>
              <a:t> </a:t>
            </a:r>
            <a:r>
              <a:rPr b="1" lang="en-GB">
                <a:solidFill>
                  <a:schemeClr val="dk1"/>
                </a:solidFill>
              </a:rPr>
              <a:t>sentences</a:t>
            </a:r>
            <a:r>
              <a:rPr b="1" lang="en-GB">
                <a:solidFill>
                  <a:srgbClr val="000000"/>
                </a:solidFill>
              </a:rPr>
              <a:t>.</a:t>
            </a:r>
            <a:r>
              <a:rPr lang="en-GB">
                <a:solidFill>
                  <a:srgbClr val="000000"/>
                </a:solidFill>
              </a:rPr>
              <a:t>  These sentences need to be perfect before they go into the Sentence Store.</a:t>
            </a:r>
            <a:endParaRPr>
              <a:solidFill>
                <a:srgbClr val="000000"/>
              </a:solidFill>
            </a:endParaRPr>
          </a:p>
          <a:p>
            <a:pPr indent="0" lvl="0" marL="0" rtl="0" algn="l">
              <a:lnSpc>
                <a:spcPct val="115000"/>
              </a:lnSpc>
              <a:spcBef>
                <a:spcPts val="1600"/>
              </a:spcBef>
              <a:spcAft>
                <a:spcPts val="0"/>
              </a:spcAft>
              <a:buSzPts val="1800"/>
              <a:buNone/>
            </a:pPr>
            <a:r>
              <a:t/>
            </a:r>
            <a:endParaRPr b="1" u="sng">
              <a:solidFill>
                <a:srgbClr val="000000"/>
              </a:solidFill>
            </a:endParaRPr>
          </a:p>
          <a:p>
            <a:pPr indent="0" lvl="0" marL="0" rtl="0" algn="l">
              <a:lnSpc>
                <a:spcPct val="115000"/>
              </a:lnSpc>
              <a:spcBef>
                <a:spcPts val="1600"/>
              </a:spcBef>
              <a:spcAft>
                <a:spcPts val="0"/>
              </a:spcAft>
              <a:buSzPts val="1800"/>
              <a:buNone/>
            </a:pPr>
            <a:r>
              <a:rPr b="1" lang="en-GB" u="sng">
                <a:solidFill>
                  <a:schemeClr val="dk1"/>
                </a:solidFill>
              </a:rPr>
              <a:t>Self-Assessment Check</a:t>
            </a:r>
            <a:endParaRPr b="1" u="sng">
              <a:solidFill>
                <a:schemeClr val="dk1"/>
              </a:solidFill>
            </a:endParaRPr>
          </a:p>
          <a:p>
            <a:pPr indent="-317500" lvl="0" marL="457200" rtl="0" algn="l">
              <a:lnSpc>
                <a:spcPct val="115000"/>
              </a:lnSpc>
              <a:spcBef>
                <a:spcPts val="0"/>
              </a:spcBef>
              <a:spcAft>
                <a:spcPts val="0"/>
              </a:spcAft>
              <a:buClr>
                <a:schemeClr val="dk1"/>
              </a:buClr>
              <a:buSzPts val="1400"/>
              <a:buChar char="●"/>
            </a:pPr>
            <a:r>
              <a:rPr lang="en-GB">
                <a:solidFill>
                  <a:schemeClr val="dk1"/>
                </a:solidFill>
              </a:rPr>
              <a:t>Is my writing punctuated correctly?</a:t>
            </a:r>
            <a:endParaRPr>
              <a:solidFill>
                <a:schemeClr val="dk1"/>
              </a:solidFill>
            </a:endParaRPr>
          </a:p>
          <a:p>
            <a:pPr indent="-342900" lvl="0" marL="457200" rtl="0" algn="l">
              <a:lnSpc>
                <a:spcPct val="115000"/>
              </a:lnSpc>
              <a:spcBef>
                <a:spcPts val="0"/>
              </a:spcBef>
              <a:spcAft>
                <a:spcPts val="0"/>
              </a:spcAft>
              <a:buClr>
                <a:schemeClr val="dk1"/>
              </a:buClr>
              <a:buSzPts val="1800"/>
              <a:buChar char="●"/>
            </a:pPr>
            <a:r>
              <a:rPr lang="en-GB">
                <a:solidFill>
                  <a:schemeClr val="dk1"/>
                </a:solidFill>
              </a:rPr>
              <a:t>Could I improve the vocabulary?</a:t>
            </a:r>
            <a:endParaRPr>
              <a:solidFill>
                <a:schemeClr val="dk1"/>
              </a:solidFill>
            </a:endParaRPr>
          </a:p>
          <a:p>
            <a:pPr indent="-342900" lvl="0" marL="457200" rtl="0" algn="l">
              <a:lnSpc>
                <a:spcPct val="115000"/>
              </a:lnSpc>
              <a:spcBef>
                <a:spcPts val="0"/>
              </a:spcBef>
              <a:spcAft>
                <a:spcPts val="0"/>
              </a:spcAft>
              <a:buClr>
                <a:schemeClr val="dk1"/>
              </a:buClr>
              <a:buSzPts val="1800"/>
              <a:buChar char="●"/>
            </a:pPr>
            <a:r>
              <a:rPr lang="en-GB">
                <a:solidFill>
                  <a:schemeClr val="dk1"/>
                </a:solidFill>
              </a:rPr>
              <a:t>Is my tone polite and persuasive?</a:t>
            </a:r>
            <a:endParaRPr>
              <a:solidFill>
                <a:srgbClr val="000000"/>
              </a:solidFill>
            </a:endParaRPr>
          </a:p>
        </p:txBody>
      </p:sp>
      <p:pic>
        <p:nvPicPr>
          <p:cNvPr id="498" name="Google Shape;498;p59"/>
          <p:cNvPicPr preferRelativeResize="0"/>
          <p:nvPr/>
        </p:nvPicPr>
        <p:blipFill rotWithShape="1">
          <a:blip r:embed="rId3">
            <a:alphaModFix/>
          </a:blip>
          <a:srcRect b="0" l="0" r="0" t="0"/>
          <a:stretch/>
        </p:blipFill>
        <p:spPr>
          <a:xfrm>
            <a:off x="474851" y="4103901"/>
            <a:ext cx="1134400" cy="791825"/>
          </a:xfrm>
          <a:prstGeom prst="rect">
            <a:avLst/>
          </a:prstGeom>
          <a:noFill/>
          <a:ln>
            <a:noFill/>
          </a:ln>
        </p:spPr>
      </p:pic>
      <p:sp>
        <p:nvSpPr>
          <p:cNvPr id="499" name="Google Shape;499;p59"/>
          <p:cNvSpPr txBox="1"/>
          <p:nvPr/>
        </p:nvSpPr>
        <p:spPr>
          <a:xfrm>
            <a:off x="1742350" y="4372950"/>
            <a:ext cx="4172700" cy="522600"/>
          </a:xfrm>
          <a:prstGeom prst="rect">
            <a:avLst/>
          </a:prstGeom>
          <a:noFill/>
          <a:ln>
            <a:noFill/>
          </a:ln>
        </p:spPr>
        <p:txBody>
          <a:bodyPr anchorCtr="0" anchor="t" bIns="91425" lIns="91425" spcFirstLastPara="1" rIns="91425" wrap="square" tIns="91425">
            <a:noAutofit/>
          </a:bodyPr>
          <a:lstStyle/>
          <a:p>
            <a:pPr indent="-342900" lvl="0" marL="457200" marR="0" rtl="0" algn="l">
              <a:lnSpc>
                <a:spcPct val="100000"/>
              </a:lnSpc>
              <a:spcBef>
                <a:spcPts val="0"/>
              </a:spcBef>
              <a:spcAft>
                <a:spcPts val="0"/>
              </a:spcAft>
              <a:buClr>
                <a:srgbClr val="000000"/>
              </a:buClr>
              <a:buSzPts val="1800"/>
              <a:buFont typeface="Arial"/>
              <a:buChar char="●"/>
            </a:pPr>
            <a:r>
              <a:rPr b="0" i="0" lang="en-GB" sz="1800" u="none" cap="none" strike="noStrike">
                <a:solidFill>
                  <a:srgbClr val="000000"/>
                </a:solidFill>
                <a:latin typeface="Arial"/>
                <a:ea typeface="Arial"/>
                <a:cs typeface="Arial"/>
                <a:sym typeface="Arial"/>
              </a:rPr>
              <a:t>Could I add figurative language?</a:t>
            </a:r>
            <a:endParaRPr b="0" i="0" sz="1800" u="none" cap="none" strike="noStrike">
              <a:solidFill>
                <a:srgbClr val="000000"/>
              </a:solidFill>
              <a:latin typeface="Arial"/>
              <a:ea typeface="Arial"/>
              <a:cs typeface="Arial"/>
              <a:sym typeface="Arial"/>
            </a:endParaRPr>
          </a:p>
        </p:txBody>
      </p:sp>
      <p:pic>
        <p:nvPicPr>
          <p:cNvPr id="500" name="Google Shape;500;p59"/>
          <p:cNvPicPr preferRelativeResize="0"/>
          <p:nvPr/>
        </p:nvPicPr>
        <p:blipFill rotWithShape="1">
          <a:blip r:embed="rId4">
            <a:alphaModFix/>
          </a:blip>
          <a:srcRect b="11300" l="10127" r="11545" t="21832"/>
          <a:stretch/>
        </p:blipFill>
        <p:spPr>
          <a:xfrm>
            <a:off x="5724525" y="2833275"/>
            <a:ext cx="1169700" cy="1212300"/>
          </a:xfrm>
          <a:prstGeom prst="rect">
            <a:avLst/>
          </a:prstGeom>
          <a:noFill/>
          <a:ln>
            <a:noFill/>
          </a:ln>
        </p:spPr>
      </p:pic>
      <p:sp>
        <p:nvSpPr>
          <p:cNvPr id="501" name="Google Shape;501;p59"/>
          <p:cNvSpPr txBox="1"/>
          <p:nvPr/>
        </p:nvSpPr>
        <p:spPr>
          <a:xfrm>
            <a:off x="6894225" y="2833275"/>
            <a:ext cx="2175900" cy="21876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chemeClr val="dk1"/>
                </a:solidFill>
                <a:latin typeface="Arial"/>
                <a:ea typeface="Arial"/>
                <a:cs typeface="Arial"/>
                <a:sym typeface="Arial"/>
              </a:rPr>
              <a:t>When your three sentences are perfect, write them neatly into your Sentence Store.</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chemeClr val="dk1"/>
                </a:solidFill>
                <a:latin typeface="Arial"/>
                <a:ea typeface="Arial"/>
                <a:cs typeface="Arial"/>
                <a:sym typeface="Arial"/>
              </a:rPr>
              <a:t>You will need these sentences when you write your story.</a:t>
            </a:r>
            <a:endParaRPr b="0" i="0" sz="1400" u="none" cap="none" strike="noStrike">
              <a:solidFill>
                <a:srgbClr val="000000"/>
              </a:solidFill>
              <a:latin typeface="Arial"/>
              <a:ea typeface="Arial"/>
              <a:cs typeface="Arial"/>
              <a:sym typeface="Arial"/>
            </a:endParaRPr>
          </a:p>
        </p:txBody>
      </p:sp>
      <p:sp>
        <p:nvSpPr>
          <p:cNvPr id="502" name="Google Shape;502;p59"/>
          <p:cNvSpPr txBox="1"/>
          <p:nvPr/>
        </p:nvSpPr>
        <p:spPr>
          <a:xfrm>
            <a:off x="7926950" y="0"/>
            <a:ext cx="1152600" cy="428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Session 13</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6" name="Shape 506"/>
        <p:cNvGrpSpPr/>
        <p:nvPr/>
      </p:nvGrpSpPr>
      <p:grpSpPr>
        <a:xfrm>
          <a:off x="0" y="0"/>
          <a:ext cx="0" cy="0"/>
          <a:chOff x="0" y="0"/>
          <a:chExt cx="0" cy="0"/>
        </a:xfrm>
      </p:grpSpPr>
      <p:sp>
        <p:nvSpPr>
          <p:cNvPr id="507" name="Google Shape;507;p60"/>
          <p:cNvSpPr txBox="1"/>
          <p:nvPr/>
        </p:nvSpPr>
        <p:spPr>
          <a:xfrm>
            <a:off x="191750" y="256250"/>
            <a:ext cx="8811600" cy="28956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highlight>
                  <a:srgbClr val="FFFFFF"/>
                </a:highlight>
                <a:latin typeface="Arial"/>
                <a:ea typeface="Arial"/>
                <a:cs typeface="Arial"/>
                <a:sym typeface="Arial"/>
              </a:rPr>
              <a:t>Join us for a spectacular Fireworks event that will </a:t>
            </a:r>
            <a:r>
              <a:rPr b="0" i="0" lang="en-GB" sz="1400" u="none" cap="none" strike="noStrike">
                <a:solidFill>
                  <a:srgbClr val="FF0000"/>
                </a:solidFill>
                <a:highlight>
                  <a:srgbClr val="FFFFFF"/>
                </a:highlight>
                <a:latin typeface="Arial"/>
                <a:ea typeface="Arial"/>
                <a:cs typeface="Arial"/>
                <a:sym typeface="Arial"/>
              </a:rPr>
              <a:t>dazzle and delight</a:t>
            </a:r>
            <a:r>
              <a:rPr b="0" i="0" lang="en-GB" sz="1400" u="none" cap="none" strike="noStrike">
                <a:solidFill>
                  <a:srgbClr val="000000"/>
                </a:solidFill>
                <a:highlight>
                  <a:srgbClr val="FFFFFF"/>
                </a:highlight>
                <a:latin typeface="Arial"/>
                <a:ea typeface="Arial"/>
                <a:cs typeface="Arial"/>
                <a:sym typeface="Arial"/>
              </a:rPr>
              <a:t>! </a:t>
            </a:r>
            <a:endParaRPr b="0" i="0" sz="1400" u="none" cap="none" strike="noStrike">
              <a:solidFill>
                <a:srgbClr val="000000"/>
              </a:solidFill>
              <a:highlight>
                <a:srgbClr val="FFFFFF"/>
              </a:highlight>
              <a:latin typeface="Arial"/>
              <a:ea typeface="Arial"/>
              <a:cs typeface="Arial"/>
              <a:sym typeface="Arial"/>
            </a:endParaRPr>
          </a:p>
          <a:p>
            <a:pPr indent="0" lvl="0" marL="0" marR="0" rtl="0" algn="l">
              <a:lnSpc>
                <a:spcPct val="100000"/>
              </a:lnSpc>
              <a:spcBef>
                <a:spcPts val="1200"/>
              </a:spcBef>
              <a:spcAft>
                <a:spcPts val="0"/>
              </a:spcAft>
              <a:buClr>
                <a:srgbClr val="000000"/>
              </a:buClr>
              <a:buSzPts val="1400"/>
              <a:buFont typeface="Arial"/>
              <a:buNone/>
            </a:pPr>
            <a:r>
              <a:rPr b="0" i="0" lang="en-GB" sz="1400" u="none" cap="none" strike="noStrike">
                <a:solidFill>
                  <a:srgbClr val="000000"/>
                </a:solidFill>
                <a:highlight>
                  <a:srgbClr val="FFFFFF"/>
                </a:highlight>
                <a:latin typeface="Arial"/>
                <a:ea typeface="Arial"/>
                <a:cs typeface="Arial"/>
                <a:sym typeface="Arial"/>
              </a:rPr>
              <a:t>Every year, we welcome families and thrill seekers of all ages to our spectacular fireworks.</a:t>
            </a:r>
            <a:endParaRPr b="0" i="0" sz="1400" u="none" cap="none" strike="noStrike">
              <a:solidFill>
                <a:srgbClr val="000000"/>
              </a:solidFill>
              <a:highlight>
                <a:srgbClr val="FFFFFF"/>
              </a:highlight>
              <a:latin typeface="Arial"/>
              <a:ea typeface="Arial"/>
              <a:cs typeface="Arial"/>
              <a:sym typeface="Arial"/>
            </a:endParaRPr>
          </a:p>
          <a:p>
            <a:pPr indent="0" lvl="0" marL="0" marR="0" rtl="0" algn="l">
              <a:lnSpc>
                <a:spcPct val="100000"/>
              </a:lnSpc>
              <a:spcBef>
                <a:spcPts val="1200"/>
              </a:spcBef>
              <a:spcAft>
                <a:spcPts val="0"/>
              </a:spcAft>
              <a:buClr>
                <a:srgbClr val="000000"/>
              </a:buClr>
              <a:buSzPts val="1400"/>
              <a:buFont typeface="Arial"/>
              <a:buNone/>
            </a:pPr>
            <a:r>
              <a:rPr b="0" i="0" lang="en-GB" sz="1400" u="none" cap="none" strike="noStrike">
                <a:solidFill>
                  <a:srgbClr val="000000"/>
                </a:solidFill>
                <a:highlight>
                  <a:srgbClr val="FFFFFF"/>
                </a:highlight>
                <a:latin typeface="Arial"/>
                <a:ea typeface="Arial"/>
                <a:cs typeface="Arial"/>
                <a:sym typeface="Arial"/>
              </a:rPr>
              <a:t>Our fireworks event has always been popular with locals from Stoke on Trent, Staffordshire; but we’re fast becoming known as one of the best fireworks displays in the UK!</a:t>
            </a:r>
            <a:endParaRPr b="0" i="0" sz="1400" u="none" cap="none" strike="noStrike">
              <a:solidFill>
                <a:srgbClr val="000000"/>
              </a:solidFill>
              <a:highlight>
                <a:srgbClr val="FFFFFF"/>
              </a:highlight>
              <a:latin typeface="Arial"/>
              <a:ea typeface="Arial"/>
              <a:cs typeface="Arial"/>
              <a:sym typeface="Arial"/>
            </a:endParaRPr>
          </a:p>
          <a:p>
            <a:pPr indent="0" lvl="0" marL="0" marR="0" rtl="0" algn="l">
              <a:lnSpc>
                <a:spcPct val="100000"/>
              </a:lnSpc>
              <a:spcBef>
                <a:spcPts val="1200"/>
              </a:spcBef>
              <a:spcAft>
                <a:spcPts val="0"/>
              </a:spcAft>
              <a:buClr>
                <a:srgbClr val="000000"/>
              </a:buClr>
              <a:buSzPts val="1400"/>
              <a:buFont typeface="Arial"/>
              <a:buNone/>
            </a:pPr>
            <a:r>
              <a:rPr b="0" i="0" lang="en-GB" sz="1400" u="none" cap="none" strike="noStrike">
                <a:solidFill>
                  <a:srgbClr val="000000"/>
                </a:solidFill>
                <a:highlight>
                  <a:srgbClr val="FFFFFF"/>
                </a:highlight>
                <a:latin typeface="Arial"/>
                <a:ea typeface="Arial"/>
                <a:cs typeface="Arial"/>
                <a:sym typeface="Arial"/>
              </a:rPr>
              <a:t>Hosted on the closest weekend in November, our Bonfire Night fireworks events span three whole days! Be sure to book in advance to avoid missing out.</a:t>
            </a:r>
            <a:endParaRPr b="0" i="0" sz="1400" u="none" cap="none" strike="noStrike">
              <a:solidFill>
                <a:srgbClr val="000000"/>
              </a:solidFill>
              <a:highlight>
                <a:srgbClr val="FFFFFF"/>
              </a:highlight>
              <a:latin typeface="Arial"/>
              <a:ea typeface="Arial"/>
              <a:cs typeface="Arial"/>
              <a:sym typeface="Arial"/>
            </a:endParaRPr>
          </a:p>
          <a:p>
            <a:pPr indent="0" lvl="0" marL="0" marR="0" rtl="0" algn="l">
              <a:lnSpc>
                <a:spcPct val="100000"/>
              </a:lnSpc>
              <a:spcBef>
                <a:spcPts val="1200"/>
              </a:spcBef>
              <a:spcAft>
                <a:spcPts val="0"/>
              </a:spcAft>
              <a:buClr>
                <a:srgbClr val="000000"/>
              </a:buClr>
              <a:buSzPts val="1400"/>
              <a:buFont typeface="Arial"/>
              <a:buNone/>
            </a:pPr>
            <a:r>
              <a:rPr b="0" i="0" lang="en-GB" sz="1400" u="none" cap="none" strike="noStrike">
                <a:solidFill>
                  <a:srgbClr val="000000"/>
                </a:solidFill>
                <a:highlight>
                  <a:srgbClr val="FFFFFF"/>
                </a:highlight>
                <a:latin typeface="Arial"/>
                <a:ea typeface="Arial"/>
                <a:cs typeface="Arial"/>
                <a:sym typeface="Arial"/>
              </a:rPr>
              <a:t>Remember, remember, this sensational event will be your last chance to experience our record-breaking rides and attractions before our 2020 theme park season comes to an end.</a:t>
            </a:r>
            <a:endParaRPr b="0" i="0" sz="1400" u="none" cap="none" strike="noStrike">
              <a:solidFill>
                <a:srgbClr val="000000"/>
              </a:solidFill>
              <a:highlight>
                <a:srgbClr val="FFFFFF"/>
              </a:highlight>
              <a:latin typeface="Arial"/>
              <a:ea typeface="Arial"/>
              <a:cs typeface="Arial"/>
              <a:sym typeface="Arial"/>
            </a:endParaRPr>
          </a:p>
          <a:p>
            <a:pPr indent="0" lvl="0" marL="0" marR="0" rtl="0" algn="l">
              <a:lnSpc>
                <a:spcPct val="100000"/>
              </a:lnSpc>
              <a:spcBef>
                <a:spcPts val="1200"/>
              </a:spcBef>
              <a:spcAft>
                <a:spcPts val="0"/>
              </a:spcAft>
              <a:buClr>
                <a:srgbClr val="000000"/>
              </a:buClr>
              <a:buSzPts val="1400"/>
              <a:buFont typeface="Arial"/>
              <a:buNone/>
            </a:pPr>
            <a:r>
              <a:rPr b="0" i="0" lang="en-GB" sz="1400" u="none" cap="none" strike="noStrike">
                <a:solidFill>
                  <a:srgbClr val="000000"/>
                </a:solidFill>
                <a:highlight>
                  <a:srgbClr val="FFFFFF"/>
                </a:highlight>
                <a:latin typeface="Arial"/>
                <a:ea typeface="Arial"/>
                <a:cs typeface="Arial"/>
                <a:sym typeface="Arial"/>
              </a:rPr>
              <a:t>What’s more, as the theme park stays open late for the fireworks display, you can even ride in the dark!</a:t>
            </a:r>
            <a:endParaRPr b="0" i="0" sz="1400" u="none" cap="none" strike="noStrike">
              <a:solidFill>
                <a:srgbClr val="000000"/>
              </a:solidFill>
              <a:highlight>
                <a:srgbClr val="FFFFFF"/>
              </a:highlight>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1" i="0" sz="1400" u="none" cap="none" strike="noStrike">
              <a:solidFill>
                <a:srgbClr val="000000"/>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1" i="0" sz="1800" u="none" cap="none" strike="noStrike">
              <a:solidFill>
                <a:srgbClr val="141414"/>
              </a:solidFill>
              <a:highlight>
                <a:srgbClr val="FFFFFF"/>
              </a:highlight>
              <a:latin typeface="Arial"/>
              <a:ea typeface="Arial"/>
              <a:cs typeface="Arial"/>
              <a:sym typeface="Arial"/>
            </a:endParaRPr>
          </a:p>
          <a:p>
            <a:pPr indent="0" lvl="0" marL="0" marR="0" rtl="0" algn="l">
              <a:lnSpc>
                <a:spcPct val="100000"/>
              </a:lnSpc>
              <a:spcBef>
                <a:spcPts val="900"/>
              </a:spcBef>
              <a:spcAft>
                <a:spcPts val="0"/>
              </a:spcAft>
              <a:buClr>
                <a:srgbClr val="000000"/>
              </a:buClr>
              <a:buSzPts val="1350"/>
              <a:buFont typeface="Arial"/>
              <a:buNone/>
            </a:pPr>
            <a:r>
              <a:t/>
            </a:r>
            <a:endParaRPr b="0" i="0" sz="1350" u="none" cap="none" strike="noStrike">
              <a:solidFill>
                <a:srgbClr val="626262"/>
              </a:solidFill>
              <a:highlight>
                <a:srgbClr val="FFFFFF"/>
              </a:highlight>
              <a:latin typeface="Arial"/>
              <a:ea typeface="Arial"/>
              <a:cs typeface="Arial"/>
              <a:sym typeface="Arial"/>
            </a:endParaRPr>
          </a:p>
        </p:txBody>
      </p:sp>
      <p:sp>
        <p:nvSpPr>
          <p:cNvPr id="508" name="Google Shape;508;p60"/>
          <p:cNvSpPr txBox="1"/>
          <p:nvPr/>
        </p:nvSpPr>
        <p:spPr>
          <a:xfrm>
            <a:off x="191750" y="3151775"/>
            <a:ext cx="6304200" cy="19155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330200" lvl="0" marL="457200" marR="0" rtl="0" algn="l">
              <a:lnSpc>
                <a:spcPct val="100000"/>
              </a:lnSpc>
              <a:spcBef>
                <a:spcPts val="0"/>
              </a:spcBef>
              <a:spcAft>
                <a:spcPts val="0"/>
              </a:spcAft>
              <a:buClr>
                <a:srgbClr val="000000"/>
              </a:buClr>
              <a:buSzPts val="1600"/>
              <a:buFont typeface="Arial"/>
              <a:buAutoNum type="arabicPeriod"/>
            </a:pPr>
            <a:r>
              <a:rPr b="0" i="0" lang="en-GB" sz="1600" u="none" cap="none" strike="noStrike">
                <a:solidFill>
                  <a:srgbClr val="000000"/>
                </a:solidFill>
                <a:latin typeface="Arial"/>
                <a:ea typeface="Arial"/>
                <a:cs typeface="Arial"/>
                <a:sym typeface="Arial"/>
              </a:rPr>
              <a:t>What ages are welcome at the fireworks event?</a:t>
            </a:r>
            <a:endParaRPr b="0" i="0" sz="1600" u="none" cap="none" strike="noStrike">
              <a:solidFill>
                <a:srgbClr val="000000"/>
              </a:solidFill>
              <a:latin typeface="Arial"/>
              <a:ea typeface="Arial"/>
              <a:cs typeface="Arial"/>
              <a:sym typeface="Arial"/>
            </a:endParaRPr>
          </a:p>
          <a:p>
            <a:pPr indent="-330200" lvl="0" marL="457200" marR="0" rtl="0" algn="l">
              <a:lnSpc>
                <a:spcPct val="100000"/>
              </a:lnSpc>
              <a:spcBef>
                <a:spcPts val="0"/>
              </a:spcBef>
              <a:spcAft>
                <a:spcPts val="0"/>
              </a:spcAft>
              <a:buClr>
                <a:srgbClr val="000000"/>
              </a:buClr>
              <a:buSzPts val="1600"/>
              <a:buFont typeface="Arial"/>
              <a:buAutoNum type="arabicPeriod"/>
            </a:pPr>
            <a:r>
              <a:rPr b="0" i="0" lang="en-GB" sz="1600" u="none" cap="none" strike="noStrike">
                <a:solidFill>
                  <a:srgbClr val="000000"/>
                </a:solidFill>
                <a:latin typeface="Arial"/>
                <a:ea typeface="Arial"/>
                <a:cs typeface="Arial"/>
                <a:sym typeface="Arial"/>
              </a:rPr>
              <a:t>Where is the event?</a:t>
            </a:r>
            <a:endParaRPr b="0" i="0" sz="1600" u="none" cap="none" strike="noStrike">
              <a:solidFill>
                <a:srgbClr val="000000"/>
              </a:solidFill>
              <a:latin typeface="Arial"/>
              <a:ea typeface="Arial"/>
              <a:cs typeface="Arial"/>
              <a:sym typeface="Arial"/>
            </a:endParaRPr>
          </a:p>
          <a:p>
            <a:pPr indent="-330200" lvl="0" marL="457200" marR="0" rtl="0" algn="l">
              <a:lnSpc>
                <a:spcPct val="100000"/>
              </a:lnSpc>
              <a:spcBef>
                <a:spcPts val="0"/>
              </a:spcBef>
              <a:spcAft>
                <a:spcPts val="0"/>
              </a:spcAft>
              <a:buClr>
                <a:srgbClr val="000000"/>
              </a:buClr>
              <a:buSzPts val="1600"/>
              <a:buFont typeface="Arial"/>
              <a:buAutoNum type="arabicPeriod"/>
            </a:pPr>
            <a:r>
              <a:rPr b="0" i="0" lang="en-GB" sz="1600" u="none" cap="none" strike="noStrike">
                <a:solidFill>
                  <a:schemeClr val="dk1"/>
                </a:solidFill>
                <a:latin typeface="Arial"/>
                <a:ea typeface="Arial"/>
                <a:cs typeface="Arial"/>
                <a:sym typeface="Arial"/>
              </a:rPr>
              <a:t>How long does the event last?</a:t>
            </a:r>
            <a:endParaRPr b="0" i="0" sz="1600" u="none" cap="none" strike="noStrike">
              <a:solidFill>
                <a:schemeClr val="dk1"/>
              </a:solidFill>
              <a:latin typeface="Arial"/>
              <a:ea typeface="Arial"/>
              <a:cs typeface="Arial"/>
              <a:sym typeface="Arial"/>
            </a:endParaRPr>
          </a:p>
          <a:p>
            <a:pPr indent="-330200" lvl="0" marL="457200" marR="0" rtl="0" algn="l">
              <a:lnSpc>
                <a:spcPct val="100000"/>
              </a:lnSpc>
              <a:spcBef>
                <a:spcPts val="0"/>
              </a:spcBef>
              <a:spcAft>
                <a:spcPts val="0"/>
              </a:spcAft>
              <a:buClr>
                <a:schemeClr val="dk1"/>
              </a:buClr>
              <a:buSzPts val="1600"/>
              <a:buFont typeface="Arial"/>
              <a:buAutoNum type="arabicPeriod"/>
            </a:pPr>
            <a:r>
              <a:rPr b="0" i="0" lang="en-GB" sz="1600" u="none" cap="none" strike="noStrike">
                <a:solidFill>
                  <a:schemeClr val="dk1"/>
                </a:solidFill>
                <a:latin typeface="Arial"/>
                <a:ea typeface="Arial"/>
                <a:cs typeface="Arial"/>
                <a:sym typeface="Arial"/>
              </a:rPr>
              <a:t>Why is the event the last chance to experience the rides and attractions?</a:t>
            </a:r>
            <a:endParaRPr b="0" i="0" sz="1600" u="none" cap="none" strike="noStrike">
              <a:solidFill>
                <a:schemeClr val="dk1"/>
              </a:solidFill>
              <a:latin typeface="Arial"/>
              <a:ea typeface="Arial"/>
              <a:cs typeface="Arial"/>
              <a:sym typeface="Arial"/>
            </a:endParaRPr>
          </a:p>
          <a:p>
            <a:pPr indent="-330200" lvl="0" marL="457200" marR="0" rtl="0" algn="l">
              <a:lnSpc>
                <a:spcPct val="100000"/>
              </a:lnSpc>
              <a:spcBef>
                <a:spcPts val="0"/>
              </a:spcBef>
              <a:spcAft>
                <a:spcPts val="0"/>
              </a:spcAft>
              <a:buClr>
                <a:schemeClr val="dk1"/>
              </a:buClr>
              <a:buSzPts val="1600"/>
              <a:buFont typeface="Arial"/>
              <a:buAutoNum type="arabicPeriod"/>
            </a:pPr>
            <a:r>
              <a:rPr b="0" i="0" lang="en-GB" sz="1600" u="none" cap="none" strike="noStrike">
                <a:solidFill>
                  <a:schemeClr val="dk1"/>
                </a:solidFill>
                <a:latin typeface="Arial"/>
                <a:ea typeface="Arial"/>
                <a:cs typeface="Arial"/>
                <a:sym typeface="Arial"/>
              </a:rPr>
              <a:t>Find two synonyms for amazing.</a:t>
            </a:r>
            <a:endParaRPr b="0" i="0" sz="1600" u="none" cap="none" strike="noStrike">
              <a:solidFill>
                <a:schemeClr val="dk1"/>
              </a:solidFill>
              <a:latin typeface="Arial"/>
              <a:ea typeface="Arial"/>
              <a:cs typeface="Arial"/>
              <a:sym typeface="Arial"/>
            </a:endParaRPr>
          </a:p>
          <a:p>
            <a:pPr indent="-330200" lvl="0" marL="457200" marR="0" rtl="0" algn="l">
              <a:lnSpc>
                <a:spcPct val="100000"/>
              </a:lnSpc>
              <a:spcBef>
                <a:spcPts val="0"/>
              </a:spcBef>
              <a:spcAft>
                <a:spcPts val="0"/>
              </a:spcAft>
              <a:buClr>
                <a:srgbClr val="000000"/>
              </a:buClr>
              <a:buSzPts val="1600"/>
              <a:buFont typeface="Arial"/>
              <a:buAutoNum type="arabicPeriod"/>
            </a:pPr>
            <a:r>
              <a:rPr b="0" i="0" lang="en-GB" sz="1600" u="none" cap="none" strike="noStrike">
                <a:solidFill>
                  <a:srgbClr val="000000"/>
                </a:solidFill>
                <a:latin typeface="Arial"/>
                <a:ea typeface="Arial"/>
                <a:cs typeface="Arial"/>
                <a:sym typeface="Arial"/>
              </a:rPr>
              <a:t>What device has the writer used here and why?</a:t>
            </a:r>
            <a:endParaRPr b="0" i="0" sz="1600" u="none" cap="none" strike="noStrike">
              <a:solidFill>
                <a:srgbClr val="000000"/>
              </a:solidFill>
              <a:latin typeface="Arial"/>
              <a:ea typeface="Arial"/>
              <a:cs typeface="Arial"/>
              <a:sym typeface="Arial"/>
            </a:endParaRPr>
          </a:p>
        </p:txBody>
      </p:sp>
      <p:pic>
        <p:nvPicPr>
          <p:cNvPr id="509" name="Google Shape;509;p60"/>
          <p:cNvPicPr preferRelativeResize="0"/>
          <p:nvPr/>
        </p:nvPicPr>
        <p:blipFill rotWithShape="1">
          <a:blip r:embed="rId3">
            <a:alphaModFix/>
          </a:blip>
          <a:srcRect b="0" l="0" r="0" t="0"/>
          <a:stretch/>
        </p:blipFill>
        <p:spPr>
          <a:xfrm>
            <a:off x="6496050" y="3151775"/>
            <a:ext cx="735025" cy="638175"/>
          </a:xfrm>
          <a:prstGeom prst="rect">
            <a:avLst/>
          </a:prstGeom>
          <a:noFill/>
          <a:ln>
            <a:noFill/>
          </a:ln>
        </p:spPr>
      </p:pic>
      <p:sp>
        <p:nvSpPr>
          <p:cNvPr id="510" name="Google Shape;510;p60"/>
          <p:cNvSpPr txBox="1"/>
          <p:nvPr/>
        </p:nvSpPr>
        <p:spPr>
          <a:xfrm>
            <a:off x="6496050" y="3153125"/>
            <a:ext cx="2507400" cy="19128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Identify three rhetorical devices the writer uses and explain why they make this advert persuasive.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1" i="0" lang="en-GB" sz="1600" u="none" cap="none" strike="noStrike">
                <a:solidFill>
                  <a:srgbClr val="000000"/>
                </a:solidFill>
                <a:latin typeface="Arial"/>
                <a:ea typeface="Arial"/>
                <a:cs typeface="Arial"/>
                <a:sym typeface="Arial"/>
              </a:rPr>
              <a:t>             </a:t>
            </a:r>
            <a:endParaRPr b="0" i="0" sz="16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p:txBody>
      </p:sp>
      <p:sp>
        <p:nvSpPr>
          <p:cNvPr id="511" name="Google Shape;511;p60"/>
          <p:cNvSpPr txBox="1"/>
          <p:nvPr/>
        </p:nvSpPr>
        <p:spPr>
          <a:xfrm>
            <a:off x="0" y="-96250"/>
            <a:ext cx="1343100" cy="352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Session 14</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5" name="Shape 515"/>
        <p:cNvGrpSpPr/>
        <p:nvPr/>
      </p:nvGrpSpPr>
      <p:grpSpPr>
        <a:xfrm>
          <a:off x="0" y="0"/>
          <a:ext cx="0" cy="0"/>
          <a:chOff x="0" y="0"/>
          <a:chExt cx="0" cy="0"/>
        </a:xfrm>
      </p:grpSpPr>
      <p:sp>
        <p:nvSpPr>
          <p:cNvPr id="516" name="Google Shape;516;p61"/>
          <p:cNvSpPr txBox="1"/>
          <p:nvPr>
            <p:ph type="title"/>
          </p:nvPr>
        </p:nvSpPr>
        <p:spPr>
          <a:xfrm>
            <a:off x="311700" y="8627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SzPts val="2800"/>
              <a:buNone/>
            </a:pPr>
            <a:r>
              <a:rPr b="1" lang="en-GB" sz="1800">
                <a:solidFill>
                  <a:srgbClr val="000000"/>
                </a:solidFill>
              </a:rPr>
              <a:t>Sentence Practice: </a:t>
            </a:r>
            <a:r>
              <a:rPr b="1" lang="en-GB" sz="1800">
                <a:solidFill>
                  <a:srgbClr val="9900FF"/>
                </a:solidFill>
              </a:rPr>
              <a:t>Imagine 3 examples:</a:t>
            </a:r>
            <a:r>
              <a:rPr b="1" lang="en-GB" sz="1800">
                <a:solidFill>
                  <a:srgbClr val="1155CC"/>
                </a:solidFill>
              </a:rPr>
              <a:t> </a:t>
            </a:r>
            <a:r>
              <a:rPr b="1" lang="en-GB" sz="1800">
                <a:solidFill>
                  <a:srgbClr val="000000"/>
                </a:solidFill>
              </a:rPr>
              <a:t>sentences</a:t>
            </a:r>
            <a:endParaRPr b="1">
              <a:solidFill>
                <a:srgbClr val="000000"/>
              </a:solidFill>
            </a:endParaRPr>
          </a:p>
        </p:txBody>
      </p:sp>
      <p:sp>
        <p:nvSpPr>
          <p:cNvPr id="517" name="Google Shape;517;p61"/>
          <p:cNvSpPr txBox="1"/>
          <p:nvPr>
            <p:ph idx="1" type="body"/>
          </p:nvPr>
        </p:nvSpPr>
        <p:spPr>
          <a:xfrm>
            <a:off x="365100" y="863550"/>
            <a:ext cx="8520600" cy="7356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800"/>
              <a:buNone/>
            </a:pPr>
            <a:r>
              <a:rPr lang="en-GB">
                <a:solidFill>
                  <a:srgbClr val="000000"/>
                </a:solidFill>
              </a:rPr>
              <a:t>Example: </a:t>
            </a:r>
            <a:r>
              <a:rPr lang="en-GB">
                <a:solidFill>
                  <a:srgbClr val="9900FF"/>
                </a:solidFill>
              </a:rPr>
              <a:t>Imagine</a:t>
            </a:r>
            <a:r>
              <a:rPr lang="en-GB">
                <a:solidFill>
                  <a:srgbClr val="000000"/>
                </a:solidFill>
              </a:rPr>
              <a:t> a time when people were not afraid, when life was much simpler, when everyone helped each other</a:t>
            </a:r>
            <a:r>
              <a:rPr lang="en-GB">
                <a:solidFill>
                  <a:srgbClr val="9900FF"/>
                </a:solidFill>
              </a:rPr>
              <a:t>:</a:t>
            </a:r>
            <a:r>
              <a:rPr lang="en-GB">
                <a:solidFill>
                  <a:srgbClr val="000000"/>
                </a:solidFill>
              </a:rPr>
              <a:t> this is the story of that time. </a:t>
            </a:r>
            <a:endParaRPr>
              <a:solidFill>
                <a:srgbClr val="000000"/>
              </a:solidFill>
            </a:endParaRPr>
          </a:p>
          <a:p>
            <a:pPr indent="0" lvl="0" marL="0" rtl="0" algn="l">
              <a:lnSpc>
                <a:spcPct val="115000"/>
              </a:lnSpc>
              <a:spcBef>
                <a:spcPts val="0"/>
              </a:spcBef>
              <a:spcAft>
                <a:spcPts val="0"/>
              </a:spcAft>
              <a:buSzPts val="1800"/>
              <a:buNone/>
            </a:pPr>
            <a:r>
              <a:t/>
            </a:r>
            <a:endParaRPr/>
          </a:p>
          <a:p>
            <a:pPr indent="0" lvl="0" marL="0" rtl="0" algn="l">
              <a:lnSpc>
                <a:spcPct val="115000"/>
              </a:lnSpc>
              <a:spcBef>
                <a:spcPts val="1600"/>
              </a:spcBef>
              <a:spcAft>
                <a:spcPts val="0"/>
              </a:spcAft>
              <a:buSzPts val="1800"/>
              <a:buNone/>
            </a:pPr>
            <a:r>
              <a:rPr lang="en-GB"/>
              <a:t> </a:t>
            </a:r>
            <a:endParaRPr/>
          </a:p>
          <a:p>
            <a:pPr indent="0" lvl="0" marL="0" rtl="0" algn="l">
              <a:lnSpc>
                <a:spcPct val="115000"/>
              </a:lnSpc>
              <a:spcBef>
                <a:spcPts val="1600"/>
              </a:spcBef>
              <a:spcAft>
                <a:spcPts val="1600"/>
              </a:spcAft>
              <a:buSzPts val="1800"/>
              <a:buNone/>
            </a:pPr>
            <a:r>
              <a:t/>
            </a:r>
            <a:endParaRPr/>
          </a:p>
        </p:txBody>
      </p:sp>
      <p:pic>
        <p:nvPicPr>
          <p:cNvPr id="518" name="Google Shape;518;p61"/>
          <p:cNvPicPr preferRelativeResize="0"/>
          <p:nvPr/>
        </p:nvPicPr>
        <p:blipFill rotWithShape="1">
          <a:blip r:embed="rId3">
            <a:alphaModFix/>
          </a:blip>
          <a:srcRect b="0" l="0" r="0" t="0"/>
          <a:stretch/>
        </p:blipFill>
        <p:spPr>
          <a:xfrm>
            <a:off x="408176" y="2846339"/>
            <a:ext cx="1134400" cy="791825"/>
          </a:xfrm>
          <a:prstGeom prst="rect">
            <a:avLst/>
          </a:prstGeom>
          <a:noFill/>
          <a:ln>
            <a:noFill/>
          </a:ln>
        </p:spPr>
      </p:pic>
      <p:sp>
        <p:nvSpPr>
          <p:cNvPr id="519" name="Google Shape;519;p61"/>
          <p:cNvSpPr txBox="1"/>
          <p:nvPr/>
        </p:nvSpPr>
        <p:spPr>
          <a:xfrm>
            <a:off x="7991400" y="0"/>
            <a:ext cx="1152600" cy="428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Session 14</a:t>
            </a:r>
            <a:endParaRPr b="0" i="0" sz="1400" u="none" cap="none" strike="noStrike">
              <a:solidFill>
                <a:srgbClr val="000000"/>
              </a:solidFill>
              <a:latin typeface="Arial"/>
              <a:ea typeface="Arial"/>
              <a:cs typeface="Arial"/>
              <a:sym typeface="Arial"/>
            </a:endParaRPr>
          </a:p>
        </p:txBody>
      </p:sp>
      <p:pic>
        <p:nvPicPr>
          <p:cNvPr id="520" name="Google Shape;520;p61"/>
          <p:cNvPicPr preferRelativeResize="0"/>
          <p:nvPr/>
        </p:nvPicPr>
        <p:blipFill rotWithShape="1">
          <a:blip r:embed="rId4">
            <a:alphaModFix/>
          </a:blip>
          <a:srcRect b="0" l="0" r="0" t="0"/>
          <a:stretch/>
        </p:blipFill>
        <p:spPr>
          <a:xfrm>
            <a:off x="2183475" y="1675400"/>
            <a:ext cx="6798600" cy="3133725"/>
          </a:xfrm>
          <a:prstGeom prst="rect">
            <a:avLst/>
          </a:prstGeom>
          <a:noFill/>
          <a:ln>
            <a:noFill/>
          </a:ln>
        </p:spPr>
      </p:pic>
      <p:sp>
        <p:nvSpPr>
          <p:cNvPr id="521" name="Google Shape;521;p61"/>
          <p:cNvSpPr/>
          <p:nvPr/>
        </p:nvSpPr>
        <p:spPr>
          <a:xfrm>
            <a:off x="190500" y="3796725"/>
            <a:ext cx="2247900" cy="1212300"/>
          </a:xfrm>
          <a:prstGeom prst="roundRect">
            <a:avLst>
              <a:gd fmla="val 16667" name="adj"/>
            </a:avLst>
          </a:prstGeom>
          <a:solidFill>
            <a:srgbClr val="EEEEEE"/>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Use these words: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1" i="0" lang="en-GB" sz="1400" u="none" cap="none" strike="noStrike">
                <a:solidFill>
                  <a:srgbClr val="000000"/>
                </a:solidFill>
                <a:latin typeface="Arial"/>
                <a:ea typeface="Arial"/>
                <a:cs typeface="Arial"/>
                <a:sym typeface="Arial"/>
              </a:rPr>
              <a:t>Leaden</a:t>
            </a:r>
            <a:r>
              <a:rPr b="0" i="0" lang="en-GB" sz="1400" u="none" cap="none" strike="noStrike">
                <a:solidFill>
                  <a:srgbClr val="000000"/>
                </a:solidFill>
                <a:latin typeface="Arial"/>
                <a:ea typeface="Arial"/>
                <a:cs typeface="Arial"/>
                <a:sym typeface="Arial"/>
              </a:rPr>
              <a:t> - dull grey</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1" i="0" lang="en-GB" sz="1400" u="none" cap="none" strike="noStrike">
                <a:solidFill>
                  <a:srgbClr val="000000"/>
                </a:solidFill>
                <a:latin typeface="Arial"/>
                <a:ea typeface="Arial"/>
                <a:cs typeface="Arial"/>
                <a:sym typeface="Arial"/>
              </a:rPr>
              <a:t>Deserted</a:t>
            </a:r>
            <a:r>
              <a:rPr b="0" i="0" lang="en-GB" sz="1400" u="none" cap="none" strike="noStrike">
                <a:solidFill>
                  <a:srgbClr val="000000"/>
                </a:solidFill>
                <a:latin typeface="Arial"/>
                <a:ea typeface="Arial"/>
                <a:cs typeface="Arial"/>
                <a:sym typeface="Arial"/>
              </a:rPr>
              <a:t> - empty</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1" i="0" lang="en-GB" sz="1400" u="none" cap="none" strike="noStrike">
                <a:solidFill>
                  <a:srgbClr val="000000"/>
                </a:solidFill>
                <a:latin typeface="Arial"/>
                <a:ea typeface="Arial"/>
                <a:cs typeface="Arial"/>
                <a:sym typeface="Arial"/>
              </a:rPr>
              <a:t>Sinister</a:t>
            </a:r>
            <a:r>
              <a:rPr b="0" i="0" lang="en-GB" sz="1400" u="none" cap="none" strike="noStrike">
                <a:solidFill>
                  <a:srgbClr val="000000"/>
                </a:solidFill>
                <a:latin typeface="Arial"/>
                <a:ea typeface="Arial"/>
                <a:cs typeface="Arial"/>
                <a:sym typeface="Arial"/>
              </a:rPr>
              <a:t> - giving an evil impression</a:t>
            </a:r>
            <a:endParaRPr b="0" i="0" sz="1800" u="none" cap="none" strike="noStrike">
              <a:solidFill>
                <a:srgbClr val="000000"/>
              </a:solidFill>
              <a:latin typeface="Arial"/>
              <a:ea typeface="Arial"/>
              <a:cs typeface="Arial"/>
              <a:sym typeface="Arial"/>
            </a:endParaRPr>
          </a:p>
        </p:txBody>
      </p:sp>
      <p:sp>
        <p:nvSpPr>
          <p:cNvPr id="522" name="Google Shape;522;p61"/>
          <p:cNvSpPr txBox="1"/>
          <p:nvPr/>
        </p:nvSpPr>
        <p:spPr>
          <a:xfrm>
            <a:off x="276225" y="1694450"/>
            <a:ext cx="1771800" cy="1066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rgbClr val="000000"/>
                </a:solidFill>
                <a:latin typeface="Arial"/>
                <a:ea typeface="Arial"/>
                <a:cs typeface="Arial"/>
                <a:sym typeface="Arial"/>
              </a:rPr>
              <a:t>Write your own inspired by this picture.</a:t>
            </a:r>
            <a:endParaRPr b="0" i="0" sz="1800" u="none" cap="none" strike="noStrike">
              <a:solidFill>
                <a:srgbClr val="000000"/>
              </a:solidFill>
              <a:latin typeface="Arial"/>
              <a:ea typeface="Arial"/>
              <a:cs typeface="Arial"/>
              <a:sym typeface="Arial"/>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6" name="Shape 526"/>
        <p:cNvGrpSpPr/>
        <p:nvPr/>
      </p:nvGrpSpPr>
      <p:grpSpPr>
        <a:xfrm>
          <a:off x="0" y="0"/>
          <a:ext cx="0" cy="0"/>
          <a:chOff x="0" y="0"/>
          <a:chExt cx="0" cy="0"/>
        </a:xfrm>
      </p:grpSpPr>
      <p:sp>
        <p:nvSpPr>
          <p:cNvPr id="527" name="Google Shape;527;p62"/>
          <p:cNvSpPr txBox="1"/>
          <p:nvPr>
            <p:ph type="title"/>
          </p:nvPr>
        </p:nvSpPr>
        <p:spPr>
          <a:xfrm>
            <a:off x="361725" y="11992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b="1" lang="en-GB"/>
              <a:t>Writing Workshop</a:t>
            </a:r>
            <a:endParaRPr b="1"/>
          </a:p>
        </p:txBody>
      </p:sp>
      <p:sp>
        <p:nvSpPr>
          <p:cNvPr id="528" name="Google Shape;528;p62"/>
          <p:cNvSpPr txBox="1"/>
          <p:nvPr>
            <p:ph idx="1" type="body"/>
          </p:nvPr>
        </p:nvSpPr>
        <p:spPr>
          <a:xfrm>
            <a:off x="361725" y="692625"/>
            <a:ext cx="8520600" cy="3416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800"/>
              <a:buNone/>
            </a:pPr>
            <a:r>
              <a:rPr lang="en-GB">
                <a:solidFill>
                  <a:schemeClr val="dk1"/>
                </a:solidFill>
              </a:rPr>
              <a:t>Think about how you are going to persuade Mrs Molyneux to organise your trip idea.</a:t>
            </a:r>
            <a:r>
              <a:rPr lang="en-GB">
                <a:solidFill>
                  <a:srgbClr val="000000"/>
                </a:solidFill>
              </a:rPr>
              <a:t>  </a:t>
            </a:r>
            <a:r>
              <a:rPr b="1" lang="en-GB">
                <a:solidFill>
                  <a:srgbClr val="000000"/>
                </a:solidFill>
              </a:rPr>
              <a:t>Write an </a:t>
            </a:r>
            <a:r>
              <a:rPr b="1" lang="en-GB">
                <a:solidFill>
                  <a:srgbClr val="9900FF"/>
                </a:solidFill>
              </a:rPr>
              <a:t>Imagine 3 examples:</a:t>
            </a:r>
            <a:r>
              <a:rPr lang="en-GB">
                <a:solidFill>
                  <a:srgbClr val="000000"/>
                </a:solidFill>
              </a:rPr>
              <a:t> </a:t>
            </a:r>
            <a:r>
              <a:rPr b="1" lang="en-GB">
                <a:solidFill>
                  <a:srgbClr val="000000"/>
                </a:solidFill>
              </a:rPr>
              <a:t>sentence to do this.</a:t>
            </a:r>
            <a:r>
              <a:rPr lang="en-GB">
                <a:solidFill>
                  <a:srgbClr val="000000"/>
                </a:solidFill>
              </a:rPr>
              <a:t> These sentences need to be perfect before they go into the Sentence Store.</a:t>
            </a:r>
            <a:endParaRPr>
              <a:solidFill>
                <a:srgbClr val="000000"/>
              </a:solidFill>
            </a:endParaRPr>
          </a:p>
          <a:p>
            <a:pPr indent="0" lvl="0" marL="0" rtl="0" algn="l">
              <a:lnSpc>
                <a:spcPct val="115000"/>
              </a:lnSpc>
              <a:spcBef>
                <a:spcPts val="1600"/>
              </a:spcBef>
              <a:spcAft>
                <a:spcPts val="0"/>
              </a:spcAft>
              <a:buSzPts val="1800"/>
              <a:buNone/>
            </a:pPr>
            <a:r>
              <a:t/>
            </a:r>
            <a:endParaRPr b="1" u="sng">
              <a:solidFill>
                <a:srgbClr val="000000"/>
              </a:solidFill>
            </a:endParaRPr>
          </a:p>
          <a:p>
            <a:pPr indent="0" lvl="0" marL="0" rtl="0" algn="l">
              <a:lnSpc>
                <a:spcPct val="115000"/>
              </a:lnSpc>
              <a:spcBef>
                <a:spcPts val="1600"/>
              </a:spcBef>
              <a:spcAft>
                <a:spcPts val="0"/>
              </a:spcAft>
              <a:buSzPts val="1800"/>
              <a:buNone/>
            </a:pPr>
            <a:r>
              <a:rPr b="1" lang="en-GB" u="sng">
                <a:solidFill>
                  <a:schemeClr val="dk1"/>
                </a:solidFill>
              </a:rPr>
              <a:t>Self-Assessment Check</a:t>
            </a:r>
            <a:endParaRPr b="1" u="sng">
              <a:solidFill>
                <a:schemeClr val="dk1"/>
              </a:solidFill>
            </a:endParaRPr>
          </a:p>
          <a:p>
            <a:pPr indent="-317500" lvl="0" marL="457200" rtl="0" algn="l">
              <a:lnSpc>
                <a:spcPct val="115000"/>
              </a:lnSpc>
              <a:spcBef>
                <a:spcPts val="0"/>
              </a:spcBef>
              <a:spcAft>
                <a:spcPts val="0"/>
              </a:spcAft>
              <a:buClr>
                <a:schemeClr val="dk1"/>
              </a:buClr>
              <a:buSzPts val="1400"/>
              <a:buChar char="●"/>
            </a:pPr>
            <a:r>
              <a:rPr lang="en-GB">
                <a:solidFill>
                  <a:schemeClr val="dk1"/>
                </a:solidFill>
              </a:rPr>
              <a:t>Is my sentence punctuated correctly?</a:t>
            </a:r>
            <a:endParaRPr>
              <a:solidFill>
                <a:schemeClr val="dk1"/>
              </a:solidFill>
            </a:endParaRPr>
          </a:p>
          <a:p>
            <a:pPr indent="-342900" lvl="0" marL="457200" rtl="0" algn="l">
              <a:lnSpc>
                <a:spcPct val="115000"/>
              </a:lnSpc>
              <a:spcBef>
                <a:spcPts val="0"/>
              </a:spcBef>
              <a:spcAft>
                <a:spcPts val="0"/>
              </a:spcAft>
              <a:buClr>
                <a:schemeClr val="dk1"/>
              </a:buClr>
              <a:buSzPts val="1800"/>
              <a:buChar char="●"/>
            </a:pPr>
            <a:r>
              <a:rPr lang="en-GB">
                <a:solidFill>
                  <a:schemeClr val="dk1"/>
                </a:solidFill>
              </a:rPr>
              <a:t>Could I improve the vocabulary?</a:t>
            </a:r>
            <a:endParaRPr>
              <a:solidFill>
                <a:schemeClr val="dk1"/>
              </a:solidFill>
            </a:endParaRPr>
          </a:p>
          <a:p>
            <a:pPr indent="-342900" lvl="0" marL="457200" rtl="0" algn="l">
              <a:lnSpc>
                <a:spcPct val="115000"/>
              </a:lnSpc>
              <a:spcBef>
                <a:spcPts val="0"/>
              </a:spcBef>
              <a:spcAft>
                <a:spcPts val="0"/>
              </a:spcAft>
              <a:buClr>
                <a:schemeClr val="dk1"/>
              </a:buClr>
              <a:buSzPts val="1800"/>
              <a:buChar char="●"/>
            </a:pPr>
            <a:r>
              <a:rPr lang="en-GB">
                <a:solidFill>
                  <a:schemeClr val="dk1"/>
                </a:solidFill>
              </a:rPr>
              <a:t>Is my tone polite and persuasive?</a:t>
            </a:r>
            <a:endParaRPr>
              <a:solidFill>
                <a:srgbClr val="000000"/>
              </a:solidFill>
            </a:endParaRPr>
          </a:p>
        </p:txBody>
      </p:sp>
      <p:pic>
        <p:nvPicPr>
          <p:cNvPr id="529" name="Google Shape;529;p62"/>
          <p:cNvPicPr preferRelativeResize="0"/>
          <p:nvPr/>
        </p:nvPicPr>
        <p:blipFill rotWithShape="1">
          <a:blip r:embed="rId3">
            <a:alphaModFix/>
          </a:blip>
          <a:srcRect b="0" l="0" r="0" t="0"/>
          <a:stretch/>
        </p:blipFill>
        <p:spPr>
          <a:xfrm>
            <a:off x="474851" y="4103901"/>
            <a:ext cx="1134400" cy="791825"/>
          </a:xfrm>
          <a:prstGeom prst="rect">
            <a:avLst/>
          </a:prstGeom>
          <a:noFill/>
          <a:ln>
            <a:noFill/>
          </a:ln>
        </p:spPr>
      </p:pic>
      <p:sp>
        <p:nvSpPr>
          <p:cNvPr id="530" name="Google Shape;530;p62"/>
          <p:cNvSpPr txBox="1"/>
          <p:nvPr/>
        </p:nvSpPr>
        <p:spPr>
          <a:xfrm>
            <a:off x="1751875" y="4182450"/>
            <a:ext cx="4172700" cy="522600"/>
          </a:xfrm>
          <a:prstGeom prst="rect">
            <a:avLst/>
          </a:prstGeom>
          <a:noFill/>
          <a:ln>
            <a:noFill/>
          </a:ln>
        </p:spPr>
        <p:txBody>
          <a:bodyPr anchorCtr="0" anchor="t" bIns="91425" lIns="91425" spcFirstLastPara="1" rIns="91425" wrap="square" tIns="91425">
            <a:noAutofit/>
          </a:bodyPr>
          <a:lstStyle/>
          <a:p>
            <a:pPr indent="-342900" lvl="0" marL="457200" marR="0" rtl="0" algn="l">
              <a:lnSpc>
                <a:spcPct val="100000"/>
              </a:lnSpc>
              <a:spcBef>
                <a:spcPts val="0"/>
              </a:spcBef>
              <a:spcAft>
                <a:spcPts val="0"/>
              </a:spcAft>
              <a:buClr>
                <a:srgbClr val="000000"/>
              </a:buClr>
              <a:buSzPts val="1800"/>
              <a:buFont typeface="Arial"/>
              <a:buChar char="●"/>
            </a:pPr>
            <a:r>
              <a:rPr b="0" i="0" lang="en-GB" sz="1800" u="none" cap="none" strike="noStrike">
                <a:solidFill>
                  <a:srgbClr val="000000"/>
                </a:solidFill>
                <a:latin typeface="Arial"/>
                <a:ea typeface="Arial"/>
                <a:cs typeface="Arial"/>
                <a:sym typeface="Arial"/>
              </a:rPr>
              <a:t>Could I add figurative language?</a:t>
            </a:r>
            <a:endParaRPr b="0" i="0" sz="1800" u="none" cap="none" strike="noStrike">
              <a:solidFill>
                <a:srgbClr val="000000"/>
              </a:solidFill>
              <a:latin typeface="Arial"/>
              <a:ea typeface="Arial"/>
              <a:cs typeface="Arial"/>
              <a:sym typeface="Arial"/>
            </a:endParaRPr>
          </a:p>
        </p:txBody>
      </p:sp>
      <p:pic>
        <p:nvPicPr>
          <p:cNvPr id="531" name="Google Shape;531;p62"/>
          <p:cNvPicPr preferRelativeResize="0"/>
          <p:nvPr/>
        </p:nvPicPr>
        <p:blipFill rotWithShape="1">
          <a:blip r:embed="rId4">
            <a:alphaModFix/>
          </a:blip>
          <a:srcRect b="11300" l="10127" r="11545" t="21832"/>
          <a:stretch/>
        </p:blipFill>
        <p:spPr>
          <a:xfrm>
            <a:off x="5724525" y="2833275"/>
            <a:ext cx="1169700" cy="1212300"/>
          </a:xfrm>
          <a:prstGeom prst="rect">
            <a:avLst/>
          </a:prstGeom>
          <a:noFill/>
          <a:ln>
            <a:noFill/>
          </a:ln>
        </p:spPr>
      </p:pic>
      <p:sp>
        <p:nvSpPr>
          <p:cNvPr id="532" name="Google Shape;532;p62"/>
          <p:cNvSpPr txBox="1"/>
          <p:nvPr/>
        </p:nvSpPr>
        <p:spPr>
          <a:xfrm>
            <a:off x="6894225" y="2833275"/>
            <a:ext cx="2175900" cy="21876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chemeClr val="dk1"/>
                </a:solidFill>
                <a:latin typeface="Arial"/>
                <a:ea typeface="Arial"/>
                <a:cs typeface="Arial"/>
                <a:sym typeface="Arial"/>
              </a:rPr>
              <a:t>When your sentence is perfect, write them neatly into your Sentence Store.</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chemeClr val="dk1"/>
                </a:solidFill>
                <a:latin typeface="Arial"/>
                <a:ea typeface="Arial"/>
                <a:cs typeface="Arial"/>
                <a:sym typeface="Arial"/>
              </a:rPr>
              <a:t>You will need these sentences when you write your story.</a:t>
            </a:r>
            <a:endParaRPr b="0" i="0" sz="1400" u="none" cap="none" strike="noStrike">
              <a:solidFill>
                <a:srgbClr val="000000"/>
              </a:solidFill>
              <a:latin typeface="Arial"/>
              <a:ea typeface="Arial"/>
              <a:cs typeface="Arial"/>
              <a:sym typeface="Arial"/>
            </a:endParaRPr>
          </a:p>
        </p:txBody>
      </p:sp>
      <p:sp>
        <p:nvSpPr>
          <p:cNvPr id="533" name="Google Shape;533;p62"/>
          <p:cNvSpPr txBox="1"/>
          <p:nvPr/>
        </p:nvSpPr>
        <p:spPr>
          <a:xfrm>
            <a:off x="7926950" y="0"/>
            <a:ext cx="1152600" cy="428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Session 14</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7" name="Shape 537"/>
        <p:cNvGrpSpPr/>
        <p:nvPr/>
      </p:nvGrpSpPr>
      <p:grpSpPr>
        <a:xfrm>
          <a:off x="0" y="0"/>
          <a:ext cx="0" cy="0"/>
          <a:chOff x="0" y="0"/>
          <a:chExt cx="0" cy="0"/>
        </a:xfrm>
      </p:grpSpPr>
      <p:sp>
        <p:nvSpPr>
          <p:cNvPr id="538" name="Google Shape;538;p63"/>
          <p:cNvSpPr txBox="1"/>
          <p:nvPr/>
        </p:nvSpPr>
        <p:spPr>
          <a:xfrm>
            <a:off x="191750" y="256250"/>
            <a:ext cx="6304200" cy="31836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1" i="0" lang="en-GB" sz="1200" u="none" cap="none" strike="noStrike">
                <a:solidFill>
                  <a:srgbClr val="000000"/>
                </a:solidFill>
                <a:highlight>
                  <a:srgbClr val="FFFFFF"/>
                </a:highlight>
                <a:latin typeface="Arial"/>
                <a:ea typeface="Arial"/>
                <a:cs typeface="Arial"/>
                <a:sym typeface="Arial"/>
              </a:rPr>
              <a:t>Shakespeare’s Globe: Ultimate Guide</a:t>
            </a:r>
            <a:endParaRPr b="1" i="0" sz="1200" u="none" cap="none" strike="noStrike">
              <a:solidFill>
                <a:srgbClr val="000000"/>
              </a:solidFill>
              <a:highlight>
                <a:srgbClr val="FFFFFF"/>
              </a:highlight>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rPr b="0" i="0" lang="en-GB" sz="1200" u="none" cap="none" strike="noStrike">
                <a:solidFill>
                  <a:srgbClr val="000000"/>
                </a:solidFill>
                <a:highlight>
                  <a:srgbClr val="FFFFFF"/>
                </a:highlight>
                <a:latin typeface="Arial"/>
                <a:ea typeface="Arial"/>
                <a:cs typeface="Arial"/>
                <a:sym typeface="Arial"/>
              </a:rPr>
              <a:t>Nestled near the Tate Modern and the Millennium Bridge, Shakespeare’s Globe Theatre may seem a little out of place. It was, after all, designed after the original Globe Theatre which was built in 1599.  The modern-day Globe Theatre is an oak-and-thatch replica of the original 1599 Elizabethan playhouse, which once sat about 200 metres from where the Globe stands today, and as a result concertgoers will feel as if they’ve been transported back to Elizabethan times when watching a performance.</a:t>
            </a:r>
            <a:endParaRPr b="0" i="0" sz="1200" u="none" cap="none" strike="noStrike">
              <a:solidFill>
                <a:srgbClr val="000000"/>
              </a:solidFill>
              <a:highlight>
                <a:srgbClr val="FFFFFF"/>
              </a:highlight>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t/>
            </a:r>
            <a:endParaRPr b="0" i="0" sz="1200" u="none" cap="none" strike="noStrike">
              <a:solidFill>
                <a:srgbClr val="000000"/>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chemeClr val="dk1"/>
              </a:buClr>
              <a:buSzPts val="1100"/>
              <a:buFont typeface="Arial"/>
              <a:buNone/>
            </a:pPr>
            <a:r>
              <a:rPr b="0" i="0" lang="en-GB" sz="1200" u="none" cap="none" strike="noStrike">
                <a:solidFill>
                  <a:srgbClr val="000000"/>
                </a:solidFill>
                <a:highlight>
                  <a:srgbClr val="FFFFFF"/>
                </a:highlight>
                <a:latin typeface="Arial"/>
                <a:ea typeface="Arial"/>
                <a:cs typeface="Arial"/>
                <a:sym typeface="Arial"/>
              </a:rPr>
              <a:t>Today the theatre serves as an open-air venue dedicated to the work of Shakespeare, and some of the many performances visitors can still watch at the playhouse include A Midsummer Night’s Dream, Macbeth, The Taming of the Shrew, and many, many more. </a:t>
            </a:r>
            <a:endParaRPr b="0" i="0" sz="1200" u="none" cap="none" strike="noStrike">
              <a:solidFill>
                <a:srgbClr val="000000"/>
              </a:solidFill>
              <a:highlight>
                <a:srgbClr val="FFFFFF"/>
              </a:highlight>
              <a:latin typeface="Arial"/>
              <a:ea typeface="Arial"/>
              <a:cs typeface="Arial"/>
              <a:sym typeface="Arial"/>
            </a:endParaRPr>
          </a:p>
          <a:p>
            <a:pPr indent="0" lvl="0" marL="0" marR="0" rtl="0" algn="l">
              <a:lnSpc>
                <a:spcPct val="115000"/>
              </a:lnSpc>
              <a:spcBef>
                <a:spcPts val="1200"/>
              </a:spcBef>
              <a:spcAft>
                <a:spcPts val="0"/>
              </a:spcAft>
              <a:buClr>
                <a:schemeClr val="dk1"/>
              </a:buClr>
              <a:buSzPts val="1100"/>
              <a:buFont typeface="Arial"/>
              <a:buNone/>
            </a:pPr>
            <a:r>
              <a:rPr b="0" i="0" lang="en-GB" sz="1200" u="none" cap="none" strike="noStrike">
                <a:solidFill>
                  <a:srgbClr val="000000"/>
                </a:solidFill>
                <a:highlight>
                  <a:srgbClr val="FFFFFF"/>
                </a:highlight>
                <a:latin typeface="Arial"/>
                <a:ea typeface="Arial"/>
                <a:cs typeface="Arial"/>
                <a:sym typeface="Arial"/>
              </a:rPr>
              <a:t>Visitors can sit on the wooden benches, which can sit up to 340 people, surrounding the stage, or in any of the two tiers of galleried seating.  Attendees can even stand directly in front of the stage, just as they did in the original theatre during Elizabethan times.</a:t>
            </a:r>
            <a:endParaRPr b="0" i="0" sz="1200" u="none" cap="none" strike="noStrike">
              <a:solidFill>
                <a:srgbClr val="000000"/>
              </a:solidFill>
              <a:highlight>
                <a:srgbClr val="FFFFFF"/>
              </a:highlight>
              <a:latin typeface="Arial"/>
              <a:ea typeface="Arial"/>
              <a:cs typeface="Arial"/>
              <a:sym typeface="Arial"/>
            </a:endParaRPr>
          </a:p>
          <a:p>
            <a:pPr indent="0" lvl="0" marL="0" marR="0" rtl="0" algn="l">
              <a:lnSpc>
                <a:spcPct val="100000"/>
              </a:lnSpc>
              <a:spcBef>
                <a:spcPts val="1200"/>
              </a:spcBef>
              <a:spcAft>
                <a:spcPts val="0"/>
              </a:spcAft>
              <a:buClr>
                <a:srgbClr val="000000"/>
              </a:buClr>
              <a:buSzPts val="1200"/>
              <a:buFont typeface="Arial"/>
              <a:buNone/>
            </a:pPr>
            <a:r>
              <a:t/>
            </a:r>
            <a:endParaRPr b="1" i="0" sz="1200" u="none" cap="none" strike="noStrike">
              <a:solidFill>
                <a:srgbClr val="000000"/>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1" i="0" sz="1800" u="none" cap="none" strike="noStrike">
              <a:solidFill>
                <a:srgbClr val="141414"/>
              </a:solidFill>
              <a:highlight>
                <a:srgbClr val="FFFFFF"/>
              </a:highlight>
              <a:latin typeface="Arial"/>
              <a:ea typeface="Arial"/>
              <a:cs typeface="Arial"/>
              <a:sym typeface="Arial"/>
            </a:endParaRPr>
          </a:p>
          <a:p>
            <a:pPr indent="0" lvl="0" marL="0" marR="0" rtl="0" algn="l">
              <a:lnSpc>
                <a:spcPct val="100000"/>
              </a:lnSpc>
              <a:spcBef>
                <a:spcPts val="900"/>
              </a:spcBef>
              <a:spcAft>
                <a:spcPts val="0"/>
              </a:spcAft>
              <a:buClr>
                <a:srgbClr val="000000"/>
              </a:buClr>
              <a:buSzPts val="1350"/>
              <a:buFont typeface="Arial"/>
              <a:buNone/>
            </a:pPr>
            <a:r>
              <a:t/>
            </a:r>
            <a:endParaRPr b="0" i="0" sz="1350" u="none" cap="none" strike="noStrike">
              <a:solidFill>
                <a:srgbClr val="626262"/>
              </a:solidFill>
              <a:highlight>
                <a:srgbClr val="FFFFFF"/>
              </a:highlight>
              <a:latin typeface="Arial"/>
              <a:ea typeface="Arial"/>
              <a:cs typeface="Arial"/>
              <a:sym typeface="Arial"/>
            </a:endParaRPr>
          </a:p>
        </p:txBody>
      </p:sp>
      <p:sp>
        <p:nvSpPr>
          <p:cNvPr id="539" name="Google Shape;539;p63"/>
          <p:cNvSpPr txBox="1"/>
          <p:nvPr/>
        </p:nvSpPr>
        <p:spPr>
          <a:xfrm>
            <a:off x="191750" y="3441250"/>
            <a:ext cx="6304200" cy="16260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317500" lvl="0" marL="457200" marR="0" rtl="0" algn="l">
              <a:lnSpc>
                <a:spcPct val="100000"/>
              </a:lnSpc>
              <a:spcBef>
                <a:spcPts val="0"/>
              </a:spcBef>
              <a:spcAft>
                <a:spcPts val="0"/>
              </a:spcAft>
              <a:buClr>
                <a:srgbClr val="000000"/>
              </a:buClr>
              <a:buSzPts val="1400"/>
              <a:buFont typeface="Arial"/>
              <a:buAutoNum type="arabicPeriod"/>
            </a:pPr>
            <a:r>
              <a:rPr b="0" i="0" lang="en-GB" sz="1400" u="none" cap="none" strike="noStrike">
                <a:solidFill>
                  <a:srgbClr val="000000"/>
                </a:solidFill>
                <a:latin typeface="Arial"/>
                <a:ea typeface="Arial"/>
                <a:cs typeface="Arial"/>
                <a:sym typeface="Arial"/>
              </a:rPr>
              <a:t>Which buildings is the Globe Theatre near?</a:t>
            </a:r>
            <a:endParaRPr b="0" i="0" sz="1400" u="none" cap="none" strike="noStrike">
              <a:solidFill>
                <a:srgbClr val="000000"/>
              </a:solidFill>
              <a:latin typeface="Arial"/>
              <a:ea typeface="Arial"/>
              <a:cs typeface="Arial"/>
              <a:sym typeface="Arial"/>
            </a:endParaRPr>
          </a:p>
          <a:p>
            <a:pPr indent="-317500" lvl="0" marL="457200" marR="0" rtl="0" algn="l">
              <a:lnSpc>
                <a:spcPct val="100000"/>
              </a:lnSpc>
              <a:spcBef>
                <a:spcPts val="0"/>
              </a:spcBef>
              <a:spcAft>
                <a:spcPts val="0"/>
              </a:spcAft>
              <a:buClr>
                <a:srgbClr val="000000"/>
              </a:buClr>
              <a:buSzPts val="1400"/>
              <a:buFont typeface="Arial"/>
              <a:buAutoNum type="arabicPeriod"/>
            </a:pPr>
            <a:r>
              <a:rPr b="0" i="0" lang="en-GB" sz="1400" u="none" cap="none" strike="noStrike">
                <a:solidFill>
                  <a:srgbClr val="000000"/>
                </a:solidFill>
                <a:latin typeface="Arial"/>
                <a:ea typeface="Arial"/>
                <a:cs typeface="Arial"/>
                <a:sym typeface="Arial"/>
              </a:rPr>
              <a:t>What is the modern-day Globe Theatre made out of?</a:t>
            </a:r>
            <a:endParaRPr b="0" i="0" sz="1400" u="none" cap="none" strike="noStrike">
              <a:solidFill>
                <a:srgbClr val="000000"/>
              </a:solidFill>
              <a:latin typeface="Arial"/>
              <a:ea typeface="Arial"/>
              <a:cs typeface="Arial"/>
              <a:sym typeface="Arial"/>
            </a:endParaRPr>
          </a:p>
          <a:p>
            <a:pPr indent="-317500" lvl="0" marL="457200" marR="0" rtl="0" algn="l">
              <a:lnSpc>
                <a:spcPct val="100000"/>
              </a:lnSpc>
              <a:spcBef>
                <a:spcPts val="0"/>
              </a:spcBef>
              <a:spcAft>
                <a:spcPts val="0"/>
              </a:spcAft>
              <a:buClr>
                <a:srgbClr val="000000"/>
              </a:buClr>
              <a:buSzPts val="1400"/>
              <a:buFont typeface="Arial"/>
              <a:buAutoNum type="arabicPeriod"/>
            </a:pPr>
            <a:r>
              <a:rPr b="0" i="0" lang="en-GB" sz="1400" u="none" cap="none" strike="noStrike">
                <a:solidFill>
                  <a:schemeClr val="dk1"/>
                </a:solidFill>
                <a:latin typeface="Arial"/>
                <a:ea typeface="Arial"/>
                <a:cs typeface="Arial"/>
                <a:sym typeface="Arial"/>
              </a:rPr>
              <a:t>What was the name of the times when the Globe theatre was built?</a:t>
            </a:r>
            <a:endParaRPr b="0" i="0" sz="1400" u="none" cap="none" strike="noStrike">
              <a:solidFill>
                <a:srgbClr val="000000"/>
              </a:solidFill>
              <a:latin typeface="Arial"/>
              <a:ea typeface="Arial"/>
              <a:cs typeface="Arial"/>
              <a:sym typeface="Arial"/>
            </a:endParaRPr>
          </a:p>
          <a:p>
            <a:pPr indent="-317500" lvl="0" marL="457200" marR="0" rtl="0" algn="l">
              <a:lnSpc>
                <a:spcPct val="100000"/>
              </a:lnSpc>
              <a:spcBef>
                <a:spcPts val="0"/>
              </a:spcBef>
              <a:spcAft>
                <a:spcPts val="0"/>
              </a:spcAft>
              <a:buClr>
                <a:srgbClr val="000000"/>
              </a:buClr>
              <a:buSzPts val="1400"/>
              <a:buFont typeface="Arial"/>
              <a:buAutoNum type="arabicPeriod"/>
            </a:pPr>
            <a:r>
              <a:rPr b="0" i="0" lang="en-GB" sz="1400" u="none" cap="none" strike="noStrike">
                <a:solidFill>
                  <a:srgbClr val="000000"/>
                </a:solidFill>
                <a:latin typeface="Arial"/>
                <a:ea typeface="Arial"/>
                <a:cs typeface="Arial"/>
                <a:sym typeface="Arial"/>
              </a:rPr>
              <a:t>How many people do the wooden benches hold?</a:t>
            </a:r>
            <a:endParaRPr b="0" i="0" sz="1400" u="none" cap="none" strike="noStrike">
              <a:solidFill>
                <a:srgbClr val="000000"/>
              </a:solidFill>
              <a:latin typeface="Arial"/>
              <a:ea typeface="Arial"/>
              <a:cs typeface="Arial"/>
              <a:sym typeface="Arial"/>
            </a:endParaRPr>
          </a:p>
          <a:p>
            <a:pPr indent="-317500" lvl="0" marL="457200" marR="0" rtl="0" algn="l">
              <a:lnSpc>
                <a:spcPct val="100000"/>
              </a:lnSpc>
              <a:spcBef>
                <a:spcPts val="0"/>
              </a:spcBef>
              <a:spcAft>
                <a:spcPts val="0"/>
              </a:spcAft>
              <a:buClr>
                <a:srgbClr val="000000"/>
              </a:buClr>
              <a:buSzPts val="1400"/>
              <a:buFont typeface="Arial"/>
              <a:buAutoNum type="arabicPeriod"/>
            </a:pPr>
            <a:r>
              <a:rPr b="0" i="0" lang="en-GB" sz="1400" u="none" cap="none" strike="noStrike">
                <a:solidFill>
                  <a:srgbClr val="000000"/>
                </a:solidFill>
                <a:latin typeface="Arial"/>
                <a:ea typeface="Arial"/>
                <a:cs typeface="Arial"/>
                <a:sym typeface="Arial"/>
              </a:rPr>
              <a:t>What is the purpose for this piece of writing?  What audience is it written for?</a:t>
            </a:r>
            <a:endParaRPr b="0" i="0" sz="1400" u="none" cap="none" strike="noStrike">
              <a:solidFill>
                <a:srgbClr val="000000"/>
              </a:solidFill>
              <a:latin typeface="Arial"/>
              <a:ea typeface="Arial"/>
              <a:cs typeface="Arial"/>
              <a:sym typeface="Arial"/>
            </a:endParaRPr>
          </a:p>
          <a:p>
            <a:pPr indent="-317500" lvl="0" marL="457200" marR="0" rtl="0" algn="l">
              <a:lnSpc>
                <a:spcPct val="100000"/>
              </a:lnSpc>
              <a:spcBef>
                <a:spcPts val="0"/>
              </a:spcBef>
              <a:spcAft>
                <a:spcPts val="0"/>
              </a:spcAft>
              <a:buClr>
                <a:srgbClr val="000000"/>
              </a:buClr>
              <a:buSzPts val="1400"/>
              <a:buFont typeface="Arial"/>
              <a:buAutoNum type="arabicPeriod"/>
            </a:pPr>
            <a:r>
              <a:rPr b="0" i="0" lang="en-GB" sz="1400" u="none" cap="none" strike="noStrike">
                <a:solidFill>
                  <a:srgbClr val="000000"/>
                </a:solidFill>
                <a:latin typeface="Arial"/>
                <a:ea typeface="Arial"/>
                <a:cs typeface="Arial"/>
                <a:sym typeface="Arial"/>
              </a:rPr>
              <a:t>Find a synonym for ‘copy’ in the passage.</a:t>
            </a:r>
            <a:endParaRPr b="0" i="0" sz="1400" u="none" cap="none" strike="noStrike">
              <a:solidFill>
                <a:srgbClr val="000000"/>
              </a:solidFill>
              <a:latin typeface="Arial"/>
              <a:ea typeface="Arial"/>
              <a:cs typeface="Arial"/>
              <a:sym typeface="Arial"/>
            </a:endParaRPr>
          </a:p>
        </p:txBody>
      </p:sp>
      <p:pic>
        <p:nvPicPr>
          <p:cNvPr id="540" name="Google Shape;540;p63"/>
          <p:cNvPicPr preferRelativeResize="0"/>
          <p:nvPr/>
        </p:nvPicPr>
        <p:blipFill rotWithShape="1">
          <a:blip r:embed="rId3">
            <a:alphaModFix/>
          </a:blip>
          <a:srcRect b="0" l="0" r="0" t="0"/>
          <a:stretch/>
        </p:blipFill>
        <p:spPr>
          <a:xfrm>
            <a:off x="6496050" y="3439925"/>
            <a:ext cx="735025" cy="638175"/>
          </a:xfrm>
          <a:prstGeom prst="rect">
            <a:avLst/>
          </a:prstGeom>
          <a:noFill/>
          <a:ln>
            <a:noFill/>
          </a:ln>
        </p:spPr>
      </p:pic>
      <p:sp>
        <p:nvSpPr>
          <p:cNvPr id="541" name="Google Shape;541;p63"/>
          <p:cNvSpPr txBox="1"/>
          <p:nvPr/>
        </p:nvSpPr>
        <p:spPr>
          <a:xfrm>
            <a:off x="6496050" y="3439925"/>
            <a:ext cx="2507400" cy="16260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                </a:t>
            </a:r>
            <a:r>
              <a:rPr b="1" i="0" lang="en-GB" sz="1200" u="none" cap="none" strike="noStrike">
                <a:solidFill>
                  <a:srgbClr val="000000"/>
                </a:solidFill>
                <a:latin typeface="Arial"/>
                <a:ea typeface="Arial"/>
                <a:cs typeface="Arial"/>
                <a:sym typeface="Arial"/>
              </a:rPr>
              <a:t>Nestle</a:t>
            </a:r>
            <a:r>
              <a:rPr b="0" i="0" lang="en-GB" sz="1200" u="none" cap="none" strike="noStrike">
                <a:solidFill>
                  <a:srgbClr val="000000"/>
                </a:solidFill>
                <a:latin typeface="Arial"/>
                <a:ea typeface="Arial"/>
                <a:cs typeface="Arial"/>
                <a:sym typeface="Arial"/>
              </a:rPr>
              <a:t> - to lie </a:t>
            </a:r>
            <a:endParaRPr b="0" i="0" sz="12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rPr b="0" i="0" lang="en-GB" sz="1200" u="none" cap="none" strike="noStrike">
                <a:solidFill>
                  <a:srgbClr val="000000"/>
                </a:solidFill>
                <a:latin typeface="Arial"/>
                <a:ea typeface="Arial"/>
                <a:cs typeface="Arial"/>
                <a:sym typeface="Arial"/>
              </a:rPr>
              <a:t>                    comfortably within</a:t>
            </a:r>
            <a:endParaRPr b="0" i="0" sz="12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rPr b="0" i="0" lang="en-GB" sz="1200" u="none" cap="none" strike="noStrike">
                <a:solidFill>
                  <a:srgbClr val="000000"/>
                </a:solidFill>
                <a:latin typeface="Arial"/>
                <a:ea typeface="Arial"/>
                <a:cs typeface="Arial"/>
                <a:sym typeface="Arial"/>
              </a:rPr>
              <a:t>                    or against something, e.g. The child </a:t>
            </a:r>
            <a:r>
              <a:rPr b="1" i="0" lang="en-GB" sz="1200" u="none" cap="none" strike="noStrike">
                <a:solidFill>
                  <a:srgbClr val="000000"/>
                </a:solidFill>
                <a:latin typeface="Arial"/>
                <a:ea typeface="Arial"/>
                <a:cs typeface="Arial"/>
                <a:sym typeface="Arial"/>
              </a:rPr>
              <a:t>nestled</a:t>
            </a:r>
            <a:r>
              <a:rPr b="0" i="0" lang="en-GB" sz="1200" u="none" cap="none" strike="noStrike">
                <a:solidFill>
                  <a:srgbClr val="000000"/>
                </a:solidFill>
                <a:latin typeface="Arial"/>
                <a:ea typeface="Arial"/>
                <a:cs typeface="Arial"/>
                <a:sym typeface="Arial"/>
              </a:rPr>
              <a:t> in her mother’s arms.</a:t>
            </a:r>
            <a:endParaRPr b="0" i="0" sz="12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rPr b="0" i="0" lang="en-GB" sz="1200" u="none" cap="none" strike="noStrike">
                <a:solidFill>
                  <a:srgbClr val="000000"/>
                </a:solidFill>
                <a:latin typeface="Arial"/>
                <a:ea typeface="Arial"/>
                <a:cs typeface="Arial"/>
                <a:sym typeface="Arial"/>
              </a:rPr>
              <a:t>Write a sentence using the word </a:t>
            </a:r>
            <a:r>
              <a:rPr b="1" i="0" lang="en-GB" sz="1200" u="none" cap="none" strike="noStrike">
                <a:solidFill>
                  <a:srgbClr val="000000"/>
                </a:solidFill>
                <a:latin typeface="Arial"/>
                <a:ea typeface="Arial"/>
                <a:cs typeface="Arial"/>
                <a:sym typeface="Arial"/>
              </a:rPr>
              <a:t>nestle</a:t>
            </a:r>
            <a:r>
              <a:rPr b="0" i="0" lang="en-GB" sz="1200" u="none" cap="none" strike="noStrike">
                <a:solidFill>
                  <a:srgbClr val="000000"/>
                </a:solidFill>
                <a:latin typeface="Arial"/>
                <a:ea typeface="Arial"/>
                <a:cs typeface="Arial"/>
                <a:sym typeface="Arial"/>
              </a:rPr>
              <a:t>.</a:t>
            </a:r>
            <a:endParaRPr b="0" i="0" sz="12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1" i="0" lang="en-GB" sz="1600" u="none" cap="none" strike="noStrike">
                <a:solidFill>
                  <a:srgbClr val="000000"/>
                </a:solidFill>
                <a:latin typeface="Arial"/>
                <a:ea typeface="Arial"/>
                <a:cs typeface="Arial"/>
                <a:sym typeface="Arial"/>
              </a:rPr>
              <a:t>             </a:t>
            </a:r>
            <a:endParaRPr b="0" i="0" sz="16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p:txBody>
      </p:sp>
      <p:sp>
        <p:nvSpPr>
          <p:cNvPr id="542" name="Google Shape;542;p63"/>
          <p:cNvSpPr txBox="1"/>
          <p:nvPr/>
        </p:nvSpPr>
        <p:spPr>
          <a:xfrm>
            <a:off x="0" y="-96250"/>
            <a:ext cx="1343100" cy="352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Session 15</a:t>
            </a:r>
            <a:endParaRPr b="0" i="0" sz="1400" u="none" cap="none" strike="noStrike">
              <a:solidFill>
                <a:srgbClr val="000000"/>
              </a:solidFill>
              <a:latin typeface="Arial"/>
              <a:ea typeface="Arial"/>
              <a:cs typeface="Arial"/>
              <a:sym typeface="Arial"/>
            </a:endParaRPr>
          </a:p>
        </p:txBody>
      </p:sp>
      <p:pic>
        <p:nvPicPr>
          <p:cNvPr id="543" name="Google Shape;543;p63"/>
          <p:cNvPicPr preferRelativeResize="0"/>
          <p:nvPr/>
        </p:nvPicPr>
        <p:blipFill rotWithShape="1">
          <a:blip r:embed="rId4">
            <a:alphaModFix/>
          </a:blip>
          <a:srcRect b="0" l="0" r="0" t="0"/>
          <a:stretch/>
        </p:blipFill>
        <p:spPr>
          <a:xfrm>
            <a:off x="6496050" y="256250"/>
            <a:ext cx="2507401" cy="1789350"/>
          </a:xfrm>
          <a:prstGeom prst="rect">
            <a:avLst/>
          </a:prstGeom>
          <a:noFill/>
          <a:ln>
            <a:noFill/>
          </a:ln>
        </p:spPr>
      </p:pic>
      <p:pic>
        <p:nvPicPr>
          <p:cNvPr id="544" name="Google Shape;544;p63"/>
          <p:cNvPicPr preferRelativeResize="0"/>
          <p:nvPr/>
        </p:nvPicPr>
        <p:blipFill rotWithShape="1">
          <a:blip r:embed="rId5">
            <a:alphaModFix/>
          </a:blip>
          <a:srcRect b="0" l="0" r="0" t="0"/>
          <a:stretch/>
        </p:blipFill>
        <p:spPr>
          <a:xfrm>
            <a:off x="6496050" y="2029840"/>
            <a:ext cx="2507373" cy="1411408"/>
          </a:xfrm>
          <a:prstGeom prst="rect">
            <a:avLst/>
          </a:prstGeom>
          <a:noFill/>
          <a:ln>
            <a:noFill/>
          </a:ln>
        </p:spPr>
      </p:pic>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8" name="Shape 548"/>
        <p:cNvGrpSpPr/>
        <p:nvPr/>
      </p:nvGrpSpPr>
      <p:grpSpPr>
        <a:xfrm>
          <a:off x="0" y="0"/>
          <a:ext cx="0" cy="0"/>
          <a:chOff x="0" y="0"/>
          <a:chExt cx="0" cy="0"/>
        </a:xfrm>
      </p:grpSpPr>
      <p:sp>
        <p:nvSpPr>
          <p:cNvPr id="549" name="Google Shape;549;p64"/>
          <p:cNvSpPr txBox="1"/>
          <p:nvPr>
            <p:ph type="title"/>
          </p:nvPr>
        </p:nvSpPr>
        <p:spPr>
          <a:xfrm>
            <a:off x="311700" y="8627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SzPts val="2800"/>
              <a:buNone/>
            </a:pPr>
            <a:r>
              <a:rPr b="1" lang="en-GB" sz="1800">
                <a:solidFill>
                  <a:srgbClr val="000000"/>
                </a:solidFill>
              </a:rPr>
              <a:t>Planning Practice: Topic sentences</a:t>
            </a:r>
            <a:endParaRPr b="1">
              <a:solidFill>
                <a:srgbClr val="000000"/>
              </a:solidFill>
            </a:endParaRPr>
          </a:p>
        </p:txBody>
      </p:sp>
      <p:sp>
        <p:nvSpPr>
          <p:cNvPr id="550" name="Google Shape;550;p64"/>
          <p:cNvSpPr txBox="1"/>
          <p:nvPr>
            <p:ph idx="1" type="body"/>
          </p:nvPr>
        </p:nvSpPr>
        <p:spPr>
          <a:xfrm>
            <a:off x="365100" y="524500"/>
            <a:ext cx="8520600" cy="3755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800"/>
              <a:buNone/>
            </a:pPr>
            <a:r>
              <a:rPr lang="en-GB" sz="1400">
                <a:solidFill>
                  <a:srgbClr val="000000"/>
                </a:solidFill>
              </a:rPr>
              <a:t>The </a:t>
            </a:r>
            <a:r>
              <a:rPr b="1" lang="en-GB" sz="1400">
                <a:solidFill>
                  <a:srgbClr val="000000"/>
                </a:solidFill>
              </a:rPr>
              <a:t>topic sentence</a:t>
            </a:r>
            <a:r>
              <a:rPr lang="en-GB" sz="1400">
                <a:solidFill>
                  <a:srgbClr val="000000"/>
                </a:solidFill>
              </a:rPr>
              <a:t> is the first sentence of a paragraph that introduces the topic.  The points in the rest of the paragraph develop and back up the topic sentence.</a:t>
            </a:r>
            <a:endParaRPr sz="1400">
              <a:solidFill>
                <a:srgbClr val="000000"/>
              </a:solidFill>
            </a:endParaRPr>
          </a:p>
          <a:p>
            <a:pPr indent="0" lvl="0" marL="0" rtl="0" algn="l">
              <a:lnSpc>
                <a:spcPct val="115000"/>
              </a:lnSpc>
              <a:spcBef>
                <a:spcPts val="0"/>
              </a:spcBef>
              <a:spcAft>
                <a:spcPts val="0"/>
              </a:spcAft>
              <a:buSzPts val="1800"/>
              <a:buNone/>
            </a:pPr>
            <a:r>
              <a:rPr lang="en-GB" sz="1400">
                <a:solidFill>
                  <a:srgbClr val="000000"/>
                </a:solidFill>
              </a:rPr>
              <a:t>Example: </a:t>
            </a:r>
            <a:r>
              <a:rPr lang="en-GB" sz="1400">
                <a:solidFill>
                  <a:schemeClr val="dk1"/>
                </a:solidFill>
              </a:rPr>
              <a:t>I believe a trip to Shakespeare’s Globe Theatre, which is a famous historical landmark in central London, would be a wonderful experience for Year 7.</a:t>
            </a:r>
            <a:endParaRPr sz="1400">
              <a:solidFill>
                <a:schemeClr val="dk1"/>
              </a:solidFill>
            </a:endParaRPr>
          </a:p>
          <a:p>
            <a:pPr indent="0" lvl="0" marL="0" rtl="0" algn="l">
              <a:lnSpc>
                <a:spcPct val="115000"/>
              </a:lnSpc>
              <a:spcBef>
                <a:spcPts val="0"/>
              </a:spcBef>
              <a:spcAft>
                <a:spcPts val="0"/>
              </a:spcAft>
              <a:buSzPts val="1800"/>
              <a:buNone/>
            </a:pPr>
            <a:r>
              <a:t/>
            </a:r>
            <a:endParaRPr sz="1400">
              <a:solidFill>
                <a:schemeClr val="dk1"/>
              </a:solidFill>
            </a:endParaRPr>
          </a:p>
          <a:p>
            <a:pPr indent="-317500" lvl="0" marL="457200" rtl="0" algn="l">
              <a:lnSpc>
                <a:spcPct val="115000"/>
              </a:lnSpc>
              <a:spcBef>
                <a:spcPts val="0"/>
              </a:spcBef>
              <a:spcAft>
                <a:spcPts val="0"/>
              </a:spcAft>
              <a:buClr>
                <a:srgbClr val="000000"/>
              </a:buClr>
              <a:buSzPts val="1400"/>
              <a:buAutoNum type="arabicPeriod"/>
            </a:pPr>
            <a:r>
              <a:rPr b="1" lang="en-GB" sz="1400">
                <a:solidFill>
                  <a:srgbClr val="000000"/>
                </a:solidFill>
              </a:rPr>
              <a:t>Identify the topic sentence below.</a:t>
            </a:r>
            <a:endParaRPr b="1" sz="1400">
              <a:solidFill>
                <a:srgbClr val="000000"/>
              </a:solidFill>
            </a:endParaRPr>
          </a:p>
          <a:p>
            <a:pPr indent="-317500" lvl="0" marL="457200" rtl="0" algn="l">
              <a:lnSpc>
                <a:spcPct val="115000"/>
              </a:lnSpc>
              <a:spcBef>
                <a:spcPts val="0"/>
              </a:spcBef>
              <a:spcAft>
                <a:spcPts val="0"/>
              </a:spcAft>
              <a:buClr>
                <a:srgbClr val="000000"/>
              </a:buClr>
              <a:buSzPts val="1400"/>
              <a:buAutoNum type="arabicPeriod"/>
            </a:pPr>
            <a:r>
              <a:rPr b="1" lang="en-GB" sz="1400">
                <a:solidFill>
                  <a:srgbClr val="000000"/>
                </a:solidFill>
              </a:rPr>
              <a:t>Number the other sentences in the most logical order.</a:t>
            </a:r>
            <a:endParaRPr b="1" sz="1400">
              <a:solidFill>
                <a:srgbClr val="000000"/>
              </a:solidFill>
            </a:endParaRPr>
          </a:p>
          <a:p>
            <a:pPr indent="-317500" lvl="0" marL="457200" rtl="0" algn="l">
              <a:lnSpc>
                <a:spcPct val="115000"/>
              </a:lnSpc>
              <a:spcBef>
                <a:spcPts val="0"/>
              </a:spcBef>
              <a:spcAft>
                <a:spcPts val="0"/>
              </a:spcAft>
              <a:buClr>
                <a:srgbClr val="000000"/>
              </a:buClr>
              <a:buSzPts val="1400"/>
              <a:buAutoNum type="arabicPeriod"/>
            </a:pPr>
            <a:r>
              <a:rPr b="1" lang="en-GB" sz="1400">
                <a:solidFill>
                  <a:srgbClr val="000000"/>
                </a:solidFill>
              </a:rPr>
              <a:t>Identify the concluding sentence.</a:t>
            </a:r>
            <a:endParaRPr b="1" sz="1400">
              <a:solidFill>
                <a:srgbClr val="000000"/>
              </a:solidFill>
            </a:endParaRPr>
          </a:p>
          <a:p>
            <a:pPr indent="-317500" lvl="0" marL="457200" rtl="0" algn="l">
              <a:lnSpc>
                <a:spcPct val="115000"/>
              </a:lnSpc>
              <a:spcBef>
                <a:spcPts val="0"/>
              </a:spcBef>
              <a:spcAft>
                <a:spcPts val="0"/>
              </a:spcAft>
              <a:buClr>
                <a:srgbClr val="000000"/>
              </a:buClr>
              <a:buSzPts val="1400"/>
              <a:buChar char="●"/>
            </a:pPr>
            <a:r>
              <a:rPr lang="en-GB" sz="1400">
                <a:solidFill>
                  <a:srgbClr val="000000"/>
                </a:solidFill>
              </a:rPr>
              <a:t>On Christmas Day, families have a traditional meal.</a:t>
            </a:r>
            <a:endParaRPr sz="1400">
              <a:solidFill>
                <a:srgbClr val="000000"/>
              </a:solidFill>
            </a:endParaRPr>
          </a:p>
          <a:p>
            <a:pPr indent="-317500" lvl="0" marL="457200" rtl="0" algn="l">
              <a:lnSpc>
                <a:spcPct val="115000"/>
              </a:lnSpc>
              <a:spcBef>
                <a:spcPts val="0"/>
              </a:spcBef>
              <a:spcAft>
                <a:spcPts val="0"/>
              </a:spcAft>
              <a:buClr>
                <a:srgbClr val="000000"/>
              </a:buClr>
              <a:buSzPts val="1400"/>
              <a:buChar char="●"/>
            </a:pPr>
            <a:r>
              <a:rPr lang="en-GB" sz="1400">
                <a:solidFill>
                  <a:srgbClr val="000000"/>
                </a:solidFill>
              </a:rPr>
              <a:t>Christmas is a popular Christian holiday that is celebrated across the UK.</a:t>
            </a:r>
            <a:endParaRPr sz="1400">
              <a:solidFill>
                <a:srgbClr val="000000"/>
              </a:solidFill>
            </a:endParaRPr>
          </a:p>
          <a:p>
            <a:pPr indent="-317500" lvl="0" marL="457200" rtl="0" algn="l">
              <a:lnSpc>
                <a:spcPct val="115000"/>
              </a:lnSpc>
              <a:spcBef>
                <a:spcPts val="0"/>
              </a:spcBef>
              <a:spcAft>
                <a:spcPts val="0"/>
              </a:spcAft>
              <a:buClr>
                <a:srgbClr val="000000"/>
              </a:buClr>
              <a:buSzPts val="1400"/>
              <a:buChar char="●"/>
            </a:pPr>
            <a:r>
              <a:rPr lang="en-GB" sz="1400">
                <a:solidFill>
                  <a:srgbClr val="000000"/>
                </a:solidFill>
              </a:rPr>
              <a:t>After dinner, families play games and watch television.</a:t>
            </a:r>
            <a:endParaRPr sz="1400">
              <a:solidFill>
                <a:srgbClr val="000000"/>
              </a:solidFill>
            </a:endParaRPr>
          </a:p>
          <a:p>
            <a:pPr indent="-317500" lvl="0" marL="457200" rtl="0" algn="l">
              <a:lnSpc>
                <a:spcPct val="115000"/>
              </a:lnSpc>
              <a:spcBef>
                <a:spcPts val="0"/>
              </a:spcBef>
              <a:spcAft>
                <a:spcPts val="0"/>
              </a:spcAft>
              <a:buClr>
                <a:srgbClr val="000000"/>
              </a:buClr>
              <a:buSzPts val="1400"/>
              <a:buChar char="●"/>
            </a:pPr>
            <a:r>
              <a:rPr lang="en-GB" sz="1400">
                <a:solidFill>
                  <a:srgbClr val="000000"/>
                </a:solidFill>
              </a:rPr>
              <a:t>At this time, friends and families give each other presents.</a:t>
            </a:r>
            <a:endParaRPr sz="1400">
              <a:solidFill>
                <a:srgbClr val="000000"/>
              </a:solidFill>
            </a:endParaRPr>
          </a:p>
          <a:p>
            <a:pPr indent="-317500" lvl="0" marL="457200" rtl="0" algn="l">
              <a:lnSpc>
                <a:spcPct val="115000"/>
              </a:lnSpc>
              <a:spcBef>
                <a:spcPts val="0"/>
              </a:spcBef>
              <a:spcAft>
                <a:spcPts val="0"/>
              </a:spcAft>
              <a:buClr>
                <a:srgbClr val="000000"/>
              </a:buClr>
              <a:buSzPts val="1400"/>
              <a:buChar char="●"/>
            </a:pPr>
            <a:r>
              <a:rPr lang="en-GB" sz="1400">
                <a:solidFill>
                  <a:srgbClr val="000000"/>
                </a:solidFill>
              </a:rPr>
              <a:t>Although other celebrations are popular, Christmas is everyone’s favourite time of year!</a:t>
            </a:r>
            <a:endParaRPr sz="1400">
              <a:solidFill>
                <a:srgbClr val="000000"/>
              </a:solidFill>
            </a:endParaRPr>
          </a:p>
          <a:p>
            <a:pPr indent="-317500" lvl="0" marL="457200" rtl="0" algn="l">
              <a:lnSpc>
                <a:spcPct val="115000"/>
              </a:lnSpc>
              <a:spcBef>
                <a:spcPts val="0"/>
              </a:spcBef>
              <a:spcAft>
                <a:spcPts val="0"/>
              </a:spcAft>
              <a:buClr>
                <a:srgbClr val="000000"/>
              </a:buClr>
              <a:buSzPts val="1400"/>
              <a:buChar char="●"/>
            </a:pPr>
            <a:r>
              <a:rPr lang="en-GB" sz="1400">
                <a:solidFill>
                  <a:srgbClr val="000000"/>
                </a:solidFill>
              </a:rPr>
              <a:t>There are two bank holidays: Christmas Day and Boxing Day.</a:t>
            </a:r>
            <a:endParaRPr sz="1400">
              <a:solidFill>
                <a:srgbClr val="000000"/>
              </a:solidFill>
            </a:endParaRPr>
          </a:p>
          <a:p>
            <a:pPr indent="0" lvl="0" marL="457200" rtl="0" algn="l">
              <a:lnSpc>
                <a:spcPct val="115000"/>
              </a:lnSpc>
              <a:spcBef>
                <a:spcPts val="1600"/>
              </a:spcBef>
              <a:spcAft>
                <a:spcPts val="0"/>
              </a:spcAft>
              <a:buSzPts val="1800"/>
              <a:buNone/>
            </a:pPr>
            <a:r>
              <a:t/>
            </a:r>
            <a:endParaRPr sz="1600">
              <a:solidFill>
                <a:srgbClr val="000000"/>
              </a:solidFill>
            </a:endParaRPr>
          </a:p>
          <a:p>
            <a:pPr indent="0" lvl="0" marL="0" rtl="0" algn="l">
              <a:lnSpc>
                <a:spcPct val="115000"/>
              </a:lnSpc>
              <a:spcBef>
                <a:spcPts val="1600"/>
              </a:spcBef>
              <a:spcAft>
                <a:spcPts val="0"/>
              </a:spcAft>
              <a:buSzPts val="1800"/>
              <a:buNone/>
            </a:pPr>
            <a:r>
              <a:t/>
            </a:r>
            <a:endParaRPr>
              <a:solidFill>
                <a:srgbClr val="000000"/>
              </a:solidFill>
            </a:endParaRPr>
          </a:p>
          <a:p>
            <a:pPr indent="0" lvl="0" marL="0" rtl="0" algn="l">
              <a:lnSpc>
                <a:spcPct val="115000"/>
              </a:lnSpc>
              <a:spcBef>
                <a:spcPts val="1600"/>
              </a:spcBef>
              <a:spcAft>
                <a:spcPts val="0"/>
              </a:spcAft>
              <a:buSzPts val="1800"/>
              <a:buNone/>
            </a:pPr>
            <a:r>
              <a:t/>
            </a:r>
            <a:endParaRPr/>
          </a:p>
          <a:p>
            <a:pPr indent="0" lvl="0" marL="0" rtl="0" algn="l">
              <a:lnSpc>
                <a:spcPct val="115000"/>
              </a:lnSpc>
              <a:spcBef>
                <a:spcPts val="1600"/>
              </a:spcBef>
              <a:spcAft>
                <a:spcPts val="0"/>
              </a:spcAft>
              <a:buSzPts val="1800"/>
              <a:buNone/>
            </a:pPr>
            <a:r>
              <a:rPr lang="en-GB"/>
              <a:t> </a:t>
            </a:r>
            <a:endParaRPr/>
          </a:p>
          <a:p>
            <a:pPr indent="0" lvl="0" marL="0" rtl="0" algn="l">
              <a:lnSpc>
                <a:spcPct val="115000"/>
              </a:lnSpc>
              <a:spcBef>
                <a:spcPts val="1600"/>
              </a:spcBef>
              <a:spcAft>
                <a:spcPts val="1600"/>
              </a:spcAft>
              <a:buSzPts val="1800"/>
              <a:buNone/>
            </a:pPr>
            <a:r>
              <a:t/>
            </a:r>
            <a:endParaRPr/>
          </a:p>
        </p:txBody>
      </p:sp>
      <p:pic>
        <p:nvPicPr>
          <p:cNvPr id="551" name="Google Shape;551;p64"/>
          <p:cNvPicPr preferRelativeResize="0"/>
          <p:nvPr/>
        </p:nvPicPr>
        <p:blipFill rotWithShape="1">
          <a:blip r:embed="rId3">
            <a:alphaModFix/>
          </a:blip>
          <a:srcRect b="0" l="0" r="0" t="0"/>
          <a:stretch/>
        </p:blipFill>
        <p:spPr>
          <a:xfrm>
            <a:off x="484376" y="4215089"/>
            <a:ext cx="1134400" cy="791825"/>
          </a:xfrm>
          <a:prstGeom prst="rect">
            <a:avLst/>
          </a:prstGeom>
          <a:noFill/>
          <a:ln>
            <a:noFill/>
          </a:ln>
        </p:spPr>
      </p:pic>
      <p:sp>
        <p:nvSpPr>
          <p:cNvPr id="552" name="Google Shape;552;p64"/>
          <p:cNvSpPr/>
          <p:nvPr/>
        </p:nvSpPr>
        <p:spPr>
          <a:xfrm>
            <a:off x="1708950" y="4279950"/>
            <a:ext cx="4920300" cy="662100"/>
          </a:xfrm>
          <a:prstGeom prst="roundRect">
            <a:avLst>
              <a:gd fmla="val 16667" name="adj"/>
            </a:avLst>
          </a:prstGeom>
          <a:solidFill>
            <a:srgbClr val="EEEEEE"/>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rgbClr val="000000"/>
                </a:solidFill>
                <a:latin typeface="Arial"/>
                <a:ea typeface="Arial"/>
                <a:cs typeface="Arial"/>
                <a:sym typeface="Arial"/>
              </a:rPr>
              <a:t>Add a subordinate clause to the topic sentence.</a:t>
            </a:r>
            <a:endParaRPr b="0" i="0" sz="1800" u="none" cap="none" strike="noStrike">
              <a:solidFill>
                <a:srgbClr val="000000"/>
              </a:solidFill>
              <a:latin typeface="Arial"/>
              <a:ea typeface="Arial"/>
              <a:cs typeface="Arial"/>
              <a:sym typeface="Arial"/>
            </a:endParaRPr>
          </a:p>
        </p:txBody>
      </p:sp>
      <p:sp>
        <p:nvSpPr>
          <p:cNvPr id="553" name="Google Shape;553;p64"/>
          <p:cNvSpPr txBox="1"/>
          <p:nvPr/>
        </p:nvSpPr>
        <p:spPr>
          <a:xfrm>
            <a:off x="7991400" y="0"/>
            <a:ext cx="1152600" cy="428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Session 15</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7" name="Shape 557"/>
        <p:cNvGrpSpPr/>
        <p:nvPr/>
      </p:nvGrpSpPr>
      <p:grpSpPr>
        <a:xfrm>
          <a:off x="0" y="0"/>
          <a:ext cx="0" cy="0"/>
          <a:chOff x="0" y="0"/>
          <a:chExt cx="0" cy="0"/>
        </a:xfrm>
      </p:grpSpPr>
      <p:sp>
        <p:nvSpPr>
          <p:cNvPr id="558" name="Google Shape;558;p65"/>
          <p:cNvSpPr txBox="1"/>
          <p:nvPr>
            <p:ph idx="1" type="body"/>
          </p:nvPr>
        </p:nvSpPr>
        <p:spPr>
          <a:xfrm>
            <a:off x="311700" y="203750"/>
            <a:ext cx="8520600" cy="3416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800"/>
              <a:buNone/>
            </a:pPr>
            <a:r>
              <a:rPr b="1" lang="en-GB">
                <a:solidFill>
                  <a:srgbClr val="000000"/>
                </a:solidFill>
              </a:rPr>
              <a:t>Planning Practice: Paragraph Structure</a:t>
            </a:r>
            <a:endParaRPr b="1">
              <a:solidFill>
                <a:srgbClr val="000000"/>
              </a:solidFill>
            </a:endParaRPr>
          </a:p>
          <a:p>
            <a:pPr indent="0" lvl="0" marL="0" rtl="0" algn="l">
              <a:lnSpc>
                <a:spcPct val="115000"/>
              </a:lnSpc>
              <a:spcBef>
                <a:spcPts val="0"/>
              </a:spcBef>
              <a:spcAft>
                <a:spcPts val="0"/>
              </a:spcAft>
              <a:buSzPts val="1800"/>
              <a:buNone/>
            </a:pPr>
            <a:r>
              <a:rPr lang="en-GB">
                <a:solidFill>
                  <a:srgbClr val="000000"/>
                </a:solidFill>
              </a:rPr>
              <a:t>Identify the points that best support Topic Sentence 1 and Topic Sentence 2.</a:t>
            </a:r>
            <a:endParaRPr>
              <a:solidFill>
                <a:srgbClr val="000000"/>
              </a:solidFill>
            </a:endParaRPr>
          </a:p>
          <a:p>
            <a:pPr indent="-342900" lvl="0" marL="457200" rtl="0" algn="l">
              <a:lnSpc>
                <a:spcPct val="115000"/>
              </a:lnSpc>
              <a:spcBef>
                <a:spcPts val="0"/>
              </a:spcBef>
              <a:spcAft>
                <a:spcPts val="0"/>
              </a:spcAft>
              <a:buClr>
                <a:srgbClr val="000000"/>
              </a:buClr>
              <a:buSzPts val="1800"/>
              <a:buAutoNum type="arabicPeriod"/>
            </a:pPr>
            <a:r>
              <a:rPr b="1" lang="en-GB">
                <a:solidFill>
                  <a:srgbClr val="000000"/>
                </a:solidFill>
              </a:rPr>
              <a:t>The Globe Theatre is a brilliant place to visit when you are in London.</a:t>
            </a:r>
            <a:endParaRPr b="1">
              <a:solidFill>
                <a:srgbClr val="000000"/>
              </a:solidFill>
            </a:endParaRPr>
          </a:p>
          <a:p>
            <a:pPr indent="-342900" lvl="0" marL="457200" rtl="0" algn="l">
              <a:lnSpc>
                <a:spcPct val="115000"/>
              </a:lnSpc>
              <a:spcBef>
                <a:spcPts val="0"/>
              </a:spcBef>
              <a:spcAft>
                <a:spcPts val="0"/>
              </a:spcAft>
              <a:buClr>
                <a:srgbClr val="000000"/>
              </a:buClr>
              <a:buSzPts val="1800"/>
              <a:buAutoNum type="arabicPeriod"/>
            </a:pPr>
            <a:r>
              <a:rPr b="1" lang="en-GB">
                <a:solidFill>
                  <a:srgbClr val="000000"/>
                </a:solidFill>
              </a:rPr>
              <a:t>The Globe Theatre is steeped in history.</a:t>
            </a:r>
            <a:endParaRPr b="1">
              <a:solidFill>
                <a:srgbClr val="000000"/>
              </a:solidFill>
            </a:endParaRPr>
          </a:p>
          <a:p>
            <a:pPr indent="-342900" lvl="0" marL="457200" rtl="0" algn="l">
              <a:lnSpc>
                <a:spcPct val="115000"/>
              </a:lnSpc>
              <a:spcBef>
                <a:spcPts val="0"/>
              </a:spcBef>
              <a:spcAft>
                <a:spcPts val="0"/>
              </a:spcAft>
              <a:buClr>
                <a:srgbClr val="000000"/>
              </a:buClr>
              <a:buSzPts val="1800"/>
              <a:buChar char="●"/>
            </a:pPr>
            <a:r>
              <a:rPr lang="en-GB">
                <a:solidFill>
                  <a:srgbClr val="000000"/>
                </a:solidFill>
              </a:rPr>
              <a:t>Replica of a original - built 1599</a:t>
            </a:r>
            <a:endParaRPr>
              <a:solidFill>
                <a:srgbClr val="000000"/>
              </a:solidFill>
            </a:endParaRPr>
          </a:p>
          <a:p>
            <a:pPr indent="-342900" lvl="0" marL="457200" rtl="0" algn="l">
              <a:lnSpc>
                <a:spcPct val="115000"/>
              </a:lnSpc>
              <a:spcBef>
                <a:spcPts val="0"/>
              </a:spcBef>
              <a:spcAft>
                <a:spcPts val="0"/>
              </a:spcAft>
              <a:buClr>
                <a:srgbClr val="000000"/>
              </a:buClr>
              <a:buSzPts val="1800"/>
              <a:buChar char="●"/>
            </a:pPr>
            <a:r>
              <a:rPr lang="en-GB">
                <a:solidFill>
                  <a:srgbClr val="000000"/>
                </a:solidFill>
              </a:rPr>
              <a:t>Shakespeare acted there</a:t>
            </a:r>
            <a:endParaRPr>
              <a:solidFill>
                <a:srgbClr val="000000"/>
              </a:solidFill>
            </a:endParaRPr>
          </a:p>
          <a:p>
            <a:pPr indent="-342900" lvl="0" marL="457200" rtl="0" algn="l">
              <a:lnSpc>
                <a:spcPct val="115000"/>
              </a:lnSpc>
              <a:spcBef>
                <a:spcPts val="0"/>
              </a:spcBef>
              <a:spcAft>
                <a:spcPts val="0"/>
              </a:spcAft>
              <a:buClr>
                <a:srgbClr val="000000"/>
              </a:buClr>
              <a:buSzPts val="1800"/>
              <a:buChar char="●"/>
            </a:pPr>
            <a:r>
              <a:rPr lang="en-GB">
                <a:solidFill>
                  <a:srgbClr val="000000"/>
                </a:solidFill>
              </a:rPr>
              <a:t>Close to other landmarks - art galleries, museums</a:t>
            </a:r>
            <a:endParaRPr>
              <a:solidFill>
                <a:srgbClr val="000000"/>
              </a:solidFill>
            </a:endParaRPr>
          </a:p>
          <a:p>
            <a:pPr indent="-342900" lvl="0" marL="457200" rtl="0" algn="l">
              <a:lnSpc>
                <a:spcPct val="115000"/>
              </a:lnSpc>
              <a:spcBef>
                <a:spcPts val="0"/>
              </a:spcBef>
              <a:spcAft>
                <a:spcPts val="0"/>
              </a:spcAft>
              <a:buClr>
                <a:srgbClr val="000000"/>
              </a:buClr>
              <a:buSzPts val="1800"/>
              <a:buChar char="●"/>
            </a:pPr>
            <a:r>
              <a:rPr lang="en-GB">
                <a:solidFill>
                  <a:srgbClr val="000000"/>
                </a:solidFill>
              </a:rPr>
              <a:t>On the famous River Thames </a:t>
            </a:r>
            <a:endParaRPr>
              <a:solidFill>
                <a:srgbClr val="000000"/>
              </a:solidFill>
            </a:endParaRPr>
          </a:p>
          <a:p>
            <a:pPr indent="-342900" lvl="0" marL="457200" rtl="0" algn="l">
              <a:lnSpc>
                <a:spcPct val="115000"/>
              </a:lnSpc>
              <a:spcBef>
                <a:spcPts val="0"/>
              </a:spcBef>
              <a:spcAft>
                <a:spcPts val="0"/>
              </a:spcAft>
              <a:buClr>
                <a:srgbClr val="000000"/>
              </a:buClr>
              <a:buSzPts val="1800"/>
              <a:buChar char="●"/>
            </a:pPr>
            <a:r>
              <a:rPr lang="en-GB">
                <a:solidFill>
                  <a:srgbClr val="000000"/>
                </a:solidFill>
              </a:rPr>
              <a:t>Shakespeare’s plays were performed there</a:t>
            </a:r>
            <a:endParaRPr>
              <a:solidFill>
                <a:srgbClr val="000000"/>
              </a:solidFill>
            </a:endParaRPr>
          </a:p>
          <a:p>
            <a:pPr indent="-342900" lvl="0" marL="457200" rtl="0" algn="l">
              <a:lnSpc>
                <a:spcPct val="115000"/>
              </a:lnSpc>
              <a:spcBef>
                <a:spcPts val="0"/>
              </a:spcBef>
              <a:spcAft>
                <a:spcPts val="0"/>
              </a:spcAft>
              <a:buClr>
                <a:srgbClr val="000000"/>
              </a:buClr>
              <a:buSzPts val="1800"/>
              <a:buChar char="●"/>
            </a:pPr>
            <a:r>
              <a:rPr lang="en-GB">
                <a:solidFill>
                  <a:srgbClr val="000000"/>
                </a:solidFill>
              </a:rPr>
              <a:t>You can have a tour - learn about Elizabethan theatre and life</a:t>
            </a:r>
            <a:endParaRPr>
              <a:solidFill>
                <a:srgbClr val="000000"/>
              </a:solidFill>
            </a:endParaRPr>
          </a:p>
          <a:p>
            <a:pPr indent="-342900" lvl="0" marL="457200" rtl="0" algn="l">
              <a:lnSpc>
                <a:spcPct val="115000"/>
              </a:lnSpc>
              <a:spcBef>
                <a:spcPts val="0"/>
              </a:spcBef>
              <a:spcAft>
                <a:spcPts val="0"/>
              </a:spcAft>
              <a:buClr>
                <a:srgbClr val="000000"/>
              </a:buClr>
              <a:buSzPts val="1800"/>
              <a:buChar char="●"/>
            </a:pPr>
            <a:r>
              <a:rPr lang="en-GB">
                <a:solidFill>
                  <a:srgbClr val="000000"/>
                </a:solidFill>
              </a:rPr>
              <a:t>You can see plays there</a:t>
            </a:r>
            <a:endParaRPr>
              <a:solidFill>
                <a:srgbClr val="000000"/>
              </a:solidFill>
            </a:endParaRPr>
          </a:p>
          <a:p>
            <a:pPr indent="-342900" lvl="0" marL="457200" rtl="0" algn="l">
              <a:lnSpc>
                <a:spcPct val="115000"/>
              </a:lnSpc>
              <a:spcBef>
                <a:spcPts val="0"/>
              </a:spcBef>
              <a:spcAft>
                <a:spcPts val="0"/>
              </a:spcAft>
              <a:buClr>
                <a:srgbClr val="000000"/>
              </a:buClr>
              <a:buSzPts val="1800"/>
              <a:buChar char="●"/>
            </a:pPr>
            <a:r>
              <a:rPr lang="en-GB">
                <a:solidFill>
                  <a:srgbClr val="000000"/>
                </a:solidFill>
              </a:rPr>
              <a:t>World famous</a:t>
            </a:r>
            <a:endParaRPr>
              <a:solidFill>
                <a:srgbClr val="000000"/>
              </a:solidFill>
            </a:endParaRPr>
          </a:p>
        </p:txBody>
      </p:sp>
      <p:pic>
        <p:nvPicPr>
          <p:cNvPr id="559" name="Google Shape;559;p65"/>
          <p:cNvPicPr preferRelativeResize="0"/>
          <p:nvPr/>
        </p:nvPicPr>
        <p:blipFill rotWithShape="1">
          <a:blip r:embed="rId3">
            <a:alphaModFix/>
          </a:blip>
          <a:srcRect b="0" l="0" r="0" t="0"/>
          <a:stretch/>
        </p:blipFill>
        <p:spPr>
          <a:xfrm>
            <a:off x="484376" y="4215089"/>
            <a:ext cx="1134400" cy="791825"/>
          </a:xfrm>
          <a:prstGeom prst="rect">
            <a:avLst/>
          </a:prstGeom>
          <a:noFill/>
          <a:ln>
            <a:noFill/>
          </a:ln>
        </p:spPr>
      </p:pic>
      <p:sp>
        <p:nvSpPr>
          <p:cNvPr id="560" name="Google Shape;560;p65"/>
          <p:cNvSpPr/>
          <p:nvPr/>
        </p:nvSpPr>
        <p:spPr>
          <a:xfrm>
            <a:off x="1708950" y="4279950"/>
            <a:ext cx="4920300" cy="662100"/>
          </a:xfrm>
          <a:prstGeom prst="roundRect">
            <a:avLst>
              <a:gd fmla="val 16667" name="adj"/>
            </a:avLst>
          </a:prstGeom>
          <a:solidFill>
            <a:srgbClr val="EEEEEE"/>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rgbClr val="000000"/>
                </a:solidFill>
                <a:latin typeface="Arial"/>
                <a:ea typeface="Arial"/>
                <a:cs typeface="Arial"/>
                <a:sym typeface="Arial"/>
              </a:rPr>
              <a:t>Write the concluding sentences for each paragraph.</a:t>
            </a:r>
            <a:endParaRPr b="0" i="0" sz="1800" u="none" cap="none" strike="noStrike">
              <a:solidFill>
                <a:srgbClr val="000000"/>
              </a:solidFill>
              <a:latin typeface="Arial"/>
              <a:ea typeface="Arial"/>
              <a:cs typeface="Arial"/>
              <a:sym typeface="Arial"/>
            </a:endParaRPr>
          </a:p>
        </p:txBody>
      </p:sp>
      <p:sp>
        <p:nvSpPr>
          <p:cNvPr id="561" name="Google Shape;561;p65"/>
          <p:cNvSpPr txBox="1"/>
          <p:nvPr/>
        </p:nvSpPr>
        <p:spPr>
          <a:xfrm>
            <a:off x="7800900" y="0"/>
            <a:ext cx="1343100" cy="352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Session 15</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5" name="Shape 565"/>
        <p:cNvGrpSpPr/>
        <p:nvPr/>
      </p:nvGrpSpPr>
      <p:grpSpPr>
        <a:xfrm>
          <a:off x="0" y="0"/>
          <a:ext cx="0" cy="0"/>
          <a:chOff x="0" y="0"/>
          <a:chExt cx="0" cy="0"/>
        </a:xfrm>
      </p:grpSpPr>
      <p:sp>
        <p:nvSpPr>
          <p:cNvPr id="566" name="Google Shape;566;p66"/>
          <p:cNvSpPr txBox="1"/>
          <p:nvPr>
            <p:ph idx="1" type="body"/>
          </p:nvPr>
        </p:nvSpPr>
        <p:spPr>
          <a:xfrm>
            <a:off x="311700" y="1340650"/>
            <a:ext cx="8520600" cy="3416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800"/>
              <a:buNone/>
            </a:pPr>
            <a:r>
              <a:rPr b="1" lang="en-GB" sz="1400">
                <a:solidFill>
                  <a:srgbClr val="000000"/>
                </a:solidFill>
              </a:rPr>
              <a:t>Plan the central paragraphs of your letter on the planning sheet.</a:t>
            </a:r>
            <a:endParaRPr b="1" sz="1400">
              <a:solidFill>
                <a:srgbClr val="000000"/>
              </a:solidFill>
            </a:endParaRPr>
          </a:p>
          <a:p>
            <a:pPr indent="0" lvl="0" marL="0" rtl="0" algn="l">
              <a:lnSpc>
                <a:spcPct val="115000"/>
              </a:lnSpc>
              <a:spcBef>
                <a:spcPts val="1600"/>
              </a:spcBef>
              <a:spcAft>
                <a:spcPts val="0"/>
              </a:spcAft>
              <a:buSzPts val="1800"/>
              <a:buNone/>
            </a:pPr>
            <a:r>
              <a:rPr b="1" lang="en-GB" sz="1400">
                <a:solidFill>
                  <a:srgbClr val="000000"/>
                </a:solidFill>
              </a:rPr>
              <a:t>Paragraph Planning</a:t>
            </a:r>
            <a:endParaRPr b="1" sz="1400">
              <a:solidFill>
                <a:srgbClr val="000000"/>
              </a:solidFill>
            </a:endParaRPr>
          </a:p>
          <a:p>
            <a:pPr indent="0" lvl="0" marL="0" rtl="0" algn="l">
              <a:lnSpc>
                <a:spcPct val="115000"/>
              </a:lnSpc>
              <a:spcBef>
                <a:spcPts val="1600"/>
              </a:spcBef>
              <a:spcAft>
                <a:spcPts val="0"/>
              </a:spcAft>
              <a:buSzPts val="1800"/>
              <a:buNone/>
            </a:pPr>
            <a:r>
              <a:rPr lang="en-GB" sz="1400">
                <a:solidFill>
                  <a:srgbClr val="000000"/>
                </a:solidFill>
              </a:rPr>
              <a:t>Topic Sentence - I believe a trip to Shakespeare’s Globe Theatre, which is a famous historical landmark in central London, would be a wonderful experience for Year 7.</a:t>
            </a:r>
            <a:endParaRPr sz="1400">
              <a:solidFill>
                <a:srgbClr val="000000"/>
              </a:solidFill>
            </a:endParaRPr>
          </a:p>
          <a:p>
            <a:pPr indent="-317500" lvl="0" marL="457200" rtl="0" algn="l">
              <a:lnSpc>
                <a:spcPct val="115000"/>
              </a:lnSpc>
              <a:spcBef>
                <a:spcPts val="1600"/>
              </a:spcBef>
              <a:spcAft>
                <a:spcPts val="0"/>
              </a:spcAft>
              <a:buClr>
                <a:srgbClr val="000000"/>
              </a:buClr>
              <a:buSzPts val="1400"/>
              <a:buAutoNum type="arabicPeriod"/>
            </a:pPr>
            <a:r>
              <a:rPr lang="en-GB" sz="1400">
                <a:solidFill>
                  <a:srgbClr val="000000"/>
                </a:solidFill>
              </a:rPr>
              <a:t>Visit capital city</a:t>
            </a:r>
            <a:endParaRPr sz="1400">
              <a:solidFill>
                <a:srgbClr val="000000"/>
              </a:solidFill>
            </a:endParaRPr>
          </a:p>
          <a:p>
            <a:pPr indent="-317500" lvl="0" marL="457200" rtl="0" algn="l">
              <a:lnSpc>
                <a:spcPct val="115000"/>
              </a:lnSpc>
              <a:spcBef>
                <a:spcPts val="0"/>
              </a:spcBef>
              <a:spcAft>
                <a:spcPts val="0"/>
              </a:spcAft>
              <a:buClr>
                <a:srgbClr val="000000"/>
              </a:buClr>
              <a:buSzPts val="1400"/>
              <a:buAutoNum type="arabicPeriod"/>
            </a:pPr>
            <a:r>
              <a:rPr lang="en-GB" sz="1400">
                <a:solidFill>
                  <a:srgbClr val="000000"/>
                </a:solidFill>
              </a:rPr>
              <a:t>Learn more about Shakespeare and Elizabethan England</a:t>
            </a:r>
            <a:endParaRPr sz="1400">
              <a:solidFill>
                <a:srgbClr val="000000"/>
              </a:solidFill>
            </a:endParaRPr>
          </a:p>
          <a:p>
            <a:pPr indent="-317500" lvl="0" marL="457200" rtl="0" algn="l">
              <a:lnSpc>
                <a:spcPct val="115000"/>
              </a:lnSpc>
              <a:spcBef>
                <a:spcPts val="0"/>
              </a:spcBef>
              <a:spcAft>
                <a:spcPts val="0"/>
              </a:spcAft>
              <a:buClr>
                <a:srgbClr val="000000"/>
              </a:buClr>
              <a:buSzPts val="1400"/>
              <a:buAutoNum type="arabicPeriod"/>
            </a:pPr>
            <a:r>
              <a:rPr lang="en-GB" sz="1400">
                <a:solidFill>
                  <a:srgbClr val="000000"/>
                </a:solidFill>
              </a:rPr>
              <a:t>See a play</a:t>
            </a:r>
            <a:endParaRPr sz="1400">
              <a:solidFill>
                <a:srgbClr val="000000"/>
              </a:solidFill>
            </a:endParaRPr>
          </a:p>
          <a:p>
            <a:pPr indent="-317500" lvl="0" marL="457200" rtl="0" algn="l">
              <a:lnSpc>
                <a:spcPct val="115000"/>
              </a:lnSpc>
              <a:spcBef>
                <a:spcPts val="0"/>
              </a:spcBef>
              <a:spcAft>
                <a:spcPts val="0"/>
              </a:spcAft>
              <a:buClr>
                <a:srgbClr val="000000"/>
              </a:buClr>
              <a:buSzPts val="1400"/>
              <a:buAutoNum type="arabicPeriod"/>
            </a:pPr>
            <a:r>
              <a:rPr lang="en-GB" sz="1400">
                <a:solidFill>
                  <a:srgbClr val="000000"/>
                </a:solidFill>
              </a:rPr>
              <a:t>Explore the city and nearby landmarks</a:t>
            </a:r>
            <a:endParaRPr sz="1400">
              <a:solidFill>
                <a:srgbClr val="000000"/>
              </a:solidFill>
            </a:endParaRPr>
          </a:p>
          <a:p>
            <a:pPr indent="0" lvl="0" marL="0" rtl="0" algn="l">
              <a:lnSpc>
                <a:spcPct val="115000"/>
              </a:lnSpc>
              <a:spcBef>
                <a:spcPts val="1600"/>
              </a:spcBef>
              <a:spcAft>
                <a:spcPts val="1600"/>
              </a:spcAft>
              <a:buSzPts val="1800"/>
              <a:buNone/>
            </a:pPr>
            <a:r>
              <a:rPr lang="en-GB" sz="1400">
                <a:solidFill>
                  <a:srgbClr val="000000"/>
                </a:solidFill>
              </a:rPr>
              <a:t>Concluding sentence:  The more educational the trip is, the more valuable it will be for our futures.</a:t>
            </a:r>
            <a:endParaRPr sz="1400">
              <a:solidFill>
                <a:srgbClr val="000000"/>
              </a:solidFill>
            </a:endParaRPr>
          </a:p>
        </p:txBody>
      </p:sp>
      <p:sp>
        <p:nvSpPr>
          <p:cNvPr id="567" name="Google Shape;567;p66"/>
          <p:cNvSpPr txBox="1"/>
          <p:nvPr>
            <p:ph type="title"/>
          </p:nvPr>
        </p:nvSpPr>
        <p:spPr>
          <a:xfrm>
            <a:off x="311700" y="287850"/>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b="1" lang="en-GB" sz="1800"/>
              <a:t>Writing Challenge 2 - As well as the Night at the Museum trip, Mrs Molyneux is thinking of organising another Year 7 trip this year.  Write her a letter, informing her of your trip idea and persuading her to choose your plan.</a:t>
            </a:r>
            <a:endParaRPr b="1" sz="1800"/>
          </a:p>
          <a:p>
            <a:pPr indent="0" lvl="0" marL="0" rtl="0" algn="l">
              <a:lnSpc>
                <a:spcPct val="100000"/>
              </a:lnSpc>
              <a:spcBef>
                <a:spcPts val="0"/>
              </a:spcBef>
              <a:spcAft>
                <a:spcPts val="0"/>
              </a:spcAft>
              <a:buSzPts val="2800"/>
              <a:buNone/>
            </a:pPr>
            <a:r>
              <a:t/>
            </a:r>
            <a:endParaRPr b="1" sz="1800"/>
          </a:p>
          <a:p>
            <a:pPr indent="0" lvl="0" marL="0" rtl="0" algn="l">
              <a:lnSpc>
                <a:spcPct val="100000"/>
              </a:lnSpc>
              <a:spcBef>
                <a:spcPts val="0"/>
              </a:spcBef>
              <a:spcAft>
                <a:spcPts val="0"/>
              </a:spcAft>
              <a:buSzPts val="2800"/>
              <a:buNone/>
            </a:pPr>
            <a:r>
              <a:t/>
            </a:r>
            <a:endParaRPr b="1" sz="1800"/>
          </a:p>
          <a:p>
            <a:pPr indent="0" lvl="0" marL="0" rtl="0" algn="l">
              <a:lnSpc>
                <a:spcPct val="100000"/>
              </a:lnSpc>
              <a:spcBef>
                <a:spcPts val="0"/>
              </a:spcBef>
              <a:spcAft>
                <a:spcPts val="0"/>
              </a:spcAft>
              <a:buSzPts val="2800"/>
              <a:buNone/>
            </a:pPr>
            <a:r>
              <a:t/>
            </a:r>
            <a:endParaRPr b="1" sz="1800"/>
          </a:p>
          <a:p>
            <a:pPr indent="0" lvl="0" marL="0" rtl="0" algn="l">
              <a:lnSpc>
                <a:spcPct val="100000"/>
              </a:lnSpc>
              <a:spcBef>
                <a:spcPts val="0"/>
              </a:spcBef>
              <a:spcAft>
                <a:spcPts val="0"/>
              </a:spcAft>
              <a:buSzPts val="2800"/>
              <a:buNone/>
            </a:pPr>
            <a:r>
              <a:rPr b="1" lang="en-GB" sz="1800"/>
              <a:t> </a:t>
            </a:r>
            <a:endParaRPr b="1" sz="1800"/>
          </a:p>
          <a:p>
            <a:pPr indent="0" lvl="0" marL="0" rtl="0" algn="l">
              <a:lnSpc>
                <a:spcPct val="100000"/>
              </a:lnSpc>
              <a:spcBef>
                <a:spcPts val="0"/>
              </a:spcBef>
              <a:spcAft>
                <a:spcPts val="0"/>
              </a:spcAft>
              <a:buSzPts val="2800"/>
              <a:buNone/>
            </a:pPr>
            <a:r>
              <a:t/>
            </a:r>
            <a:endParaRPr b="1" sz="1800"/>
          </a:p>
        </p:txBody>
      </p:sp>
      <p:sp>
        <p:nvSpPr>
          <p:cNvPr id="568" name="Google Shape;568;p66"/>
          <p:cNvSpPr txBox="1"/>
          <p:nvPr/>
        </p:nvSpPr>
        <p:spPr>
          <a:xfrm>
            <a:off x="0" y="-96250"/>
            <a:ext cx="1343100" cy="352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Session 15</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2" name="Shape 572"/>
        <p:cNvGrpSpPr/>
        <p:nvPr/>
      </p:nvGrpSpPr>
      <p:grpSpPr>
        <a:xfrm>
          <a:off x="0" y="0"/>
          <a:ext cx="0" cy="0"/>
          <a:chOff x="0" y="0"/>
          <a:chExt cx="0" cy="0"/>
        </a:xfrm>
      </p:grpSpPr>
      <p:sp>
        <p:nvSpPr>
          <p:cNvPr id="573" name="Google Shape;573;p67"/>
          <p:cNvSpPr txBox="1"/>
          <p:nvPr/>
        </p:nvSpPr>
        <p:spPr>
          <a:xfrm>
            <a:off x="191750" y="751900"/>
            <a:ext cx="4254000" cy="26880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rgbClr val="000000"/>
              </a:buClr>
              <a:buSzPts val="1200"/>
              <a:buFont typeface="Arial"/>
              <a:buNone/>
            </a:pPr>
            <a:r>
              <a:rPr b="1" i="0" lang="en-GB" sz="1200" u="none" cap="none" strike="noStrike">
                <a:solidFill>
                  <a:srgbClr val="000000"/>
                </a:solidFill>
                <a:highlight>
                  <a:srgbClr val="FFFFFF"/>
                </a:highlight>
                <a:latin typeface="Arial"/>
                <a:ea typeface="Arial"/>
                <a:cs typeface="Arial"/>
                <a:sym typeface="Arial"/>
              </a:rPr>
              <a:t>Dear Ms Webster,</a:t>
            </a:r>
            <a:endParaRPr b="1" i="0" sz="1200" u="none" cap="none" strike="noStrike">
              <a:solidFill>
                <a:srgbClr val="000000"/>
              </a:solidFill>
              <a:highlight>
                <a:srgbClr val="FFFFFF"/>
              </a:highlight>
              <a:latin typeface="Arial"/>
              <a:ea typeface="Arial"/>
              <a:cs typeface="Arial"/>
              <a:sym typeface="Arial"/>
            </a:endParaRPr>
          </a:p>
          <a:p>
            <a:pPr indent="0" lvl="0" marL="0" marR="0" rtl="0" algn="l">
              <a:lnSpc>
                <a:spcPct val="115000"/>
              </a:lnSpc>
              <a:spcBef>
                <a:spcPts val="1200"/>
              </a:spcBef>
              <a:spcAft>
                <a:spcPts val="0"/>
              </a:spcAft>
              <a:buClr>
                <a:srgbClr val="000000"/>
              </a:buClr>
              <a:buSzPts val="1200"/>
              <a:buFont typeface="Arial"/>
              <a:buNone/>
            </a:pPr>
            <a:r>
              <a:rPr b="1" i="0" lang="en-GB" sz="1200" u="none" cap="none" strike="noStrike">
                <a:solidFill>
                  <a:srgbClr val="000000"/>
                </a:solidFill>
                <a:highlight>
                  <a:srgbClr val="FFFFFF"/>
                </a:highlight>
                <a:latin typeface="Arial"/>
                <a:ea typeface="Arial"/>
                <a:cs typeface="Arial"/>
                <a:sym typeface="Arial"/>
              </a:rPr>
              <a:t>I have heard that you are thinking of cancelling this year’s school prom and am writing to give my opinion on this decision.  As a Year 11 student and Gold Tie Prefect, I have been looking forward to the prom throughout my time at Sharples and hope to convince you that my year group deserves this reward.  I know you will make the right decision and I would appreciate you taking my arguments into consideration.</a:t>
            </a:r>
            <a:endParaRPr b="1" i="0" sz="1200" u="none" cap="none" strike="noStrike">
              <a:solidFill>
                <a:srgbClr val="000000"/>
              </a:solidFill>
              <a:highlight>
                <a:srgbClr val="FFFFFF"/>
              </a:highlight>
              <a:latin typeface="Arial"/>
              <a:ea typeface="Arial"/>
              <a:cs typeface="Arial"/>
              <a:sym typeface="Arial"/>
            </a:endParaRPr>
          </a:p>
          <a:p>
            <a:pPr indent="0" lvl="0" marL="0" marR="0" rtl="0" algn="l">
              <a:lnSpc>
                <a:spcPct val="100000"/>
              </a:lnSpc>
              <a:spcBef>
                <a:spcPts val="1200"/>
              </a:spcBef>
              <a:spcAft>
                <a:spcPts val="0"/>
              </a:spcAft>
              <a:buClr>
                <a:srgbClr val="000000"/>
              </a:buClr>
              <a:buSzPts val="1200"/>
              <a:buFont typeface="Arial"/>
              <a:buNone/>
            </a:pPr>
            <a:r>
              <a:t/>
            </a:r>
            <a:endParaRPr b="1" i="0" sz="1200" u="none" cap="none" strike="noStrike">
              <a:solidFill>
                <a:srgbClr val="000000"/>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1" i="0" sz="1800" u="none" cap="none" strike="noStrike">
              <a:solidFill>
                <a:srgbClr val="141414"/>
              </a:solidFill>
              <a:highlight>
                <a:srgbClr val="FFFFFF"/>
              </a:highlight>
              <a:latin typeface="Arial"/>
              <a:ea typeface="Arial"/>
              <a:cs typeface="Arial"/>
              <a:sym typeface="Arial"/>
            </a:endParaRPr>
          </a:p>
          <a:p>
            <a:pPr indent="0" lvl="0" marL="0" marR="0" rtl="0" algn="l">
              <a:lnSpc>
                <a:spcPct val="100000"/>
              </a:lnSpc>
              <a:spcBef>
                <a:spcPts val="900"/>
              </a:spcBef>
              <a:spcAft>
                <a:spcPts val="0"/>
              </a:spcAft>
              <a:buClr>
                <a:srgbClr val="000000"/>
              </a:buClr>
              <a:buSzPts val="1350"/>
              <a:buFont typeface="Arial"/>
              <a:buNone/>
            </a:pPr>
            <a:r>
              <a:t/>
            </a:r>
            <a:endParaRPr b="0" i="0" sz="1350" u="none" cap="none" strike="noStrike">
              <a:solidFill>
                <a:srgbClr val="626262"/>
              </a:solidFill>
              <a:highlight>
                <a:srgbClr val="FFFFFF"/>
              </a:highlight>
              <a:latin typeface="Arial"/>
              <a:ea typeface="Arial"/>
              <a:cs typeface="Arial"/>
              <a:sym typeface="Arial"/>
            </a:endParaRPr>
          </a:p>
        </p:txBody>
      </p:sp>
      <p:sp>
        <p:nvSpPr>
          <p:cNvPr id="574" name="Google Shape;574;p67"/>
          <p:cNvSpPr txBox="1"/>
          <p:nvPr/>
        </p:nvSpPr>
        <p:spPr>
          <a:xfrm>
            <a:off x="191750" y="3441250"/>
            <a:ext cx="6304200" cy="16260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317500" lvl="0" marL="457200" marR="0" rtl="0" algn="l">
              <a:lnSpc>
                <a:spcPct val="100000"/>
              </a:lnSpc>
              <a:spcBef>
                <a:spcPts val="0"/>
              </a:spcBef>
              <a:spcAft>
                <a:spcPts val="0"/>
              </a:spcAft>
              <a:buClr>
                <a:srgbClr val="000000"/>
              </a:buClr>
              <a:buSzPts val="1400"/>
              <a:buFont typeface="Arial"/>
              <a:buAutoNum type="arabicPeriod"/>
            </a:pPr>
            <a:r>
              <a:rPr b="0" i="0" lang="en-GB" sz="1400" u="none" cap="none" strike="noStrike">
                <a:solidFill>
                  <a:srgbClr val="000000"/>
                </a:solidFill>
                <a:latin typeface="Arial"/>
                <a:ea typeface="Arial"/>
                <a:cs typeface="Arial"/>
                <a:sym typeface="Arial"/>
              </a:rPr>
              <a:t>What is the difference between the two introductions?</a:t>
            </a:r>
            <a:endParaRPr b="0" i="0" sz="1400" u="none" cap="none" strike="noStrike">
              <a:solidFill>
                <a:srgbClr val="000000"/>
              </a:solidFill>
              <a:latin typeface="Arial"/>
              <a:ea typeface="Arial"/>
              <a:cs typeface="Arial"/>
              <a:sym typeface="Arial"/>
            </a:endParaRPr>
          </a:p>
          <a:p>
            <a:pPr indent="-317500" lvl="0" marL="457200" marR="0" rtl="0" algn="l">
              <a:lnSpc>
                <a:spcPct val="100000"/>
              </a:lnSpc>
              <a:spcBef>
                <a:spcPts val="0"/>
              </a:spcBef>
              <a:spcAft>
                <a:spcPts val="0"/>
              </a:spcAft>
              <a:buClr>
                <a:srgbClr val="000000"/>
              </a:buClr>
              <a:buSzPts val="1400"/>
              <a:buFont typeface="Arial"/>
              <a:buAutoNum type="arabicPeriod"/>
            </a:pPr>
            <a:r>
              <a:rPr b="0" i="0" lang="en-GB" sz="1400" u="none" cap="none" strike="noStrike">
                <a:solidFill>
                  <a:srgbClr val="000000"/>
                </a:solidFill>
                <a:latin typeface="Arial"/>
                <a:ea typeface="Arial"/>
                <a:cs typeface="Arial"/>
                <a:sym typeface="Arial"/>
              </a:rPr>
              <a:t>Which one do you think best suits the audience and purpose?</a:t>
            </a:r>
            <a:endParaRPr b="0" i="0" sz="1400" u="none" cap="none" strike="noStrike">
              <a:solidFill>
                <a:srgbClr val="000000"/>
              </a:solidFill>
              <a:latin typeface="Arial"/>
              <a:ea typeface="Arial"/>
              <a:cs typeface="Arial"/>
              <a:sym typeface="Arial"/>
            </a:endParaRPr>
          </a:p>
          <a:p>
            <a:pPr indent="-317500" lvl="0" marL="457200" marR="0" rtl="0" algn="l">
              <a:lnSpc>
                <a:spcPct val="100000"/>
              </a:lnSpc>
              <a:spcBef>
                <a:spcPts val="0"/>
              </a:spcBef>
              <a:spcAft>
                <a:spcPts val="0"/>
              </a:spcAft>
              <a:buClr>
                <a:srgbClr val="000000"/>
              </a:buClr>
              <a:buSzPts val="1400"/>
              <a:buFont typeface="Arial"/>
              <a:buAutoNum type="arabicPeriod"/>
            </a:pPr>
            <a:r>
              <a:rPr b="0" i="0" lang="en-GB" sz="1400" u="none" cap="none" strike="noStrike">
                <a:solidFill>
                  <a:srgbClr val="000000"/>
                </a:solidFill>
                <a:latin typeface="Arial"/>
                <a:ea typeface="Arial"/>
                <a:cs typeface="Arial"/>
                <a:sym typeface="Arial"/>
              </a:rPr>
              <a:t>Give two examples that show the first introduction has a polite tone.</a:t>
            </a:r>
            <a:endParaRPr b="0" i="0" sz="1400" u="none" cap="none" strike="noStrike">
              <a:solidFill>
                <a:srgbClr val="000000"/>
              </a:solidFill>
              <a:latin typeface="Arial"/>
              <a:ea typeface="Arial"/>
              <a:cs typeface="Arial"/>
              <a:sym typeface="Arial"/>
            </a:endParaRPr>
          </a:p>
          <a:p>
            <a:pPr indent="-317500" lvl="0" marL="457200" marR="0" rtl="0" algn="l">
              <a:lnSpc>
                <a:spcPct val="100000"/>
              </a:lnSpc>
              <a:spcBef>
                <a:spcPts val="0"/>
              </a:spcBef>
              <a:spcAft>
                <a:spcPts val="0"/>
              </a:spcAft>
              <a:buClr>
                <a:srgbClr val="000000"/>
              </a:buClr>
              <a:buSzPts val="1400"/>
              <a:buFont typeface="Arial"/>
              <a:buAutoNum type="arabicPeriod"/>
            </a:pPr>
            <a:r>
              <a:rPr b="0" i="0" lang="en-GB" sz="1400" u="none" cap="none" strike="noStrike">
                <a:solidFill>
                  <a:srgbClr val="000000"/>
                </a:solidFill>
                <a:latin typeface="Arial"/>
                <a:ea typeface="Arial"/>
                <a:cs typeface="Arial"/>
                <a:sym typeface="Arial"/>
              </a:rPr>
              <a:t>Give two examples that show the second introduction has an angry tone.</a:t>
            </a:r>
            <a:endParaRPr b="0" i="0" sz="1400" u="none" cap="none" strike="noStrike">
              <a:solidFill>
                <a:srgbClr val="000000"/>
              </a:solidFill>
              <a:latin typeface="Arial"/>
              <a:ea typeface="Arial"/>
              <a:cs typeface="Arial"/>
              <a:sym typeface="Arial"/>
            </a:endParaRPr>
          </a:p>
        </p:txBody>
      </p:sp>
      <p:pic>
        <p:nvPicPr>
          <p:cNvPr id="575" name="Google Shape;575;p67"/>
          <p:cNvPicPr preferRelativeResize="0"/>
          <p:nvPr/>
        </p:nvPicPr>
        <p:blipFill rotWithShape="1">
          <a:blip r:embed="rId3">
            <a:alphaModFix/>
          </a:blip>
          <a:srcRect b="0" l="0" r="0" t="0"/>
          <a:stretch/>
        </p:blipFill>
        <p:spPr>
          <a:xfrm>
            <a:off x="6496050" y="3439925"/>
            <a:ext cx="529225" cy="459500"/>
          </a:xfrm>
          <a:prstGeom prst="rect">
            <a:avLst/>
          </a:prstGeom>
          <a:noFill/>
          <a:ln>
            <a:noFill/>
          </a:ln>
        </p:spPr>
      </p:pic>
      <p:sp>
        <p:nvSpPr>
          <p:cNvPr id="576" name="Google Shape;576;p67"/>
          <p:cNvSpPr txBox="1"/>
          <p:nvPr/>
        </p:nvSpPr>
        <p:spPr>
          <a:xfrm>
            <a:off x="6495950" y="3439775"/>
            <a:ext cx="2507400" cy="16260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           </a:t>
            </a:r>
            <a:r>
              <a:rPr b="0" i="0" lang="en-GB" sz="1200" u="none" cap="none" strike="noStrike">
                <a:solidFill>
                  <a:srgbClr val="000000"/>
                </a:solidFill>
                <a:latin typeface="Arial"/>
                <a:ea typeface="Arial"/>
                <a:cs typeface="Arial"/>
                <a:sym typeface="Arial"/>
              </a:rPr>
              <a:t>Plan one paragraph of</a:t>
            </a:r>
            <a:endParaRPr b="0" i="0" sz="12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rPr b="0" i="0" lang="en-GB" sz="1200" u="none" cap="none" strike="noStrike">
                <a:solidFill>
                  <a:srgbClr val="000000"/>
                </a:solidFill>
                <a:latin typeface="Arial"/>
                <a:ea typeface="Arial"/>
                <a:cs typeface="Arial"/>
                <a:sym typeface="Arial"/>
              </a:rPr>
              <a:t>              this letter.</a:t>
            </a:r>
            <a:endParaRPr b="0" i="0" sz="12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rPr b="0" i="0" lang="en-GB" sz="1200" u="none" cap="none" strike="noStrike">
                <a:solidFill>
                  <a:srgbClr val="000000"/>
                </a:solidFill>
                <a:latin typeface="Arial"/>
                <a:ea typeface="Arial"/>
                <a:cs typeface="Arial"/>
                <a:sym typeface="Arial"/>
              </a:rPr>
              <a:t>TS:</a:t>
            </a:r>
            <a:endParaRPr b="0" i="0" sz="1200" u="none" cap="none" strike="noStrike">
              <a:solidFill>
                <a:srgbClr val="000000"/>
              </a:solidFill>
              <a:latin typeface="Arial"/>
              <a:ea typeface="Arial"/>
              <a:cs typeface="Arial"/>
              <a:sym typeface="Arial"/>
            </a:endParaRPr>
          </a:p>
          <a:p>
            <a:pPr indent="-304800" lvl="0" marL="457200" marR="0" rtl="0" algn="l">
              <a:lnSpc>
                <a:spcPct val="100000"/>
              </a:lnSpc>
              <a:spcBef>
                <a:spcPts val="0"/>
              </a:spcBef>
              <a:spcAft>
                <a:spcPts val="0"/>
              </a:spcAft>
              <a:buClr>
                <a:srgbClr val="000000"/>
              </a:buClr>
              <a:buSzPts val="1200"/>
              <a:buFont typeface="Arial"/>
              <a:buChar char="●"/>
            </a:pPr>
            <a:r>
              <a:t/>
            </a:r>
            <a:endParaRPr b="0" i="0" sz="1200" u="none" cap="none" strike="noStrike">
              <a:solidFill>
                <a:srgbClr val="000000"/>
              </a:solidFill>
              <a:latin typeface="Arial"/>
              <a:ea typeface="Arial"/>
              <a:cs typeface="Arial"/>
              <a:sym typeface="Arial"/>
            </a:endParaRPr>
          </a:p>
          <a:p>
            <a:pPr indent="-304800" lvl="0" marL="457200" marR="0" rtl="0" algn="l">
              <a:lnSpc>
                <a:spcPct val="100000"/>
              </a:lnSpc>
              <a:spcBef>
                <a:spcPts val="0"/>
              </a:spcBef>
              <a:spcAft>
                <a:spcPts val="0"/>
              </a:spcAft>
              <a:buClr>
                <a:srgbClr val="000000"/>
              </a:buClr>
              <a:buSzPts val="1200"/>
              <a:buFont typeface="Arial"/>
              <a:buChar char="●"/>
            </a:pPr>
            <a:r>
              <a:t/>
            </a:r>
            <a:endParaRPr b="0" i="0" sz="1200" u="none" cap="none" strike="noStrike">
              <a:solidFill>
                <a:srgbClr val="000000"/>
              </a:solidFill>
              <a:latin typeface="Arial"/>
              <a:ea typeface="Arial"/>
              <a:cs typeface="Arial"/>
              <a:sym typeface="Arial"/>
            </a:endParaRPr>
          </a:p>
          <a:p>
            <a:pPr indent="-304800" lvl="0" marL="457200" marR="0" rtl="0" algn="l">
              <a:lnSpc>
                <a:spcPct val="100000"/>
              </a:lnSpc>
              <a:spcBef>
                <a:spcPts val="0"/>
              </a:spcBef>
              <a:spcAft>
                <a:spcPts val="0"/>
              </a:spcAft>
              <a:buClr>
                <a:srgbClr val="000000"/>
              </a:buClr>
              <a:buSzPts val="1200"/>
              <a:buFont typeface="Arial"/>
              <a:buChar char="●"/>
            </a:pPr>
            <a:r>
              <a:t/>
            </a:r>
            <a:endParaRPr b="0" i="0" sz="1200" u="none" cap="none" strike="noStrike">
              <a:solidFill>
                <a:srgbClr val="000000"/>
              </a:solidFill>
              <a:latin typeface="Arial"/>
              <a:ea typeface="Arial"/>
              <a:cs typeface="Arial"/>
              <a:sym typeface="Arial"/>
            </a:endParaRPr>
          </a:p>
          <a:p>
            <a:pPr indent="-304800" lvl="0" marL="457200" marR="0" rtl="0" algn="l">
              <a:lnSpc>
                <a:spcPct val="100000"/>
              </a:lnSpc>
              <a:spcBef>
                <a:spcPts val="0"/>
              </a:spcBef>
              <a:spcAft>
                <a:spcPts val="0"/>
              </a:spcAft>
              <a:buClr>
                <a:srgbClr val="000000"/>
              </a:buClr>
              <a:buSzPts val="1200"/>
              <a:buFont typeface="Arial"/>
              <a:buChar char="●"/>
            </a:pPr>
            <a:r>
              <a:t/>
            </a:r>
            <a:endParaRPr b="0" i="0" sz="12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rPr b="0" i="0" lang="en-GB" sz="1200" u="none" cap="none" strike="noStrike">
                <a:solidFill>
                  <a:srgbClr val="000000"/>
                </a:solidFill>
                <a:latin typeface="Arial"/>
                <a:ea typeface="Arial"/>
                <a:cs typeface="Arial"/>
                <a:sym typeface="Arial"/>
              </a:rPr>
              <a:t>CS: </a:t>
            </a:r>
            <a:endParaRPr b="0" i="0" sz="12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1" i="0" lang="en-GB" sz="1600" u="none" cap="none" strike="noStrike">
                <a:solidFill>
                  <a:srgbClr val="000000"/>
                </a:solidFill>
                <a:latin typeface="Arial"/>
                <a:ea typeface="Arial"/>
                <a:cs typeface="Arial"/>
                <a:sym typeface="Arial"/>
              </a:rPr>
              <a:t>             </a:t>
            </a:r>
            <a:endParaRPr b="0" i="0" sz="16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p:txBody>
      </p:sp>
      <p:sp>
        <p:nvSpPr>
          <p:cNvPr id="577" name="Google Shape;577;p67"/>
          <p:cNvSpPr txBox="1"/>
          <p:nvPr/>
        </p:nvSpPr>
        <p:spPr>
          <a:xfrm>
            <a:off x="0" y="-96250"/>
            <a:ext cx="1343100" cy="352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Session 16</a:t>
            </a:r>
            <a:endParaRPr b="0" i="0" sz="1400" u="none" cap="none" strike="noStrike">
              <a:solidFill>
                <a:srgbClr val="000000"/>
              </a:solidFill>
              <a:latin typeface="Arial"/>
              <a:ea typeface="Arial"/>
              <a:cs typeface="Arial"/>
              <a:sym typeface="Arial"/>
            </a:endParaRPr>
          </a:p>
        </p:txBody>
      </p:sp>
      <p:sp>
        <p:nvSpPr>
          <p:cNvPr id="578" name="Google Shape;578;p67"/>
          <p:cNvSpPr txBox="1"/>
          <p:nvPr/>
        </p:nvSpPr>
        <p:spPr>
          <a:xfrm>
            <a:off x="4445750" y="751850"/>
            <a:ext cx="4557600" cy="26880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rgbClr val="000000"/>
              </a:buClr>
              <a:buSzPts val="1200"/>
              <a:buFont typeface="Arial"/>
              <a:buNone/>
            </a:pPr>
            <a:r>
              <a:rPr b="1" i="0" lang="en-GB" sz="1200" u="none" cap="none" strike="noStrike">
                <a:solidFill>
                  <a:srgbClr val="000000"/>
                </a:solidFill>
                <a:highlight>
                  <a:srgbClr val="FFFFFF"/>
                </a:highlight>
                <a:latin typeface="Arial"/>
                <a:ea typeface="Arial"/>
                <a:cs typeface="Arial"/>
                <a:sym typeface="Arial"/>
              </a:rPr>
              <a:t>Ms Webster,</a:t>
            </a:r>
            <a:endParaRPr b="1" i="0" sz="1200" u="none" cap="none" strike="noStrike">
              <a:solidFill>
                <a:srgbClr val="000000"/>
              </a:solidFill>
              <a:highlight>
                <a:srgbClr val="FFFFFF"/>
              </a:highlight>
              <a:latin typeface="Arial"/>
              <a:ea typeface="Arial"/>
              <a:cs typeface="Arial"/>
              <a:sym typeface="Arial"/>
            </a:endParaRPr>
          </a:p>
          <a:p>
            <a:pPr indent="0" lvl="0" marL="0" marR="0" rtl="0" algn="l">
              <a:lnSpc>
                <a:spcPct val="115000"/>
              </a:lnSpc>
              <a:spcBef>
                <a:spcPts val="1200"/>
              </a:spcBef>
              <a:spcAft>
                <a:spcPts val="0"/>
              </a:spcAft>
              <a:buClr>
                <a:srgbClr val="000000"/>
              </a:buClr>
              <a:buSzPts val="1200"/>
              <a:buFont typeface="Arial"/>
              <a:buNone/>
            </a:pPr>
            <a:r>
              <a:rPr b="1" i="0" lang="en-GB" sz="1200" u="none" cap="none" strike="noStrike">
                <a:solidFill>
                  <a:srgbClr val="000000"/>
                </a:solidFill>
                <a:highlight>
                  <a:srgbClr val="FFFFFF"/>
                </a:highlight>
                <a:latin typeface="Arial"/>
                <a:ea typeface="Arial"/>
                <a:cs typeface="Arial"/>
                <a:sym typeface="Arial"/>
              </a:rPr>
              <a:t>I am shocked to hear that you are thinking of cancelling this year’s school prom!  It is unbelievable that you would rob us of this celebration that I have been looking forward to throughout my time at Sharples.  Don’t you think my year group deserves this reward?  Make sure you take my arguments into consideration.</a:t>
            </a:r>
            <a:endParaRPr b="1" i="0" sz="1200" u="none" cap="none" strike="noStrike">
              <a:solidFill>
                <a:srgbClr val="000000"/>
              </a:solidFill>
              <a:highlight>
                <a:srgbClr val="FFFFFF"/>
              </a:highlight>
              <a:latin typeface="Arial"/>
              <a:ea typeface="Arial"/>
              <a:cs typeface="Arial"/>
              <a:sym typeface="Arial"/>
            </a:endParaRPr>
          </a:p>
          <a:p>
            <a:pPr indent="0" lvl="0" marL="0" marR="0" rtl="0" algn="l">
              <a:lnSpc>
                <a:spcPct val="100000"/>
              </a:lnSpc>
              <a:spcBef>
                <a:spcPts val="1200"/>
              </a:spcBef>
              <a:spcAft>
                <a:spcPts val="0"/>
              </a:spcAft>
              <a:buClr>
                <a:srgbClr val="000000"/>
              </a:buClr>
              <a:buSzPts val="1200"/>
              <a:buFont typeface="Arial"/>
              <a:buNone/>
            </a:pPr>
            <a:r>
              <a:t/>
            </a:r>
            <a:endParaRPr b="1" i="0" sz="1200" u="none" cap="none" strike="noStrike">
              <a:solidFill>
                <a:srgbClr val="000000"/>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1" i="0" sz="1800" u="none" cap="none" strike="noStrike">
              <a:solidFill>
                <a:srgbClr val="141414"/>
              </a:solidFill>
              <a:highlight>
                <a:srgbClr val="FFFFFF"/>
              </a:highlight>
              <a:latin typeface="Arial"/>
              <a:ea typeface="Arial"/>
              <a:cs typeface="Arial"/>
              <a:sym typeface="Arial"/>
            </a:endParaRPr>
          </a:p>
          <a:p>
            <a:pPr indent="0" lvl="0" marL="0" marR="0" rtl="0" algn="l">
              <a:lnSpc>
                <a:spcPct val="100000"/>
              </a:lnSpc>
              <a:spcBef>
                <a:spcPts val="900"/>
              </a:spcBef>
              <a:spcAft>
                <a:spcPts val="0"/>
              </a:spcAft>
              <a:buClr>
                <a:srgbClr val="000000"/>
              </a:buClr>
              <a:buSzPts val="1350"/>
              <a:buFont typeface="Arial"/>
              <a:buNone/>
            </a:pPr>
            <a:r>
              <a:t/>
            </a:r>
            <a:endParaRPr b="0" i="0" sz="1350" u="none" cap="none" strike="noStrike">
              <a:solidFill>
                <a:srgbClr val="626262"/>
              </a:solidFill>
              <a:highlight>
                <a:srgbClr val="FFFFFF"/>
              </a:highlight>
              <a:latin typeface="Arial"/>
              <a:ea typeface="Arial"/>
              <a:cs typeface="Arial"/>
              <a:sym typeface="Arial"/>
            </a:endParaRPr>
          </a:p>
        </p:txBody>
      </p:sp>
      <p:sp>
        <p:nvSpPr>
          <p:cNvPr id="579" name="Google Shape;579;p67"/>
          <p:cNvSpPr txBox="1"/>
          <p:nvPr/>
        </p:nvSpPr>
        <p:spPr>
          <a:xfrm>
            <a:off x="191750" y="218725"/>
            <a:ext cx="8811600" cy="5457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Your headteacher is thinking about cancelling the prom.  Write a letter convincing her not to make this decision.</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3" name="Shape 583"/>
        <p:cNvGrpSpPr/>
        <p:nvPr/>
      </p:nvGrpSpPr>
      <p:grpSpPr>
        <a:xfrm>
          <a:off x="0" y="0"/>
          <a:ext cx="0" cy="0"/>
          <a:chOff x="0" y="0"/>
          <a:chExt cx="0" cy="0"/>
        </a:xfrm>
      </p:grpSpPr>
      <p:sp>
        <p:nvSpPr>
          <p:cNvPr id="584" name="Google Shape;584;p68"/>
          <p:cNvSpPr txBox="1"/>
          <p:nvPr>
            <p:ph type="title"/>
          </p:nvPr>
        </p:nvSpPr>
        <p:spPr>
          <a:xfrm>
            <a:off x="311700" y="8627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SzPts val="2800"/>
              <a:buNone/>
            </a:pPr>
            <a:r>
              <a:rPr b="1" lang="en-GB" sz="1800">
                <a:solidFill>
                  <a:srgbClr val="000000"/>
                </a:solidFill>
              </a:rPr>
              <a:t>Writing Practice: Tone</a:t>
            </a:r>
            <a:endParaRPr b="1">
              <a:solidFill>
                <a:srgbClr val="000000"/>
              </a:solidFill>
            </a:endParaRPr>
          </a:p>
        </p:txBody>
      </p:sp>
      <p:sp>
        <p:nvSpPr>
          <p:cNvPr id="585" name="Google Shape;585;p68"/>
          <p:cNvSpPr txBox="1"/>
          <p:nvPr>
            <p:ph idx="1" type="body"/>
          </p:nvPr>
        </p:nvSpPr>
        <p:spPr>
          <a:xfrm>
            <a:off x="365100" y="524500"/>
            <a:ext cx="8520600" cy="428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800"/>
              <a:buNone/>
            </a:pPr>
            <a:r>
              <a:rPr lang="en-GB" sz="1400">
                <a:solidFill>
                  <a:srgbClr val="000000"/>
                </a:solidFill>
              </a:rPr>
              <a:t>Match the sentence to the task.</a:t>
            </a:r>
            <a:endParaRPr sz="1400">
              <a:solidFill>
                <a:schemeClr val="dk1"/>
              </a:solidFill>
            </a:endParaRPr>
          </a:p>
          <a:p>
            <a:pPr indent="0" lvl="0" marL="457200" rtl="0" algn="l">
              <a:lnSpc>
                <a:spcPct val="115000"/>
              </a:lnSpc>
              <a:spcBef>
                <a:spcPts val="0"/>
              </a:spcBef>
              <a:spcAft>
                <a:spcPts val="0"/>
              </a:spcAft>
              <a:buSzPts val="1800"/>
              <a:buNone/>
            </a:pPr>
            <a:r>
              <a:t/>
            </a:r>
            <a:endParaRPr sz="1400">
              <a:solidFill>
                <a:srgbClr val="000000"/>
              </a:solidFill>
            </a:endParaRPr>
          </a:p>
          <a:p>
            <a:pPr indent="0" lvl="0" marL="457200" rtl="0" algn="l">
              <a:lnSpc>
                <a:spcPct val="115000"/>
              </a:lnSpc>
              <a:spcBef>
                <a:spcPts val="1600"/>
              </a:spcBef>
              <a:spcAft>
                <a:spcPts val="0"/>
              </a:spcAft>
              <a:buSzPts val="1800"/>
              <a:buNone/>
            </a:pPr>
            <a:r>
              <a:t/>
            </a:r>
            <a:endParaRPr sz="1600">
              <a:solidFill>
                <a:srgbClr val="000000"/>
              </a:solidFill>
            </a:endParaRPr>
          </a:p>
          <a:p>
            <a:pPr indent="0" lvl="0" marL="0" rtl="0" algn="l">
              <a:lnSpc>
                <a:spcPct val="115000"/>
              </a:lnSpc>
              <a:spcBef>
                <a:spcPts val="1600"/>
              </a:spcBef>
              <a:spcAft>
                <a:spcPts val="0"/>
              </a:spcAft>
              <a:buSzPts val="1800"/>
              <a:buNone/>
            </a:pPr>
            <a:r>
              <a:t/>
            </a:r>
            <a:endParaRPr>
              <a:solidFill>
                <a:srgbClr val="000000"/>
              </a:solidFill>
            </a:endParaRPr>
          </a:p>
          <a:p>
            <a:pPr indent="0" lvl="0" marL="0" rtl="0" algn="l">
              <a:lnSpc>
                <a:spcPct val="115000"/>
              </a:lnSpc>
              <a:spcBef>
                <a:spcPts val="1600"/>
              </a:spcBef>
              <a:spcAft>
                <a:spcPts val="0"/>
              </a:spcAft>
              <a:buSzPts val="1800"/>
              <a:buNone/>
            </a:pPr>
            <a:r>
              <a:t/>
            </a:r>
            <a:endParaRPr/>
          </a:p>
          <a:p>
            <a:pPr indent="0" lvl="0" marL="0" rtl="0" algn="l">
              <a:lnSpc>
                <a:spcPct val="115000"/>
              </a:lnSpc>
              <a:spcBef>
                <a:spcPts val="1600"/>
              </a:spcBef>
              <a:spcAft>
                <a:spcPts val="0"/>
              </a:spcAft>
              <a:buSzPts val="1800"/>
              <a:buNone/>
            </a:pPr>
            <a:r>
              <a:rPr lang="en-GB"/>
              <a:t> </a:t>
            </a:r>
            <a:endParaRPr/>
          </a:p>
          <a:p>
            <a:pPr indent="0" lvl="0" marL="0" rtl="0" algn="l">
              <a:lnSpc>
                <a:spcPct val="115000"/>
              </a:lnSpc>
              <a:spcBef>
                <a:spcPts val="1600"/>
              </a:spcBef>
              <a:spcAft>
                <a:spcPts val="1600"/>
              </a:spcAft>
              <a:buSzPts val="1800"/>
              <a:buNone/>
            </a:pPr>
            <a:r>
              <a:t/>
            </a:r>
            <a:endParaRPr/>
          </a:p>
        </p:txBody>
      </p:sp>
      <p:pic>
        <p:nvPicPr>
          <p:cNvPr id="586" name="Google Shape;586;p68"/>
          <p:cNvPicPr preferRelativeResize="0"/>
          <p:nvPr/>
        </p:nvPicPr>
        <p:blipFill rotWithShape="1">
          <a:blip r:embed="rId3">
            <a:alphaModFix/>
          </a:blip>
          <a:srcRect b="0" l="0" r="0" t="0"/>
          <a:stretch/>
        </p:blipFill>
        <p:spPr>
          <a:xfrm>
            <a:off x="484376" y="4215089"/>
            <a:ext cx="1134400" cy="791825"/>
          </a:xfrm>
          <a:prstGeom prst="rect">
            <a:avLst/>
          </a:prstGeom>
          <a:noFill/>
          <a:ln>
            <a:noFill/>
          </a:ln>
        </p:spPr>
      </p:pic>
      <p:sp>
        <p:nvSpPr>
          <p:cNvPr id="587" name="Google Shape;587;p68"/>
          <p:cNvSpPr/>
          <p:nvPr/>
        </p:nvSpPr>
        <p:spPr>
          <a:xfrm>
            <a:off x="1708950" y="4279950"/>
            <a:ext cx="4920300" cy="662100"/>
          </a:xfrm>
          <a:prstGeom prst="roundRect">
            <a:avLst>
              <a:gd fmla="val 16667" name="adj"/>
            </a:avLst>
          </a:prstGeom>
          <a:solidFill>
            <a:srgbClr val="EEEEEE"/>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rgbClr val="000000"/>
                </a:solidFill>
                <a:latin typeface="Arial"/>
                <a:ea typeface="Arial"/>
                <a:cs typeface="Arial"/>
                <a:sym typeface="Arial"/>
              </a:rPr>
              <a:t>Choose the adjective that best describes the tone of each sentence. </a:t>
            </a:r>
            <a:endParaRPr b="0" i="0" sz="1800" u="none" cap="none" strike="noStrike">
              <a:solidFill>
                <a:srgbClr val="000000"/>
              </a:solidFill>
              <a:latin typeface="Arial"/>
              <a:ea typeface="Arial"/>
              <a:cs typeface="Arial"/>
              <a:sym typeface="Arial"/>
            </a:endParaRPr>
          </a:p>
        </p:txBody>
      </p:sp>
      <p:sp>
        <p:nvSpPr>
          <p:cNvPr id="588" name="Google Shape;588;p68"/>
          <p:cNvSpPr txBox="1"/>
          <p:nvPr/>
        </p:nvSpPr>
        <p:spPr>
          <a:xfrm>
            <a:off x="7991400" y="0"/>
            <a:ext cx="1152600" cy="428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Session 16</a:t>
            </a:r>
            <a:endParaRPr b="0" i="0" sz="1400" u="none" cap="none" strike="noStrike">
              <a:solidFill>
                <a:srgbClr val="000000"/>
              </a:solidFill>
              <a:latin typeface="Arial"/>
              <a:ea typeface="Arial"/>
              <a:cs typeface="Arial"/>
              <a:sym typeface="Arial"/>
            </a:endParaRPr>
          </a:p>
        </p:txBody>
      </p:sp>
      <p:sp>
        <p:nvSpPr>
          <p:cNvPr id="589" name="Google Shape;589;p68"/>
          <p:cNvSpPr txBox="1"/>
          <p:nvPr/>
        </p:nvSpPr>
        <p:spPr>
          <a:xfrm>
            <a:off x="662050" y="1015050"/>
            <a:ext cx="3277500" cy="29088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Task</a:t>
            </a:r>
            <a:endParaRPr b="0" i="0" sz="1400" u="none" cap="none" strike="noStrike">
              <a:solidFill>
                <a:srgbClr val="000000"/>
              </a:solidFill>
              <a:latin typeface="Arial"/>
              <a:ea typeface="Arial"/>
              <a:cs typeface="Arial"/>
              <a:sym typeface="Arial"/>
            </a:endParaRPr>
          </a:p>
          <a:p>
            <a:pPr indent="-317500" lvl="0" marL="457200" marR="0" rtl="0" algn="l">
              <a:lnSpc>
                <a:spcPct val="100000"/>
              </a:lnSpc>
              <a:spcBef>
                <a:spcPts val="0"/>
              </a:spcBef>
              <a:spcAft>
                <a:spcPts val="0"/>
              </a:spcAft>
              <a:buClr>
                <a:srgbClr val="000000"/>
              </a:buClr>
              <a:buSzPts val="1400"/>
              <a:buFont typeface="Arial"/>
              <a:buAutoNum type="arabicPeriod"/>
            </a:pPr>
            <a:r>
              <a:rPr b="0" i="0" lang="en-GB" sz="1400" u="none" cap="none" strike="noStrike">
                <a:solidFill>
                  <a:srgbClr val="000000"/>
                </a:solidFill>
                <a:latin typeface="Arial"/>
                <a:ea typeface="Arial"/>
                <a:cs typeface="Arial"/>
                <a:sym typeface="Arial"/>
              </a:rPr>
              <a:t>A guide to a great family day out in London.</a:t>
            </a:r>
            <a:endParaRPr b="0" i="0" sz="1400" u="none" cap="none" strike="noStrike">
              <a:solidFill>
                <a:srgbClr val="000000"/>
              </a:solidFill>
              <a:latin typeface="Arial"/>
              <a:ea typeface="Arial"/>
              <a:cs typeface="Arial"/>
              <a:sym typeface="Arial"/>
            </a:endParaRPr>
          </a:p>
          <a:p>
            <a:pPr indent="-317500" lvl="0" marL="457200" marR="0" rtl="0" algn="l">
              <a:lnSpc>
                <a:spcPct val="100000"/>
              </a:lnSpc>
              <a:spcBef>
                <a:spcPts val="0"/>
              </a:spcBef>
              <a:spcAft>
                <a:spcPts val="0"/>
              </a:spcAft>
              <a:buClr>
                <a:srgbClr val="000000"/>
              </a:buClr>
              <a:buSzPts val="1400"/>
              <a:buFont typeface="Arial"/>
              <a:buAutoNum type="arabicPeriod"/>
            </a:pPr>
            <a:r>
              <a:rPr b="0" i="0" lang="en-GB" sz="1400" u="none" cap="none" strike="noStrike">
                <a:solidFill>
                  <a:srgbClr val="000000"/>
                </a:solidFill>
                <a:latin typeface="Arial"/>
                <a:ea typeface="Arial"/>
                <a:cs typeface="Arial"/>
                <a:sym typeface="Arial"/>
              </a:rPr>
              <a:t>An advert for Madame Tussauds in London.</a:t>
            </a:r>
            <a:endParaRPr b="0" i="0" sz="1400" u="none" cap="none" strike="noStrike">
              <a:solidFill>
                <a:srgbClr val="000000"/>
              </a:solidFill>
              <a:latin typeface="Arial"/>
              <a:ea typeface="Arial"/>
              <a:cs typeface="Arial"/>
              <a:sym typeface="Arial"/>
            </a:endParaRPr>
          </a:p>
          <a:p>
            <a:pPr indent="-317500" lvl="0" marL="457200" marR="0" rtl="0" algn="l">
              <a:lnSpc>
                <a:spcPct val="100000"/>
              </a:lnSpc>
              <a:spcBef>
                <a:spcPts val="0"/>
              </a:spcBef>
              <a:spcAft>
                <a:spcPts val="0"/>
              </a:spcAft>
              <a:buClr>
                <a:srgbClr val="000000"/>
              </a:buClr>
              <a:buSzPts val="1400"/>
              <a:buFont typeface="Arial"/>
              <a:buAutoNum type="arabicPeriod"/>
            </a:pPr>
            <a:r>
              <a:rPr b="0" i="0" lang="en-GB" sz="1400" u="none" cap="none" strike="noStrike">
                <a:solidFill>
                  <a:srgbClr val="000000"/>
                </a:solidFill>
                <a:latin typeface="Arial"/>
                <a:ea typeface="Arial"/>
                <a:cs typeface="Arial"/>
                <a:sym typeface="Arial"/>
              </a:rPr>
              <a:t>An article titled ‘Will we just let our planet burn?’</a:t>
            </a:r>
            <a:endParaRPr b="0" i="0" sz="1400" u="none" cap="none" strike="noStrike">
              <a:solidFill>
                <a:srgbClr val="000000"/>
              </a:solidFill>
              <a:latin typeface="Arial"/>
              <a:ea typeface="Arial"/>
              <a:cs typeface="Arial"/>
              <a:sym typeface="Arial"/>
            </a:endParaRPr>
          </a:p>
          <a:p>
            <a:pPr indent="-317500" lvl="0" marL="457200" marR="0" rtl="0" algn="l">
              <a:lnSpc>
                <a:spcPct val="100000"/>
              </a:lnSpc>
              <a:spcBef>
                <a:spcPts val="0"/>
              </a:spcBef>
              <a:spcAft>
                <a:spcPts val="0"/>
              </a:spcAft>
              <a:buClr>
                <a:srgbClr val="000000"/>
              </a:buClr>
              <a:buSzPts val="1400"/>
              <a:buFont typeface="Arial"/>
              <a:buAutoNum type="arabicPeriod"/>
            </a:pPr>
            <a:r>
              <a:rPr b="0" i="0" lang="en-GB" sz="1400" u="none" cap="none" strike="noStrike">
                <a:solidFill>
                  <a:srgbClr val="000000"/>
                </a:solidFill>
                <a:latin typeface="Arial"/>
                <a:ea typeface="Arial"/>
                <a:cs typeface="Arial"/>
                <a:sym typeface="Arial"/>
              </a:rPr>
              <a:t>A letter to the headteacher persuading her to make the school more environmentally friendly.</a:t>
            </a:r>
            <a:endParaRPr b="0" i="0" sz="1400" u="none" cap="none" strike="noStrike">
              <a:solidFill>
                <a:srgbClr val="000000"/>
              </a:solidFill>
              <a:latin typeface="Arial"/>
              <a:ea typeface="Arial"/>
              <a:cs typeface="Arial"/>
              <a:sym typeface="Arial"/>
            </a:endParaRPr>
          </a:p>
          <a:p>
            <a:pPr indent="-317500" lvl="0" marL="457200" marR="0" rtl="0" algn="l">
              <a:lnSpc>
                <a:spcPct val="100000"/>
              </a:lnSpc>
              <a:spcBef>
                <a:spcPts val="0"/>
              </a:spcBef>
              <a:spcAft>
                <a:spcPts val="0"/>
              </a:spcAft>
              <a:buClr>
                <a:srgbClr val="000000"/>
              </a:buClr>
              <a:buSzPts val="1400"/>
              <a:buFont typeface="Arial"/>
              <a:buAutoNum type="arabicPeriod"/>
            </a:pPr>
            <a:r>
              <a:rPr b="0" i="0" lang="en-GB" sz="1400" u="none" cap="none" strike="noStrike">
                <a:solidFill>
                  <a:srgbClr val="000000"/>
                </a:solidFill>
                <a:latin typeface="Arial"/>
                <a:ea typeface="Arial"/>
                <a:cs typeface="Arial"/>
                <a:sym typeface="Arial"/>
              </a:rPr>
              <a:t>A guide titled ‘10 Tips for Going Green’</a:t>
            </a:r>
            <a:endParaRPr b="0" i="0" sz="1400" u="none" cap="none" strike="noStrike">
              <a:solidFill>
                <a:srgbClr val="000000"/>
              </a:solidFill>
              <a:latin typeface="Arial"/>
              <a:ea typeface="Arial"/>
              <a:cs typeface="Arial"/>
              <a:sym typeface="Arial"/>
            </a:endParaRPr>
          </a:p>
        </p:txBody>
      </p:sp>
      <p:sp>
        <p:nvSpPr>
          <p:cNvPr id="590" name="Google Shape;590;p68"/>
          <p:cNvSpPr txBox="1"/>
          <p:nvPr/>
        </p:nvSpPr>
        <p:spPr>
          <a:xfrm>
            <a:off x="3939550" y="1015050"/>
            <a:ext cx="4649700" cy="29088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Sentence</a:t>
            </a:r>
            <a:endParaRPr b="0" i="0" sz="1400" u="none" cap="none" strike="noStrike">
              <a:solidFill>
                <a:srgbClr val="000000"/>
              </a:solidFill>
              <a:latin typeface="Arial"/>
              <a:ea typeface="Arial"/>
              <a:cs typeface="Arial"/>
              <a:sym typeface="Arial"/>
            </a:endParaRPr>
          </a:p>
          <a:p>
            <a:pPr indent="-317500" lvl="0" marL="457200" marR="0" rtl="0" algn="l">
              <a:lnSpc>
                <a:spcPct val="100000"/>
              </a:lnSpc>
              <a:spcBef>
                <a:spcPts val="0"/>
              </a:spcBef>
              <a:spcAft>
                <a:spcPts val="0"/>
              </a:spcAft>
              <a:buClr>
                <a:srgbClr val="000000"/>
              </a:buClr>
              <a:buSzPts val="1400"/>
              <a:buFont typeface="Arial"/>
              <a:buAutoNum type="arabicPeriod"/>
            </a:pPr>
            <a:r>
              <a:rPr b="0" i="0" lang="en-GB" sz="1400" u="none" cap="none" strike="noStrike">
                <a:solidFill>
                  <a:srgbClr val="000000"/>
                </a:solidFill>
                <a:latin typeface="Arial"/>
                <a:ea typeface="Arial"/>
                <a:cs typeface="Arial"/>
                <a:sym typeface="Arial"/>
              </a:rPr>
              <a:t>One improvement you could make is banning single-use plastic in school.</a:t>
            </a:r>
            <a:endParaRPr b="0" i="0" sz="1400" u="none" cap="none" strike="noStrike">
              <a:solidFill>
                <a:srgbClr val="000000"/>
              </a:solidFill>
              <a:latin typeface="Arial"/>
              <a:ea typeface="Arial"/>
              <a:cs typeface="Arial"/>
              <a:sym typeface="Arial"/>
            </a:endParaRPr>
          </a:p>
          <a:p>
            <a:pPr indent="-317500" lvl="0" marL="457200" marR="0" rtl="0" algn="l">
              <a:lnSpc>
                <a:spcPct val="100000"/>
              </a:lnSpc>
              <a:spcBef>
                <a:spcPts val="0"/>
              </a:spcBef>
              <a:spcAft>
                <a:spcPts val="0"/>
              </a:spcAft>
              <a:buClr>
                <a:srgbClr val="000000"/>
              </a:buClr>
              <a:buSzPts val="1400"/>
              <a:buFont typeface="Arial"/>
              <a:buAutoNum type="arabicPeriod"/>
            </a:pPr>
            <a:r>
              <a:rPr b="0" i="0" lang="en-GB" sz="1400" u="none" cap="none" strike="noStrike">
                <a:solidFill>
                  <a:srgbClr val="000000"/>
                </a:solidFill>
                <a:latin typeface="Arial"/>
                <a:ea typeface="Arial"/>
                <a:cs typeface="Arial"/>
                <a:sym typeface="Arial"/>
              </a:rPr>
              <a:t>If you don’t cut out single-use plastic right away, you will be responsible for the death of the planet.</a:t>
            </a:r>
            <a:endParaRPr b="0" i="0" sz="1400" u="none" cap="none" strike="noStrike">
              <a:solidFill>
                <a:srgbClr val="000000"/>
              </a:solidFill>
              <a:latin typeface="Arial"/>
              <a:ea typeface="Arial"/>
              <a:cs typeface="Arial"/>
              <a:sym typeface="Arial"/>
            </a:endParaRPr>
          </a:p>
          <a:p>
            <a:pPr indent="-317500" lvl="0" marL="457200" marR="0" rtl="0" algn="l">
              <a:lnSpc>
                <a:spcPct val="100000"/>
              </a:lnSpc>
              <a:spcBef>
                <a:spcPts val="0"/>
              </a:spcBef>
              <a:spcAft>
                <a:spcPts val="0"/>
              </a:spcAft>
              <a:buClr>
                <a:srgbClr val="000000"/>
              </a:buClr>
              <a:buSzPts val="1400"/>
              <a:buFont typeface="Arial"/>
              <a:buAutoNum type="arabicPeriod"/>
            </a:pPr>
            <a:r>
              <a:rPr b="0" i="0" lang="en-GB" sz="1400" u="none" cap="none" strike="noStrike">
                <a:solidFill>
                  <a:srgbClr val="000000"/>
                </a:solidFill>
                <a:latin typeface="Arial"/>
                <a:ea typeface="Arial"/>
                <a:cs typeface="Arial"/>
                <a:sym typeface="Arial"/>
              </a:rPr>
              <a:t>Fancy some celebrity glamour?  You could visit Madame Tussauds and meet your favourite film star.</a:t>
            </a:r>
            <a:endParaRPr b="0" i="0" sz="1400" u="none" cap="none" strike="noStrike">
              <a:solidFill>
                <a:srgbClr val="000000"/>
              </a:solidFill>
              <a:latin typeface="Arial"/>
              <a:ea typeface="Arial"/>
              <a:cs typeface="Arial"/>
              <a:sym typeface="Arial"/>
            </a:endParaRPr>
          </a:p>
          <a:p>
            <a:pPr indent="-317500" lvl="0" marL="457200" marR="0" rtl="0" algn="l">
              <a:lnSpc>
                <a:spcPct val="100000"/>
              </a:lnSpc>
              <a:spcBef>
                <a:spcPts val="0"/>
              </a:spcBef>
              <a:spcAft>
                <a:spcPts val="0"/>
              </a:spcAft>
              <a:buClr>
                <a:srgbClr val="000000"/>
              </a:buClr>
              <a:buSzPts val="1400"/>
              <a:buFont typeface="Arial"/>
              <a:buAutoNum type="arabicPeriod"/>
            </a:pPr>
            <a:r>
              <a:rPr b="0" i="0" lang="en-GB" sz="1400" u="none" cap="none" strike="noStrike">
                <a:solidFill>
                  <a:srgbClr val="000000"/>
                </a:solidFill>
                <a:latin typeface="Arial"/>
                <a:ea typeface="Arial"/>
                <a:cs typeface="Arial"/>
                <a:sym typeface="Arial"/>
              </a:rPr>
              <a:t>Visit Madame Tussauds for the amazing opportunity to meet all your favourite stars.</a:t>
            </a:r>
            <a:endParaRPr b="0" i="0" sz="1400" u="none" cap="none" strike="noStrike">
              <a:solidFill>
                <a:srgbClr val="000000"/>
              </a:solidFill>
              <a:latin typeface="Arial"/>
              <a:ea typeface="Arial"/>
              <a:cs typeface="Arial"/>
              <a:sym typeface="Arial"/>
            </a:endParaRPr>
          </a:p>
          <a:p>
            <a:pPr indent="-317500" lvl="0" marL="457200" marR="0" rtl="0" algn="l">
              <a:lnSpc>
                <a:spcPct val="100000"/>
              </a:lnSpc>
              <a:spcBef>
                <a:spcPts val="0"/>
              </a:spcBef>
              <a:spcAft>
                <a:spcPts val="0"/>
              </a:spcAft>
              <a:buClr>
                <a:srgbClr val="000000"/>
              </a:buClr>
              <a:buSzPts val="1400"/>
              <a:buFont typeface="Arial"/>
              <a:buAutoNum type="arabicPeriod"/>
            </a:pPr>
            <a:r>
              <a:rPr b="0" i="0" lang="en-GB" sz="1400" u="none" cap="none" strike="noStrike">
                <a:solidFill>
                  <a:srgbClr val="000000"/>
                </a:solidFill>
                <a:latin typeface="Arial"/>
                <a:ea typeface="Arial"/>
                <a:cs typeface="Arial"/>
                <a:sym typeface="Arial"/>
              </a:rPr>
              <a:t>First, try using less plastic by getting you morning coffee in a reusable cup.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4" name="Shape 594"/>
        <p:cNvGrpSpPr/>
        <p:nvPr/>
      </p:nvGrpSpPr>
      <p:grpSpPr>
        <a:xfrm>
          <a:off x="0" y="0"/>
          <a:ext cx="0" cy="0"/>
          <a:chOff x="0" y="0"/>
          <a:chExt cx="0" cy="0"/>
        </a:xfrm>
      </p:grpSpPr>
      <p:sp>
        <p:nvSpPr>
          <p:cNvPr id="595" name="Google Shape;595;p69"/>
          <p:cNvSpPr txBox="1"/>
          <p:nvPr>
            <p:ph type="title"/>
          </p:nvPr>
        </p:nvSpPr>
        <p:spPr>
          <a:xfrm>
            <a:off x="311700" y="13922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b="1" lang="en-GB" sz="1800"/>
              <a:t>Writing Introductions and Conclusions Practice</a:t>
            </a:r>
            <a:endParaRPr b="1" sz="1800"/>
          </a:p>
        </p:txBody>
      </p:sp>
      <p:sp>
        <p:nvSpPr>
          <p:cNvPr id="596" name="Google Shape;596;p69"/>
          <p:cNvSpPr txBox="1"/>
          <p:nvPr>
            <p:ph idx="1" type="body"/>
          </p:nvPr>
        </p:nvSpPr>
        <p:spPr>
          <a:xfrm>
            <a:off x="311700" y="588050"/>
            <a:ext cx="6149100" cy="23130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GB" sz="1400">
                <a:solidFill>
                  <a:schemeClr val="dk1"/>
                </a:solidFill>
                <a:highlight>
                  <a:srgbClr val="FFFFFF"/>
                </a:highlight>
              </a:rPr>
              <a:t>Dear Ms Webster,</a:t>
            </a:r>
            <a:endParaRPr b="1" sz="1400">
              <a:solidFill>
                <a:schemeClr val="dk1"/>
              </a:solidFill>
              <a:highlight>
                <a:srgbClr val="FFFFFF"/>
              </a:highlight>
            </a:endParaRPr>
          </a:p>
          <a:p>
            <a:pPr indent="0" lvl="0" marL="0" rtl="0" algn="l">
              <a:lnSpc>
                <a:spcPct val="115000"/>
              </a:lnSpc>
              <a:spcBef>
                <a:spcPts val="1200"/>
              </a:spcBef>
              <a:spcAft>
                <a:spcPts val="0"/>
              </a:spcAft>
              <a:buClr>
                <a:schemeClr val="dk1"/>
              </a:buClr>
              <a:buSzPts val="1100"/>
              <a:buFont typeface="Arial"/>
              <a:buNone/>
            </a:pPr>
            <a:r>
              <a:rPr b="1" lang="en-GB" sz="1400">
                <a:solidFill>
                  <a:srgbClr val="0000FF"/>
                </a:solidFill>
                <a:highlight>
                  <a:srgbClr val="FFFFFF"/>
                </a:highlight>
              </a:rPr>
              <a:t>I have heard that you are thinking of cancelling this year’s school prom and am writing to give my opinion on this decision</a:t>
            </a:r>
            <a:r>
              <a:rPr b="1" lang="en-GB" sz="1400">
                <a:solidFill>
                  <a:schemeClr val="dk1"/>
                </a:solidFill>
                <a:highlight>
                  <a:srgbClr val="FFFFFF"/>
                </a:highlight>
              </a:rPr>
              <a:t>.  </a:t>
            </a:r>
            <a:r>
              <a:rPr b="1" lang="en-GB" sz="1400">
                <a:solidFill>
                  <a:srgbClr val="FF0000"/>
                </a:solidFill>
                <a:highlight>
                  <a:srgbClr val="FFFFFF"/>
                </a:highlight>
              </a:rPr>
              <a:t>As a Year 11 student and Gold Tie Prefect</a:t>
            </a:r>
            <a:r>
              <a:rPr b="1" lang="en-GB" sz="1400">
                <a:solidFill>
                  <a:schemeClr val="dk1"/>
                </a:solidFill>
                <a:highlight>
                  <a:srgbClr val="FFFFFF"/>
                </a:highlight>
              </a:rPr>
              <a:t>, I have been looking forward to the prom throughout my time at </a:t>
            </a:r>
            <a:r>
              <a:rPr b="1" lang="en-GB" sz="1400">
                <a:solidFill>
                  <a:srgbClr val="9900FF"/>
                </a:solidFill>
                <a:highlight>
                  <a:srgbClr val="FFFFFF"/>
                </a:highlight>
              </a:rPr>
              <a:t>Sharples</a:t>
            </a:r>
            <a:r>
              <a:rPr b="1" lang="en-GB" sz="1400">
                <a:solidFill>
                  <a:schemeClr val="dk1"/>
                </a:solidFill>
                <a:highlight>
                  <a:srgbClr val="FFFFFF"/>
                </a:highlight>
              </a:rPr>
              <a:t> and </a:t>
            </a:r>
            <a:r>
              <a:rPr b="1" lang="en-GB" sz="1400">
                <a:solidFill>
                  <a:srgbClr val="38761D"/>
                </a:solidFill>
                <a:highlight>
                  <a:srgbClr val="FFFFFF"/>
                </a:highlight>
              </a:rPr>
              <a:t>hope to convince you that my year group deserves this reward.</a:t>
            </a:r>
            <a:r>
              <a:rPr b="1" lang="en-GB" sz="1400">
                <a:solidFill>
                  <a:schemeClr val="dk1"/>
                </a:solidFill>
                <a:highlight>
                  <a:srgbClr val="FFFFFF"/>
                </a:highlight>
              </a:rPr>
              <a:t>  I know you will make the right decision and I</a:t>
            </a:r>
            <a:r>
              <a:rPr b="1" lang="en-GB" sz="1400">
                <a:solidFill>
                  <a:srgbClr val="E69138"/>
                </a:solidFill>
                <a:highlight>
                  <a:srgbClr val="FFFFFF"/>
                </a:highlight>
              </a:rPr>
              <a:t> would appreciate you taking my arguments into consideration.</a:t>
            </a:r>
            <a:endParaRPr b="1" sz="1400">
              <a:solidFill>
                <a:srgbClr val="E69138"/>
              </a:solidFill>
              <a:highlight>
                <a:srgbClr val="FFFFFF"/>
              </a:highlight>
            </a:endParaRPr>
          </a:p>
          <a:p>
            <a:pPr indent="0" lvl="0" marL="0" rtl="0" algn="l">
              <a:lnSpc>
                <a:spcPct val="115000"/>
              </a:lnSpc>
              <a:spcBef>
                <a:spcPts val="1200"/>
              </a:spcBef>
              <a:spcAft>
                <a:spcPts val="1600"/>
              </a:spcAft>
              <a:buSzPts val="1800"/>
              <a:buNone/>
            </a:pPr>
            <a:r>
              <a:t/>
            </a:r>
            <a:endParaRPr/>
          </a:p>
        </p:txBody>
      </p:sp>
      <p:sp>
        <p:nvSpPr>
          <p:cNvPr id="597" name="Google Shape;597;p69"/>
          <p:cNvSpPr txBox="1"/>
          <p:nvPr/>
        </p:nvSpPr>
        <p:spPr>
          <a:xfrm>
            <a:off x="6460800" y="588050"/>
            <a:ext cx="2371500" cy="23130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FF0000"/>
                </a:solidFill>
                <a:latin typeface="Arial"/>
                <a:ea typeface="Arial"/>
                <a:cs typeface="Arial"/>
                <a:sym typeface="Arial"/>
              </a:rPr>
              <a:t>Who?</a:t>
            </a:r>
            <a:endParaRPr b="0" i="0" sz="1400" u="none" cap="none" strike="noStrike">
              <a:solidFill>
                <a:srgbClr val="FF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FF"/>
                </a:solidFill>
                <a:latin typeface="Arial"/>
                <a:ea typeface="Arial"/>
                <a:cs typeface="Arial"/>
                <a:sym typeface="Arial"/>
              </a:rPr>
              <a:t>What?</a:t>
            </a:r>
            <a:endParaRPr b="0" i="0" sz="1400" u="none" cap="none" strike="noStrike">
              <a:solidFill>
                <a:srgbClr val="0000F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9900FF"/>
                </a:solidFill>
                <a:latin typeface="Arial"/>
                <a:ea typeface="Arial"/>
                <a:cs typeface="Arial"/>
                <a:sym typeface="Arial"/>
              </a:rPr>
              <a:t>Where?</a:t>
            </a:r>
            <a:endParaRPr b="0" i="0" sz="1400" u="none" cap="none" strike="noStrike">
              <a:solidFill>
                <a:srgbClr val="9900F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38761D"/>
                </a:solidFill>
                <a:latin typeface="Arial"/>
                <a:ea typeface="Arial"/>
                <a:cs typeface="Arial"/>
                <a:sym typeface="Arial"/>
              </a:rPr>
              <a:t>Why?</a:t>
            </a:r>
            <a:endParaRPr b="0" i="0" sz="1400" u="none" cap="none" strike="noStrike">
              <a:solidFill>
                <a:srgbClr val="38761D"/>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FF9900"/>
                </a:solidFill>
                <a:latin typeface="Arial"/>
                <a:ea typeface="Arial"/>
                <a:cs typeface="Arial"/>
                <a:sym typeface="Arial"/>
              </a:rPr>
              <a:t>How?</a:t>
            </a:r>
            <a:endParaRPr b="0" i="0" sz="1400" u="none" cap="none" strike="noStrike">
              <a:solidFill>
                <a:srgbClr val="FF9900"/>
              </a:solidFill>
              <a:latin typeface="Arial"/>
              <a:ea typeface="Arial"/>
              <a:cs typeface="Arial"/>
              <a:sym typeface="Arial"/>
            </a:endParaRPr>
          </a:p>
        </p:txBody>
      </p:sp>
      <p:sp>
        <p:nvSpPr>
          <p:cNvPr id="598" name="Google Shape;598;p69"/>
          <p:cNvSpPr txBox="1"/>
          <p:nvPr/>
        </p:nvSpPr>
        <p:spPr>
          <a:xfrm>
            <a:off x="311700" y="2901175"/>
            <a:ext cx="6149100" cy="18963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FF0000"/>
                </a:solidFill>
                <a:latin typeface="Arial"/>
                <a:ea typeface="Arial"/>
                <a:cs typeface="Arial"/>
                <a:sym typeface="Arial"/>
              </a:rPr>
              <a:t>In conclusion</a:t>
            </a:r>
            <a:r>
              <a:rPr b="0" i="0" lang="en-GB" sz="1400" u="none" cap="none" strike="noStrike">
                <a:solidFill>
                  <a:srgbClr val="000000"/>
                </a:solidFill>
                <a:latin typeface="Arial"/>
                <a:ea typeface="Arial"/>
                <a:cs typeface="Arial"/>
                <a:sym typeface="Arial"/>
              </a:rPr>
              <a:t>, the more we have to look forward to, the more revision we will do for our GCSEs.  Imagine a group of young people celebrating, proud of the effort they put in, thankful for the reward they’ve received: this is the prom you could gift us.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Yours sincerely,</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Rachel Jones  </a:t>
            </a:r>
            <a:endParaRPr b="0" i="0" sz="1400" u="none" cap="none" strike="noStrike">
              <a:solidFill>
                <a:srgbClr val="000000"/>
              </a:solidFill>
              <a:latin typeface="Arial"/>
              <a:ea typeface="Arial"/>
              <a:cs typeface="Arial"/>
              <a:sym typeface="Arial"/>
            </a:endParaRPr>
          </a:p>
        </p:txBody>
      </p:sp>
      <p:sp>
        <p:nvSpPr>
          <p:cNvPr id="599" name="Google Shape;599;p69"/>
          <p:cNvSpPr txBox="1"/>
          <p:nvPr/>
        </p:nvSpPr>
        <p:spPr>
          <a:xfrm>
            <a:off x="6460800" y="2901175"/>
            <a:ext cx="2371500" cy="18963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FF0000"/>
                </a:solidFill>
                <a:latin typeface="Arial"/>
                <a:ea typeface="Arial"/>
                <a:cs typeface="Arial"/>
                <a:sym typeface="Arial"/>
              </a:rPr>
              <a:t>Conclusion connective</a:t>
            </a:r>
            <a:endParaRPr b="0" i="0" sz="1400" u="none" cap="none" strike="noStrike">
              <a:solidFill>
                <a:srgbClr val="FF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Final powerful sentences</a:t>
            </a:r>
            <a:endParaRPr b="0" i="0" sz="1400" u="none" cap="none" strike="noStrike">
              <a:solidFill>
                <a:srgbClr val="000000"/>
              </a:solidFill>
              <a:latin typeface="Arial"/>
              <a:ea typeface="Arial"/>
              <a:cs typeface="Arial"/>
              <a:sym typeface="Arial"/>
            </a:endParaRPr>
          </a:p>
        </p:txBody>
      </p:sp>
      <p:sp>
        <p:nvSpPr>
          <p:cNvPr id="600" name="Google Shape;600;p69"/>
          <p:cNvSpPr txBox="1"/>
          <p:nvPr/>
        </p:nvSpPr>
        <p:spPr>
          <a:xfrm>
            <a:off x="7991400" y="0"/>
            <a:ext cx="1152600" cy="428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Session 16</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4" name="Shape 604"/>
        <p:cNvGrpSpPr/>
        <p:nvPr/>
      </p:nvGrpSpPr>
      <p:grpSpPr>
        <a:xfrm>
          <a:off x="0" y="0"/>
          <a:ext cx="0" cy="0"/>
          <a:chOff x="0" y="0"/>
          <a:chExt cx="0" cy="0"/>
        </a:xfrm>
      </p:grpSpPr>
      <p:sp>
        <p:nvSpPr>
          <p:cNvPr id="605" name="Google Shape;605;p70"/>
          <p:cNvSpPr txBox="1"/>
          <p:nvPr>
            <p:ph type="title"/>
          </p:nvPr>
        </p:nvSpPr>
        <p:spPr>
          <a:xfrm>
            <a:off x="311700" y="0"/>
            <a:ext cx="8520600" cy="5727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600"/>
              </a:spcAft>
              <a:buSzPts val="2800"/>
              <a:buNone/>
            </a:pPr>
            <a:r>
              <a:rPr b="1" lang="en-GB">
                <a:solidFill>
                  <a:srgbClr val="000000"/>
                </a:solidFill>
              </a:rPr>
              <a:t>Rhetorical Writing</a:t>
            </a:r>
            <a:endParaRPr b="1">
              <a:solidFill>
                <a:srgbClr val="000000"/>
              </a:solidFill>
            </a:endParaRPr>
          </a:p>
        </p:txBody>
      </p:sp>
      <p:sp>
        <p:nvSpPr>
          <p:cNvPr id="606" name="Google Shape;606;p70"/>
          <p:cNvSpPr txBox="1"/>
          <p:nvPr>
            <p:ph idx="1" type="body"/>
          </p:nvPr>
        </p:nvSpPr>
        <p:spPr>
          <a:xfrm>
            <a:off x="311700" y="572700"/>
            <a:ext cx="4800300" cy="43899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800"/>
              <a:buNone/>
            </a:pPr>
            <a:r>
              <a:rPr b="1" lang="en-GB" u="sng">
                <a:solidFill>
                  <a:srgbClr val="000000"/>
                </a:solidFill>
              </a:rPr>
              <a:t>Self-Assessment Check</a:t>
            </a:r>
            <a:endParaRPr b="1" u="sng">
              <a:solidFill>
                <a:srgbClr val="000000"/>
              </a:solidFill>
            </a:endParaRPr>
          </a:p>
          <a:p>
            <a:pPr indent="-342900" lvl="0" marL="457200" rtl="0" algn="l">
              <a:lnSpc>
                <a:spcPct val="115000"/>
              </a:lnSpc>
              <a:spcBef>
                <a:spcPts val="1600"/>
              </a:spcBef>
              <a:spcAft>
                <a:spcPts val="0"/>
              </a:spcAft>
              <a:buClr>
                <a:srgbClr val="000000"/>
              </a:buClr>
              <a:buSzPts val="1800"/>
              <a:buChar char="❏"/>
            </a:pPr>
            <a:r>
              <a:rPr lang="en-GB">
                <a:solidFill>
                  <a:srgbClr val="000000"/>
                </a:solidFill>
              </a:rPr>
              <a:t>Best handwriting?</a:t>
            </a:r>
            <a:endParaRPr>
              <a:solidFill>
                <a:srgbClr val="000000"/>
              </a:solidFill>
            </a:endParaRPr>
          </a:p>
          <a:p>
            <a:pPr indent="-342900" lvl="0" marL="457200" rtl="0" algn="l">
              <a:lnSpc>
                <a:spcPct val="115000"/>
              </a:lnSpc>
              <a:spcBef>
                <a:spcPts val="0"/>
              </a:spcBef>
              <a:spcAft>
                <a:spcPts val="0"/>
              </a:spcAft>
              <a:buClr>
                <a:srgbClr val="000000"/>
              </a:buClr>
              <a:buSzPts val="1800"/>
              <a:buChar char="❏"/>
            </a:pPr>
            <a:r>
              <a:rPr lang="en-GB">
                <a:solidFill>
                  <a:srgbClr val="000000"/>
                </a:solidFill>
              </a:rPr>
              <a:t>Regular paragraphs?</a:t>
            </a:r>
            <a:endParaRPr>
              <a:solidFill>
                <a:srgbClr val="000000"/>
              </a:solidFill>
            </a:endParaRPr>
          </a:p>
          <a:p>
            <a:pPr indent="-342900" lvl="0" marL="457200" rtl="0" algn="l">
              <a:lnSpc>
                <a:spcPct val="115000"/>
              </a:lnSpc>
              <a:spcBef>
                <a:spcPts val="0"/>
              </a:spcBef>
              <a:spcAft>
                <a:spcPts val="0"/>
              </a:spcAft>
              <a:buClr>
                <a:srgbClr val="000000"/>
              </a:buClr>
              <a:buSzPts val="1800"/>
              <a:buChar char="❏"/>
            </a:pPr>
            <a:r>
              <a:rPr lang="en-GB">
                <a:solidFill>
                  <a:srgbClr val="000000"/>
                </a:solidFill>
              </a:rPr>
              <a:t>Correct tone?</a:t>
            </a:r>
            <a:endParaRPr>
              <a:solidFill>
                <a:srgbClr val="000000"/>
              </a:solidFill>
            </a:endParaRPr>
          </a:p>
          <a:p>
            <a:pPr indent="-342900" lvl="0" marL="457200" rtl="0" algn="l">
              <a:lnSpc>
                <a:spcPct val="115000"/>
              </a:lnSpc>
              <a:spcBef>
                <a:spcPts val="0"/>
              </a:spcBef>
              <a:spcAft>
                <a:spcPts val="0"/>
              </a:spcAft>
              <a:buClr>
                <a:srgbClr val="000000"/>
              </a:buClr>
              <a:buSzPts val="1800"/>
              <a:buChar char="❏"/>
            </a:pPr>
            <a:r>
              <a:rPr lang="en-GB">
                <a:solidFill>
                  <a:srgbClr val="000000"/>
                </a:solidFill>
              </a:rPr>
              <a:t>Introduction and conclusion?</a:t>
            </a:r>
            <a:endParaRPr>
              <a:solidFill>
                <a:srgbClr val="000000"/>
              </a:solidFill>
            </a:endParaRPr>
          </a:p>
          <a:p>
            <a:pPr indent="-342900" lvl="0" marL="457200" rtl="0" algn="l">
              <a:lnSpc>
                <a:spcPct val="115000"/>
              </a:lnSpc>
              <a:spcBef>
                <a:spcPts val="0"/>
              </a:spcBef>
              <a:spcAft>
                <a:spcPts val="0"/>
              </a:spcAft>
              <a:buClr>
                <a:srgbClr val="000000"/>
              </a:buClr>
              <a:buSzPts val="1800"/>
              <a:buChar char="❏"/>
            </a:pPr>
            <a:r>
              <a:rPr lang="en-GB">
                <a:solidFill>
                  <a:srgbClr val="000000"/>
                </a:solidFill>
              </a:rPr>
              <a:t>Structured paragraphs? TS, 4 points, CS</a:t>
            </a:r>
            <a:endParaRPr>
              <a:solidFill>
                <a:srgbClr val="000000"/>
              </a:solidFill>
            </a:endParaRPr>
          </a:p>
          <a:p>
            <a:pPr indent="-342900" lvl="0" marL="457200" rtl="0" algn="l">
              <a:lnSpc>
                <a:spcPct val="115000"/>
              </a:lnSpc>
              <a:spcBef>
                <a:spcPts val="0"/>
              </a:spcBef>
              <a:spcAft>
                <a:spcPts val="0"/>
              </a:spcAft>
              <a:buClr>
                <a:srgbClr val="000000"/>
              </a:buClr>
              <a:buSzPts val="1800"/>
              <a:buChar char="❏"/>
            </a:pPr>
            <a:r>
              <a:rPr lang="en-GB">
                <a:solidFill>
                  <a:srgbClr val="000000"/>
                </a:solidFill>
              </a:rPr>
              <a:t>Capital letters for the beginning of every sentence and proper nouns?</a:t>
            </a:r>
            <a:endParaRPr>
              <a:solidFill>
                <a:srgbClr val="000000"/>
              </a:solidFill>
            </a:endParaRPr>
          </a:p>
          <a:p>
            <a:pPr indent="-342900" lvl="0" marL="457200" rtl="0" algn="l">
              <a:lnSpc>
                <a:spcPct val="115000"/>
              </a:lnSpc>
              <a:spcBef>
                <a:spcPts val="0"/>
              </a:spcBef>
              <a:spcAft>
                <a:spcPts val="0"/>
              </a:spcAft>
              <a:buClr>
                <a:srgbClr val="000000"/>
              </a:buClr>
              <a:buSzPts val="1800"/>
              <a:buChar char="❏"/>
            </a:pPr>
            <a:r>
              <a:rPr lang="en-GB">
                <a:solidFill>
                  <a:srgbClr val="000000"/>
                </a:solidFill>
              </a:rPr>
              <a:t>Correct punctuation?</a:t>
            </a:r>
            <a:endParaRPr>
              <a:solidFill>
                <a:srgbClr val="000000"/>
              </a:solidFill>
            </a:endParaRPr>
          </a:p>
          <a:p>
            <a:pPr indent="-342900" lvl="0" marL="457200" rtl="0" algn="l">
              <a:lnSpc>
                <a:spcPct val="115000"/>
              </a:lnSpc>
              <a:spcBef>
                <a:spcPts val="0"/>
              </a:spcBef>
              <a:spcAft>
                <a:spcPts val="0"/>
              </a:spcAft>
              <a:buClr>
                <a:srgbClr val="000000"/>
              </a:buClr>
              <a:buSzPts val="1800"/>
              <a:buChar char="❏"/>
            </a:pPr>
            <a:r>
              <a:rPr lang="en-GB">
                <a:solidFill>
                  <a:srgbClr val="000000"/>
                </a:solidFill>
              </a:rPr>
              <a:t>Correct spelling of homophones, e.g. their/there/they’re or where/were </a:t>
            </a:r>
            <a:endParaRPr>
              <a:solidFill>
                <a:srgbClr val="000000"/>
              </a:solidFill>
            </a:endParaRPr>
          </a:p>
          <a:p>
            <a:pPr indent="-342900" lvl="0" marL="457200" rtl="0" algn="l">
              <a:lnSpc>
                <a:spcPct val="115000"/>
              </a:lnSpc>
              <a:spcBef>
                <a:spcPts val="0"/>
              </a:spcBef>
              <a:spcAft>
                <a:spcPts val="0"/>
              </a:spcAft>
              <a:buClr>
                <a:srgbClr val="000000"/>
              </a:buClr>
              <a:buSzPts val="1800"/>
              <a:buChar char="❏"/>
            </a:pPr>
            <a:r>
              <a:rPr lang="en-GB">
                <a:solidFill>
                  <a:srgbClr val="000000"/>
                </a:solidFill>
              </a:rPr>
              <a:t>Ambitious vocabulary choices?</a:t>
            </a:r>
            <a:endParaRPr>
              <a:solidFill>
                <a:srgbClr val="000000"/>
              </a:solidFill>
            </a:endParaRPr>
          </a:p>
        </p:txBody>
      </p:sp>
      <p:sp>
        <p:nvSpPr>
          <p:cNvPr id="607" name="Google Shape;607;p70"/>
          <p:cNvSpPr txBox="1"/>
          <p:nvPr/>
        </p:nvSpPr>
        <p:spPr>
          <a:xfrm>
            <a:off x="5112000" y="3603000"/>
            <a:ext cx="3665400" cy="13596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1" i="0" lang="en-GB" sz="1800" u="sng" cap="none" strike="noStrike">
                <a:solidFill>
                  <a:srgbClr val="000000"/>
                </a:solidFill>
                <a:latin typeface="Arial"/>
                <a:ea typeface="Arial"/>
                <a:cs typeface="Arial"/>
                <a:sym typeface="Arial"/>
              </a:rPr>
              <a:t>Rhetorical Devices Check</a:t>
            </a:r>
            <a:endParaRPr b="0" i="0" sz="1800" u="none" cap="none" strike="noStrike">
              <a:solidFill>
                <a:srgbClr val="000000"/>
              </a:solidFill>
              <a:latin typeface="Arial"/>
              <a:ea typeface="Arial"/>
              <a:cs typeface="Arial"/>
              <a:sym typeface="Arial"/>
            </a:endParaRPr>
          </a:p>
          <a:p>
            <a:pPr indent="-342900" lvl="0" marL="457200" marR="0" rtl="0" algn="l">
              <a:lnSpc>
                <a:spcPct val="100000"/>
              </a:lnSpc>
              <a:spcBef>
                <a:spcPts val="0"/>
              </a:spcBef>
              <a:spcAft>
                <a:spcPts val="0"/>
              </a:spcAft>
              <a:buClr>
                <a:srgbClr val="000000"/>
              </a:buClr>
              <a:buSzPts val="1800"/>
              <a:buFont typeface="Arial"/>
              <a:buChar char="❏"/>
            </a:pPr>
            <a:r>
              <a:rPr b="0" i="0" lang="en-GB" sz="1800" u="none" cap="none" strike="noStrike">
                <a:solidFill>
                  <a:srgbClr val="000000"/>
                </a:solidFill>
                <a:latin typeface="Arial"/>
                <a:ea typeface="Arial"/>
                <a:cs typeface="Arial"/>
                <a:sym typeface="Arial"/>
              </a:rPr>
              <a:t>Anecdote</a:t>
            </a:r>
            <a:endParaRPr b="0" i="0" sz="1800" u="none" cap="none" strike="noStrike">
              <a:solidFill>
                <a:srgbClr val="000000"/>
              </a:solidFill>
              <a:latin typeface="Arial"/>
              <a:ea typeface="Arial"/>
              <a:cs typeface="Arial"/>
              <a:sym typeface="Arial"/>
            </a:endParaRPr>
          </a:p>
          <a:p>
            <a:pPr indent="-342900" lvl="0" marL="457200" marR="0" rtl="0" algn="l">
              <a:lnSpc>
                <a:spcPct val="100000"/>
              </a:lnSpc>
              <a:spcBef>
                <a:spcPts val="0"/>
              </a:spcBef>
              <a:spcAft>
                <a:spcPts val="0"/>
              </a:spcAft>
              <a:buClr>
                <a:srgbClr val="000000"/>
              </a:buClr>
              <a:buSzPts val="1800"/>
              <a:buFont typeface="Arial"/>
              <a:buChar char="❏"/>
            </a:pPr>
            <a:r>
              <a:rPr b="0" i="0" lang="en-GB" sz="1800" u="none" cap="none" strike="noStrike">
                <a:solidFill>
                  <a:srgbClr val="000000"/>
                </a:solidFill>
                <a:latin typeface="Arial"/>
                <a:ea typeface="Arial"/>
                <a:cs typeface="Arial"/>
                <a:sym typeface="Arial"/>
              </a:rPr>
              <a:t>Counter-argument</a:t>
            </a:r>
            <a:endParaRPr b="0" i="0" sz="1800" u="none" cap="none" strike="noStrike">
              <a:solidFill>
                <a:srgbClr val="000000"/>
              </a:solidFill>
              <a:latin typeface="Arial"/>
              <a:ea typeface="Arial"/>
              <a:cs typeface="Arial"/>
              <a:sym typeface="Arial"/>
            </a:endParaRPr>
          </a:p>
          <a:p>
            <a:pPr indent="-342900" lvl="0" marL="457200" marR="0" rtl="0" algn="l">
              <a:lnSpc>
                <a:spcPct val="100000"/>
              </a:lnSpc>
              <a:spcBef>
                <a:spcPts val="0"/>
              </a:spcBef>
              <a:spcAft>
                <a:spcPts val="0"/>
              </a:spcAft>
              <a:buClr>
                <a:srgbClr val="000000"/>
              </a:buClr>
              <a:buSzPts val="1800"/>
              <a:buFont typeface="Arial"/>
              <a:buChar char="❏"/>
            </a:pPr>
            <a:r>
              <a:rPr b="0" i="0" lang="en-GB" sz="1800" u="none" cap="none" strike="noStrike">
                <a:solidFill>
                  <a:srgbClr val="000000"/>
                </a:solidFill>
                <a:latin typeface="Arial"/>
                <a:ea typeface="Arial"/>
                <a:cs typeface="Arial"/>
                <a:sym typeface="Arial"/>
              </a:rPr>
              <a:t>Repetition</a:t>
            </a:r>
            <a:endParaRPr b="0" i="0" sz="1800" u="none" cap="none" strike="noStrike">
              <a:solidFill>
                <a:srgbClr val="000000"/>
              </a:solidFill>
              <a:latin typeface="Arial"/>
              <a:ea typeface="Arial"/>
              <a:cs typeface="Arial"/>
              <a:sym typeface="Arial"/>
            </a:endParaRPr>
          </a:p>
        </p:txBody>
      </p:sp>
      <p:sp>
        <p:nvSpPr>
          <p:cNvPr id="608" name="Google Shape;608;p70"/>
          <p:cNvSpPr txBox="1"/>
          <p:nvPr/>
        </p:nvSpPr>
        <p:spPr>
          <a:xfrm>
            <a:off x="5112125" y="572700"/>
            <a:ext cx="3665400" cy="30303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600"/>
              <a:buFont typeface="Arial"/>
              <a:buNone/>
            </a:pPr>
            <a:r>
              <a:rPr b="1" i="0" lang="en-GB" sz="1600" u="sng" cap="none" strike="noStrike">
                <a:solidFill>
                  <a:srgbClr val="000000"/>
                </a:solidFill>
                <a:latin typeface="Arial"/>
                <a:ea typeface="Arial"/>
                <a:cs typeface="Arial"/>
                <a:sym typeface="Arial"/>
              </a:rPr>
              <a:t>Sentence Check</a:t>
            </a:r>
            <a:endParaRPr b="1" i="0" sz="1600" u="sng"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t/>
            </a:r>
            <a:endParaRPr b="1" i="0" sz="1600" u="sng" cap="none" strike="noStrike">
              <a:solidFill>
                <a:srgbClr val="000000"/>
              </a:solidFill>
              <a:latin typeface="Arial"/>
              <a:ea typeface="Arial"/>
              <a:cs typeface="Arial"/>
              <a:sym typeface="Arial"/>
            </a:endParaRPr>
          </a:p>
          <a:p>
            <a:pPr indent="-330200" lvl="0" marL="457200" marR="0" rtl="0" algn="l">
              <a:lnSpc>
                <a:spcPct val="100000"/>
              </a:lnSpc>
              <a:spcBef>
                <a:spcPts val="0"/>
              </a:spcBef>
              <a:spcAft>
                <a:spcPts val="0"/>
              </a:spcAft>
              <a:buClr>
                <a:srgbClr val="000000"/>
              </a:buClr>
              <a:buSzPts val="1600"/>
              <a:buFont typeface="Arial"/>
              <a:buChar char="❏"/>
            </a:pPr>
            <a:r>
              <a:rPr b="0" i="0" lang="en-GB" sz="1600" u="none" cap="none" strike="noStrike">
                <a:solidFill>
                  <a:srgbClr val="000000"/>
                </a:solidFill>
                <a:latin typeface="Arial"/>
                <a:ea typeface="Arial"/>
                <a:cs typeface="Arial"/>
                <a:sym typeface="Arial"/>
              </a:rPr>
              <a:t>Emotion, comma sentences</a:t>
            </a:r>
            <a:endParaRPr b="0" i="0" sz="1600" u="none" cap="none" strike="noStrike">
              <a:solidFill>
                <a:srgbClr val="000000"/>
              </a:solidFill>
              <a:latin typeface="Arial"/>
              <a:ea typeface="Arial"/>
              <a:cs typeface="Arial"/>
              <a:sym typeface="Arial"/>
            </a:endParaRPr>
          </a:p>
          <a:p>
            <a:pPr indent="-330200" lvl="0" marL="457200" marR="0" rtl="0" algn="l">
              <a:lnSpc>
                <a:spcPct val="100000"/>
              </a:lnSpc>
              <a:spcBef>
                <a:spcPts val="0"/>
              </a:spcBef>
              <a:spcAft>
                <a:spcPts val="0"/>
              </a:spcAft>
              <a:buClr>
                <a:srgbClr val="000000"/>
              </a:buClr>
              <a:buSzPts val="1600"/>
              <a:buFont typeface="Arial"/>
              <a:buChar char="❏"/>
            </a:pPr>
            <a:r>
              <a:rPr b="0" i="0" lang="en-GB" sz="1600" u="none" cap="none" strike="noStrike">
                <a:solidFill>
                  <a:srgbClr val="000000"/>
                </a:solidFill>
                <a:latin typeface="Arial"/>
                <a:ea typeface="Arial"/>
                <a:cs typeface="Arial"/>
                <a:sym typeface="Arial"/>
              </a:rPr>
              <a:t>Verb, person sentences</a:t>
            </a:r>
            <a:endParaRPr b="0" i="0" sz="1600" u="none" cap="none" strike="noStrike">
              <a:solidFill>
                <a:srgbClr val="000000"/>
              </a:solidFill>
              <a:latin typeface="Arial"/>
              <a:ea typeface="Arial"/>
              <a:cs typeface="Arial"/>
              <a:sym typeface="Arial"/>
            </a:endParaRPr>
          </a:p>
          <a:p>
            <a:pPr indent="-330200" lvl="0" marL="457200" marR="0" rtl="0" algn="l">
              <a:lnSpc>
                <a:spcPct val="100000"/>
              </a:lnSpc>
              <a:spcBef>
                <a:spcPts val="0"/>
              </a:spcBef>
              <a:spcAft>
                <a:spcPts val="0"/>
              </a:spcAft>
              <a:buClr>
                <a:srgbClr val="000000"/>
              </a:buClr>
              <a:buSzPts val="1600"/>
              <a:buFont typeface="Arial"/>
              <a:buChar char="❏"/>
            </a:pPr>
            <a:r>
              <a:rPr b="0" i="0" lang="en-GB" sz="1600" u="none" cap="none" strike="noStrike">
                <a:solidFill>
                  <a:srgbClr val="000000"/>
                </a:solidFill>
                <a:latin typeface="Arial"/>
                <a:ea typeface="Arial"/>
                <a:cs typeface="Arial"/>
                <a:sym typeface="Arial"/>
              </a:rPr>
              <a:t>Noun, which, where, who sentences</a:t>
            </a:r>
            <a:endParaRPr b="0" i="0" sz="1600" u="none" cap="none" strike="noStrike">
              <a:solidFill>
                <a:srgbClr val="000000"/>
              </a:solidFill>
              <a:latin typeface="Arial"/>
              <a:ea typeface="Arial"/>
              <a:cs typeface="Arial"/>
              <a:sym typeface="Arial"/>
            </a:endParaRPr>
          </a:p>
          <a:p>
            <a:pPr indent="-330200" lvl="0" marL="457200" marR="0" rtl="0" algn="l">
              <a:lnSpc>
                <a:spcPct val="100000"/>
              </a:lnSpc>
              <a:spcBef>
                <a:spcPts val="0"/>
              </a:spcBef>
              <a:spcAft>
                <a:spcPts val="0"/>
              </a:spcAft>
              <a:buClr>
                <a:srgbClr val="000000"/>
              </a:buClr>
              <a:buSzPts val="1600"/>
              <a:buFont typeface="Arial"/>
              <a:buChar char="❏"/>
            </a:pPr>
            <a:r>
              <a:rPr b="0" i="0" lang="en-GB" sz="1600" u="none" cap="none" strike="noStrike">
                <a:solidFill>
                  <a:srgbClr val="000000"/>
                </a:solidFill>
                <a:latin typeface="Arial"/>
                <a:ea typeface="Arial"/>
                <a:cs typeface="Arial"/>
                <a:sym typeface="Arial"/>
              </a:rPr>
              <a:t>Before, After, When, Although, While, Even though, Unless, Whenever, If</a:t>
            </a:r>
            <a:endParaRPr b="0" i="0" sz="1600" u="none" cap="none" strike="noStrike">
              <a:solidFill>
                <a:srgbClr val="000000"/>
              </a:solidFill>
              <a:latin typeface="Arial"/>
              <a:ea typeface="Arial"/>
              <a:cs typeface="Arial"/>
              <a:sym typeface="Arial"/>
            </a:endParaRPr>
          </a:p>
          <a:p>
            <a:pPr indent="-330200" lvl="0" marL="457200" marR="0" rtl="0" algn="l">
              <a:lnSpc>
                <a:spcPct val="100000"/>
              </a:lnSpc>
              <a:spcBef>
                <a:spcPts val="0"/>
              </a:spcBef>
              <a:spcAft>
                <a:spcPts val="0"/>
              </a:spcAft>
              <a:buClr>
                <a:srgbClr val="000000"/>
              </a:buClr>
              <a:buSzPts val="1600"/>
              <a:buFont typeface="Arial"/>
              <a:buChar char="❏"/>
            </a:pPr>
            <a:r>
              <a:rPr b="0" i="0" lang="en-GB" sz="1600" u="none" cap="none" strike="noStrike">
                <a:solidFill>
                  <a:srgbClr val="000000"/>
                </a:solidFill>
                <a:latin typeface="Arial"/>
                <a:ea typeface="Arial"/>
                <a:cs typeface="Arial"/>
                <a:sym typeface="Arial"/>
              </a:rPr>
              <a:t>The more, the more sentences</a:t>
            </a:r>
            <a:endParaRPr b="0" i="0" sz="1600" u="none" cap="none" strike="noStrike">
              <a:solidFill>
                <a:srgbClr val="000000"/>
              </a:solidFill>
              <a:latin typeface="Arial"/>
              <a:ea typeface="Arial"/>
              <a:cs typeface="Arial"/>
              <a:sym typeface="Arial"/>
            </a:endParaRPr>
          </a:p>
          <a:p>
            <a:pPr indent="-330200" lvl="0" marL="457200" marR="0" rtl="0" algn="l">
              <a:lnSpc>
                <a:spcPct val="100000"/>
              </a:lnSpc>
              <a:spcBef>
                <a:spcPts val="0"/>
              </a:spcBef>
              <a:spcAft>
                <a:spcPts val="0"/>
              </a:spcAft>
              <a:buClr>
                <a:srgbClr val="000000"/>
              </a:buClr>
              <a:buSzPts val="1600"/>
              <a:buFont typeface="Arial"/>
              <a:buChar char="❏"/>
            </a:pPr>
            <a:r>
              <a:rPr b="0" i="0" lang="en-GB" sz="1600" u="none" cap="none" strike="noStrike">
                <a:solidFill>
                  <a:srgbClr val="000000"/>
                </a:solidFill>
                <a:latin typeface="Arial"/>
                <a:ea typeface="Arial"/>
                <a:cs typeface="Arial"/>
                <a:sym typeface="Arial"/>
              </a:rPr>
              <a:t>Imagine 3 examples: sentences</a:t>
            </a:r>
            <a:endParaRPr b="0" i="0" sz="1600" u="none" cap="none" strike="noStrike">
              <a:solidFill>
                <a:srgbClr val="000000"/>
              </a:solidFill>
              <a:latin typeface="Arial"/>
              <a:ea typeface="Arial"/>
              <a:cs typeface="Arial"/>
              <a:sym typeface="Arial"/>
            </a:endParaRPr>
          </a:p>
        </p:txBody>
      </p:sp>
      <p:sp>
        <p:nvSpPr>
          <p:cNvPr id="609" name="Google Shape;609;p70"/>
          <p:cNvSpPr txBox="1"/>
          <p:nvPr/>
        </p:nvSpPr>
        <p:spPr>
          <a:xfrm>
            <a:off x="7331050" y="0"/>
            <a:ext cx="1748700" cy="333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Session 17 &amp; 18</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3" name="Shape 613"/>
        <p:cNvGrpSpPr/>
        <p:nvPr/>
      </p:nvGrpSpPr>
      <p:grpSpPr>
        <a:xfrm>
          <a:off x="0" y="0"/>
          <a:ext cx="0" cy="0"/>
          <a:chOff x="0" y="0"/>
          <a:chExt cx="0" cy="0"/>
        </a:xfrm>
      </p:grpSpPr>
      <p:sp>
        <p:nvSpPr>
          <p:cNvPr id="614" name="Google Shape;614;p71"/>
          <p:cNvSpPr txBox="1"/>
          <p:nvPr/>
        </p:nvSpPr>
        <p:spPr>
          <a:xfrm>
            <a:off x="191750" y="256250"/>
            <a:ext cx="8811600" cy="28956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1" i="0" lang="en-GB" sz="1400" u="none" cap="none" strike="noStrike">
                <a:solidFill>
                  <a:srgbClr val="000000"/>
                </a:solidFill>
                <a:highlight>
                  <a:srgbClr val="FFFFFF"/>
                </a:highlight>
                <a:latin typeface="Arial"/>
                <a:ea typeface="Arial"/>
                <a:cs typeface="Arial"/>
                <a:sym typeface="Arial"/>
              </a:rPr>
              <a:t>Preface to Mrs Beeton’s Book of Household Management, published in 1861</a:t>
            </a:r>
            <a:endParaRPr b="1" i="0" sz="1400" u="none" cap="none" strike="noStrike">
              <a:solidFill>
                <a:srgbClr val="000000"/>
              </a:solidFill>
              <a:highlight>
                <a:srgbClr val="FFFFFF"/>
              </a:highlight>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highlight>
                <a:srgbClr val="FFFFFF"/>
              </a:highlight>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highlight>
                  <a:srgbClr val="FFFFFF"/>
                </a:highlight>
                <a:latin typeface="Arial"/>
                <a:ea typeface="Arial"/>
                <a:cs typeface="Arial"/>
                <a:sym typeface="Arial"/>
              </a:rPr>
              <a:t>I must frankly own, that if I had known, beforehand, that this book would have cost me the labour which it has, I should never have been courageous enough to commence it. What moved me, in the first instance, to attempt a work like this, was the discomfort and suffering which I had seen brought upon men and women by household mismanagement. I have always thought that there is no more fruitful source of family discontent than a housewife's badly-cooked dinners and untidy ways. Men are now so well served out of doors,at their clubs, well-ordered taverns, and dininghouses, that in order to compete with the attractions of these places, a mistress must be thoroughly acquainted with the theory and practice of cookery, as well as be perfectly conversant with all the other arts of making and keeping a comfortable home. </a:t>
            </a:r>
            <a:endParaRPr b="0" i="0" sz="1400" u="none" cap="none" strike="noStrike">
              <a:solidFill>
                <a:srgbClr val="000000"/>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1" i="0" sz="1800" u="none" cap="none" strike="noStrike">
              <a:solidFill>
                <a:srgbClr val="141414"/>
              </a:solidFill>
              <a:highlight>
                <a:srgbClr val="FFFFFF"/>
              </a:highlight>
              <a:latin typeface="Arial"/>
              <a:ea typeface="Arial"/>
              <a:cs typeface="Arial"/>
              <a:sym typeface="Arial"/>
            </a:endParaRPr>
          </a:p>
          <a:p>
            <a:pPr indent="0" lvl="0" marL="0" marR="0" rtl="0" algn="l">
              <a:lnSpc>
                <a:spcPct val="100000"/>
              </a:lnSpc>
              <a:spcBef>
                <a:spcPts val="900"/>
              </a:spcBef>
              <a:spcAft>
                <a:spcPts val="0"/>
              </a:spcAft>
              <a:buClr>
                <a:srgbClr val="000000"/>
              </a:buClr>
              <a:buSzPts val="1350"/>
              <a:buFont typeface="Arial"/>
              <a:buNone/>
            </a:pPr>
            <a:r>
              <a:t/>
            </a:r>
            <a:endParaRPr b="0" i="0" sz="1350" u="none" cap="none" strike="noStrike">
              <a:solidFill>
                <a:srgbClr val="626262"/>
              </a:solidFill>
              <a:highlight>
                <a:srgbClr val="FFFFFF"/>
              </a:highlight>
              <a:latin typeface="Arial"/>
              <a:ea typeface="Arial"/>
              <a:cs typeface="Arial"/>
              <a:sym typeface="Arial"/>
            </a:endParaRPr>
          </a:p>
        </p:txBody>
      </p:sp>
      <p:sp>
        <p:nvSpPr>
          <p:cNvPr id="615" name="Google Shape;615;p71"/>
          <p:cNvSpPr txBox="1"/>
          <p:nvPr/>
        </p:nvSpPr>
        <p:spPr>
          <a:xfrm>
            <a:off x="191750" y="3151775"/>
            <a:ext cx="6304200" cy="19155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330200" lvl="0" marL="457200" marR="0" rtl="0" algn="l">
              <a:lnSpc>
                <a:spcPct val="100000"/>
              </a:lnSpc>
              <a:spcBef>
                <a:spcPts val="0"/>
              </a:spcBef>
              <a:spcAft>
                <a:spcPts val="0"/>
              </a:spcAft>
              <a:buClr>
                <a:srgbClr val="000000"/>
              </a:buClr>
              <a:buSzPts val="1600"/>
              <a:buFont typeface="Arial"/>
              <a:buAutoNum type="arabicPeriod"/>
            </a:pPr>
            <a:r>
              <a:rPr b="0" i="0" lang="en-GB" sz="1600" u="none" cap="none" strike="noStrike">
                <a:solidFill>
                  <a:srgbClr val="000000"/>
                </a:solidFill>
                <a:latin typeface="Arial"/>
                <a:ea typeface="Arial"/>
                <a:cs typeface="Arial"/>
                <a:sym typeface="Arial"/>
              </a:rPr>
              <a:t>What ‘moved’ (inspired) Mrs Beeton to write the book?</a:t>
            </a:r>
            <a:endParaRPr b="0" i="0" sz="1600" u="none" cap="none" strike="noStrike">
              <a:solidFill>
                <a:srgbClr val="000000"/>
              </a:solidFill>
              <a:latin typeface="Arial"/>
              <a:ea typeface="Arial"/>
              <a:cs typeface="Arial"/>
              <a:sym typeface="Arial"/>
            </a:endParaRPr>
          </a:p>
          <a:p>
            <a:pPr indent="-330200" lvl="0" marL="457200" marR="0" rtl="0" algn="l">
              <a:lnSpc>
                <a:spcPct val="100000"/>
              </a:lnSpc>
              <a:spcBef>
                <a:spcPts val="0"/>
              </a:spcBef>
              <a:spcAft>
                <a:spcPts val="0"/>
              </a:spcAft>
              <a:buClr>
                <a:srgbClr val="000000"/>
              </a:buClr>
              <a:buSzPts val="1600"/>
              <a:buFont typeface="Arial"/>
              <a:buAutoNum type="arabicPeriod"/>
            </a:pPr>
            <a:r>
              <a:rPr b="0" i="0" lang="en-GB" sz="1600" u="none" cap="none" strike="noStrike">
                <a:solidFill>
                  <a:srgbClr val="000000"/>
                </a:solidFill>
                <a:latin typeface="Arial"/>
                <a:ea typeface="Arial"/>
                <a:cs typeface="Arial"/>
                <a:sym typeface="Arial"/>
              </a:rPr>
              <a:t>What can bring ‘discontent’ (unhappiness) to a family?</a:t>
            </a:r>
            <a:endParaRPr b="0" i="0" sz="1600" u="none" cap="none" strike="noStrike">
              <a:solidFill>
                <a:srgbClr val="000000"/>
              </a:solidFill>
              <a:latin typeface="Arial"/>
              <a:ea typeface="Arial"/>
              <a:cs typeface="Arial"/>
              <a:sym typeface="Arial"/>
            </a:endParaRPr>
          </a:p>
          <a:p>
            <a:pPr indent="-330200" lvl="0" marL="457200" marR="0" rtl="0" algn="l">
              <a:lnSpc>
                <a:spcPct val="100000"/>
              </a:lnSpc>
              <a:spcBef>
                <a:spcPts val="0"/>
              </a:spcBef>
              <a:spcAft>
                <a:spcPts val="0"/>
              </a:spcAft>
              <a:buClr>
                <a:srgbClr val="000000"/>
              </a:buClr>
              <a:buSzPts val="1600"/>
              <a:buFont typeface="Arial"/>
              <a:buAutoNum type="arabicPeriod"/>
            </a:pPr>
            <a:r>
              <a:rPr b="0" i="0" lang="en-GB" sz="1600" u="none" cap="none" strike="noStrike">
                <a:solidFill>
                  <a:schemeClr val="dk1"/>
                </a:solidFill>
                <a:latin typeface="Arial"/>
                <a:ea typeface="Arial"/>
                <a:cs typeface="Arial"/>
                <a:sym typeface="Arial"/>
              </a:rPr>
              <a:t>What three places does she list that men can visit outside of their own houses?</a:t>
            </a:r>
            <a:endParaRPr b="0" i="0" sz="1600" u="none" cap="none" strike="noStrike">
              <a:solidFill>
                <a:srgbClr val="000000"/>
              </a:solidFill>
              <a:latin typeface="Arial"/>
              <a:ea typeface="Arial"/>
              <a:cs typeface="Arial"/>
              <a:sym typeface="Arial"/>
            </a:endParaRPr>
          </a:p>
          <a:p>
            <a:pPr indent="-330200" lvl="0" marL="457200" marR="0" rtl="0" algn="l">
              <a:lnSpc>
                <a:spcPct val="100000"/>
              </a:lnSpc>
              <a:spcBef>
                <a:spcPts val="0"/>
              </a:spcBef>
              <a:spcAft>
                <a:spcPts val="0"/>
              </a:spcAft>
              <a:buClr>
                <a:srgbClr val="000000"/>
              </a:buClr>
              <a:buSzPts val="1600"/>
              <a:buFont typeface="Arial"/>
              <a:buAutoNum type="arabicPeriod"/>
            </a:pPr>
            <a:r>
              <a:rPr b="0" i="0" lang="en-GB" sz="1600" u="none" cap="none" strike="noStrike">
                <a:solidFill>
                  <a:srgbClr val="000000"/>
                </a:solidFill>
                <a:latin typeface="Arial"/>
                <a:ea typeface="Arial"/>
                <a:cs typeface="Arial"/>
                <a:sym typeface="Arial"/>
              </a:rPr>
              <a:t>What must a mistress be good at?</a:t>
            </a:r>
            <a:endParaRPr b="0" i="0" sz="1600" u="none" cap="none" strike="noStrike">
              <a:solidFill>
                <a:srgbClr val="000000"/>
              </a:solidFill>
              <a:latin typeface="Arial"/>
              <a:ea typeface="Arial"/>
              <a:cs typeface="Arial"/>
              <a:sym typeface="Arial"/>
            </a:endParaRPr>
          </a:p>
          <a:p>
            <a:pPr indent="-330200" lvl="0" marL="457200" marR="0" rtl="0" algn="l">
              <a:lnSpc>
                <a:spcPct val="100000"/>
              </a:lnSpc>
              <a:spcBef>
                <a:spcPts val="0"/>
              </a:spcBef>
              <a:spcAft>
                <a:spcPts val="0"/>
              </a:spcAft>
              <a:buClr>
                <a:srgbClr val="000000"/>
              </a:buClr>
              <a:buSzPts val="1600"/>
              <a:buFont typeface="Arial"/>
              <a:buAutoNum type="arabicPeriod"/>
            </a:pPr>
            <a:r>
              <a:rPr b="0" i="0" lang="en-GB" sz="1600" u="none" cap="none" strike="noStrike">
                <a:solidFill>
                  <a:srgbClr val="000000"/>
                </a:solidFill>
                <a:latin typeface="Arial"/>
                <a:ea typeface="Arial"/>
                <a:cs typeface="Arial"/>
                <a:sym typeface="Arial"/>
              </a:rPr>
              <a:t>How can you tell that this was written in the 19th Century and is not modern?</a:t>
            </a:r>
            <a:endParaRPr b="0" i="0" sz="1600" u="none" cap="none" strike="noStrike">
              <a:solidFill>
                <a:srgbClr val="000000"/>
              </a:solidFill>
              <a:latin typeface="Arial"/>
              <a:ea typeface="Arial"/>
              <a:cs typeface="Arial"/>
              <a:sym typeface="Arial"/>
            </a:endParaRPr>
          </a:p>
        </p:txBody>
      </p:sp>
      <p:pic>
        <p:nvPicPr>
          <p:cNvPr id="616" name="Google Shape;616;p71"/>
          <p:cNvPicPr preferRelativeResize="0"/>
          <p:nvPr/>
        </p:nvPicPr>
        <p:blipFill rotWithShape="1">
          <a:blip r:embed="rId3">
            <a:alphaModFix/>
          </a:blip>
          <a:srcRect b="0" l="0" r="0" t="0"/>
          <a:stretch/>
        </p:blipFill>
        <p:spPr>
          <a:xfrm>
            <a:off x="6496050" y="3151775"/>
            <a:ext cx="735025" cy="638175"/>
          </a:xfrm>
          <a:prstGeom prst="rect">
            <a:avLst/>
          </a:prstGeom>
          <a:noFill/>
          <a:ln>
            <a:noFill/>
          </a:ln>
        </p:spPr>
      </p:pic>
      <p:sp>
        <p:nvSpPr>
          <p:cNvPr id="617" name="Google Shape;617;p71"/>
          <p:cNvSpPr txBox="1"/>
          <p:nvPr/>
        </p:nvSpPr>
        <p:spPr>
          <a:xfrm>
            <a:off x="6496050" y="3153125"/>
            <a:ext cx="2507400" cy="19128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                </a:t>
            </a:r>
            <a:r>
              <a:rPr b="1" i="0" lang="en-GB" sz="1400" u="none" cap="none" strike="noStrike">
                <a:solidFill>
                  <a:srgbClr val="000000"/>
                </a:solidFill>
                <a:latin typeface="Arial"/>
                <a:ea typeface="Arial"/>
                <a:cs typeface="Arial"/>
                <a:sym typeface="Arial"/>
              </a:rPr>
              <a:t>Frankly</a:t>
            </a:r>
            <a:r>
              <a:rPr b="0" i="0" lang="en-GB" sz="1400" u="none" cap="none" strike="noStrike">
                <a:solidFill>
                  <a:srgbClr val="000000"/>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                Honestly</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Use the word </a:t>
            </a:r>
            <a:r>
              <a:rPr b="1" i="0" lang="en-GB" sz="1400" u="none" cap="none" strike="noStrike">
                <a:solidFill>
                  <a:srgbClr val="000000"/>
                </a:solidFill>
                <a:latin typeface="Arial"/>
                <a:ea typeface="Arial"/>
                <a:cs typeface="Arial"/>
                <a:sym typeface="Arial"/>
              </a:rPr>
              <a:t>frank/frankly</a:t>
            </a:r>
            <a:r>
              <a:rPr b="0" i="0" lang="en-GB" sz="1400" u="none" cap="none" strike="noStrike">
                <a:solidFill>
                  <a:srgbClr val="000000"/>
                </a:solidFill>
                <a:latin typeface="Arial"/>
                <a:ea typeface="Arial"/>
                <a:cs typeface="Arial"/>
                <a:sym typeface="Arial"/>
              </a:rPr>
              <a:t> in a sentence.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1" i="0" lang="en-GB" sz="1600" u="none" cap="none" strike="noStrike">
                <a:solidFill>
                  <a:srgbClr val="000000"/>
                </a:solidFill>
                <a:latin typeface="Arial"/>
                <a:ea typeface="Arial"/>
                <a:cs typeface="Arial"/>
                <a:sym typeface="Arial"/>
              </a:rPr>
              <a:t>             </a:t>
            </a:r>
            <a:endParaRPr b="0" i="0" sz="16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p:txBody>
      </p:sp>
      <p:sp>
        <p:nvSpPr>
          <p:cNvPr id="618" name="Google Shape;618;p71"/>
          <p:cNvSpPr txBox="1"/>
          <p:nvPr/>
        </p:nvSpPr>
        <p:spPr>
          <a:xfrm>
            <a:off x="0" y="-96250"/>
            <a:ext cx="1343100" cy="352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Session 19</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2" name="Shape 622"/>
        <p:cNvGrpSpPr/>
        <p:nvPr/>
      </p:nvGrpSpPr>
      <p:grpSpPr>
        <a:xfrm>
          <a:off x="0" y="0"/>
          <a:ext cx="0" cy="0"/>
          <a:chOff x="0" y="0"/>
          <a:chExt cx="0" cy="0"/>
        </a:xfrm>
      </p:grpSpPr>
      <p:sp>
        <p:nvSpPr>
          <p:cNvPr id="623" name="Google Shape;623;p72"/>
          <p:cNvSpPr txBox="1"/>
          <p:nvPr>
            <p:ph type="title"/>
          </p:nvPr>
        </p:nvSpPr>
        <p:spPr>
          <a:xfrm>
            <a:off x="311700" y="170250"/>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b="1" lang="en-GB" sz="1800"/>
              <a:t>Writing Challenge 3 - Write a speech to give on Year 6 New Intake Day explaining the Sharples Bacc and persuading them to get involved. </a:t>
            </a:r>
            <a:endParaRPr b="1" sz="1800"/>
          </a:p>
        </p:txBody>
      </p:sp>
      <p:sp>
        <p:nvSpPr>
          <p:cNvPr id="624" name="Google Shape;624;p72"/>
          <p:cNvSpPr txBox="1"/>
          <p:nvPr>
            <p:ph idx="1" type="body"/>
          </p:nvPr>
        </p:nvSpPr>
        <p:spPr>
          <a:xfrm>
            <a:off x="311700" y="1257300"/>
            <a:ext cx="8520600" cy="3022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SzPts val="1800"/>
              <a:buNone/>
            </a:pPr>
            <a:r>
              <a:t/>
            </a:r>
            <a:endParaRPr/>
          </a:p>
        </p:txBody>
      </p:sp>
      <p:sp>
        <p:nvSpPr>
          <p:cNvPr id="625" name="Google Shape;625;p72"/>
          <p:cNvSpPr txBox="1"/>
          <p:nvPr/>
        </p:nvSpPr>
        <p:spPr>
          <a:xfrm>
            <a:off x="5737850" y="1257300"/>
            <a:ext cx="3151200" cy="3416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400"/>
              <a:buFont typeface="Arial"/>
              <a:buNone/>
            </a:pPr>
            <a:r>
              <a:rPr b="1" i="0" lang="en-GB" sz="2400" u="sng" cap="none" strike="noStrike">
                <a:solidFill>
                  <a:srgbClr val="000000"/>
                </a:solidFill>
                <a:latin typeface="Arial"/>
                <a:ea typeface="Arial"/>
                <a:cs typeface="Arial"/>
                <a:sym typeface="Arial"/>
              </a:rPr>
              <a:t>T</a:t>
            </a:r>
            <a:r>
              <a:rPr b="0" i="0" lang="en-GB" sz="2400" u="none" cap="none" strike="noStrike">
                <a:solidFill>
                  <a:srgbClr val="000000"/>
                </a:solidFill>
                <a:latin typeface="Arial"/>
                <a:ea typeface="Arial"/>
                <a:cs typeface="Arial"/>
                <a:sym typeface="Arial"/>
              </a:rPr>
              <a:t>ype?</a:t>
            </a:r>
            <a:endParaRPr b="0" i="0" sz="2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Arial"/>
              <a:buNone/>
            </a:pPr>
            <a:r>
              <a:rPr b="1" i="0" lang="en-GB" sz="2400" u="sng" cap="none" strike="noStrike">
                <a:solidFill>
                  <a:srgbClr val="000000"/>
                </a:solidFill>
                <a:latin typeface="Arial"/>
                <a:ea typeface="Arial"/>
                <a:cs typeface="Arial"/>
                <a:sym typeface="Arial"/>
              </a:rPr>
              <a:t>A</a:t>
            </a:r>
            <a:r>
              <a:rPr b="0" i="0" lang="en-GB" sz="2400" u="none" cap="none" strike="noStrike">
                <a:solidFill>
                  <a:srgbClr val="000000"/>
                </a:solidFill>
                <a:latin typeface="Arial"/>
                <a:ea typeface="Arial"/>
                <a:cs typeface="Arial"/>
                <a:sym typeface="Arial"/>
              </a:rPr>
              <a:t>udience?</a:t>
            </a:r>
            <a:endParaRPr b="0" i="0" sz="2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Arial"/>
              <a:buNone/>
            </a:pPr>
            <a:r>
              <a:rPr b="1" i="0" lang="en-GB" sz="2400" u="sng" cap="none" strike="noStrike">
                <a:solidFill>
                  <a:srgbClr val="000000"/>
                </a:solidFill>
                <a:latin typeface="Arial"/>
                <a:ea typeface="Arial"/>
                <a:cs typeface="Arial"/>
                <a:sym typeface="Arial"/>
              </a:rPr>
              <a:t>P</a:t>
            </a:r>
            <a:r>
              <a:rPr b="0" i="0" lang="en-GB" sz="2400" u="none" cap="none" strike="noStrike">
                <a:solidFill>
                  <a:srgbClr val="000000"/>
                </a:solidFill>
                <a:latin typeface="Arial"/>
                <a:ea typeface="Arial"/>
                <a:cs typeface="Arial"/>
                <a:sym typeface="Arial"/>
              </a:rPr>
              <a:t>urpose?</a:t>
            </a:r>
            <a:endParaRPr b="0" i="0" sz="2400" u="none" cap="none" strike="noStrike">
              <a:solidFill>
                <a:srgbClr val="000000"/>
              </a:solidFill>
              <a:latin typeface="Arial"/>
              <a:ea typeface="Arial"/>
              <a:cs typeface="Arial"/>
              <a:sym typeface="Arial"/>
            </a:endParaRPr>
          </a:p>
        </p:txBody>
      </p:sp>
      <p:sp>
        <p:nvSpPr>
          <p:cNvPr id="626" name="Google Shape;626;p72"/>
          <p:cNvSpPr txBox="1"/>
          <p:nvPr/>
        </p:nvSpPr>
        <p:spPr>
          <a:xfrm>
            <a:off x="0" y="-96250"/>
            <a:ext cx="1343100" cy="352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Session 19</a:t>
            </a:r>
            <a:endParaRPr b="0" i="0" sz="1400" u="none" cap="none" strike="noStrike">
              <a:solidFill>
                <a:srgbClr val="000000"/>
              </a:solidFill>
              <a:latin typeface="Arial"/>
              <a:ea typeface="Arial"/>
              <a:cs typeface="Arial"/>
              <a:sym typeface="Arial"/>
            </a:endParaRPr>
          </a:p>
        </p:txBody>
      </p:sp>
      <p:pic>
        <p:nvPicPr>
          <p:cNvPr descr="10 Ways to Freshen Up Your School Assemblies | Pupils and Parents ..." id="627" name="Google Shape;627;p72"/>
          <p:cNvPicPr preferRelativeResize="0"/>
          <p:nvPr/>
        </p:nvPicPr>
        <p:blipFill rotWithShape="1">
          <a:blip r:embed="rId3">
            <a:alphaModFix/>
          </a:blip>
          <a:srcRect b="0" l="0" r="0" t="0"/>
          <a:stretch/>
        </p:blipFill>
        <p:spPr>
          <a:xfrm>
            <a:off x="311700" y="1212525"/>
            <a:ext cx="5325375" cy="3235900"/>
          </a:xfrm>
          <a:prstGeom prst="rect">
            <a:avLst/>
          </a:prstGeom>
          <a:noFill/>
          <a:ln>
            <a:noFill/>
          </a:ln>
        </p:spPr>
      </p:pic>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1" name="Shape 631"/>
        <p:cNvGrpSpPr/>
        <p:nvPr/>
      </p:nvGrpSpPr>
      <p:grpSpPr>
        <a:xfrm>
          <a:off x="0" y="0"/>
          <a:ext cx="0" cy="0"/>
          <a:chOff x="0" y="0"/>
          <a:chExt cx="0" cy="0"/>
        </a:xfrm>
      </p:grpSpPr>
      <p:sp>
        <p:nvSpPr>
          <p:cNvPr id="632" name="Google Shape;632;p73"/>
          <p:cNvSpPr txBox="1"/>
          <p:nvPr>
            <p:ph type="title"/>
          </p:nvPr>
        </p:nvSpPr>
        <p:spPr>
          <a:xfrm>
            <a:off x="311700" y="142325"/>
            <a:ext cx="8520600" cy="5727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2800"/>
              <a:buNone/>
            </a:pPr>
            <a:r>
              <a:rPr b="1" lang="en-GB"/>
              <a:t>Rhetorical Writing</a:t>
            </a:r>
            <a:endParaRPr b="1"/>
          </a:p>
          <a:p>
            <a:pPr indent="0" lvl="0" marL="0" rtl="0" algn="l">
              <a:lnSpc>
                <a:spcPct val="100000"/>
              </a:lnSpc>
              <a:spcBef>
                <a:spcPts val="0"/>
              </a:spcBef>
              <a:spcAft>
                <a:spcPts val="0"/>
              </a:spcAft>
              <a:buSzPts val="2800"/>
              <a:buNone/>
            </a:pPr>
            <a:r>
              <a:t/>
            </a:r>
            <a:endParaRPr/>
          </a:p>
        </p:txBody>
      </p:sp>
      <p:pic>
        <p:nvPicPr>
          <p:cNvPr id="633" name="Google Shape;633;p73"/>
          <p:cNvPicPr preferRelativeResize="0"/>
          <p:nvPr/>
        </p:nvPicPr>
        <p:blipFill rotWithShape="1">
          <a:blip r:embed="rId3">
            <a:alphaModFix/>
          </a:blip>
          <a:srcRect b="0" l="0" r="0" t="0"/>
          <a:stretch/>
        </p:blipFill>
        <p:spPr>
          <a:xfrm>
            <a:off x="311701" y="3985489"/>
            <a:ext cx="1134400" cy="791825"/>
          </a:xfrm>
          <a:prstGeom prst="rect">
            <a:avLst/>
          </a:prstGeom>
          <a:noFill/>
          <a:ln>
            <a:noFill/>
          </a:ln>
        </p:spPr>
      </p:pic>
      <p:sp>
        <p:nvSpPr>
          <p:cNvPr id="634" name="Google Shape;634;p73"/>
          <p:cNvSpPr txBox="1"/>
          <p:nvPr/>
        </p:nvSpPr>
        <p:spPr>
          <a:xfrm>
            <a:off x="0" y="0"/>
            <a:ext cx="1152600" cy="428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Session 19</a:t>
            </a:r>
            <a:endParaRPr b="0" i="0" sz="1400" u="none" cap="none" strike="noStrike">
              <a:solidFill>
                <a:srgbClr val="000000"/>
              </a:solidFill>
              <a:latin typeface="Arial"/>
              <a:ea typeface="Arial"/>
              <a:cs typeface="Arial"/>
              <a:sym typeface="Arial"/>
            </a:endParaRPr>
          </a:p>
        </p:txBody>
      </p:sp>
      <p:sp>
        <p:nvSpPr>
          <p:cNvPr id="635" name="Google Shape;635;p73"/>
          <p:cNvSpPr txBox="1"/>
          <p:nvPr/>
        </p:nvSpPr>
        <p:spPr>
          <a:xfrm>
            <a:off x="438150" y="951500"/>
            <a:ext cx="8020200" cy="3030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rgbClr val="000000"/>
                </a:solidFill>
                <a:highlight>
                  <a:srgbClr val="FFFFFF"/>
                </a:highlight>
                <a:latin typeface="Arial"/>
                <a:ea typeface="Arial"/>
                <a:cs typeface="Arial"/>
                <a:sym typeface="Arial"/>
              </a:rPr>
              <a:t>Add a </a:t>
            </a:r>
            <a:r>
              <a:rPr b="1" i="0" lang="en-GB" sz="1800" u="none" cap="none" strike="noStrike">
                <a:solidFill>
                  <a:srgbClr val="0B5394"/>
                </a:solidFill>
                <a:latin typeface="Arial"/>
                <a:ea typeface="Arial"/>
                <a:cs typeface="Arial"/>
                <a:sym typeface="Arial"/>
              </a:rPr>
              <a:t>which, where, who</a:t>
            </a:r>
            <a:r>
              <a:rPr b="1" i="0" lang="en-GB" sz="1800" u="none" cap="none" strike="noStrike">
                <a:solidFill>
                  <a:schemeClr val="dk2"/>
                </a:solidFill>
                <a:latin typeface="Arial"/>
                <a:ea typeface="Arial"/>
                <a:cs typeface="Arial"/>
                <a:sym typeface="Arial"/>
              </a:rPr>
              <a:t> </a:t>
            </a:r>
            <a:r>
              <a:rPr b="1" i="0" lang="en-GB" sz="1800" u="none" cap="none" strike="noStrike">
                <a:solidFill>
                  <a:srgbClr val="000000"/>
                </a:solidFill>
                <a:latin typeface="Arial"/>
                <a:ea typeface="Arial"/>
                <a:cs typeface="Arial"/>
                <a:sym typeface="Arial"/>
              </a:rPr>
              <a:t>subordinate clause </a:t>
            </a:r>
            <a:r>
              <a:rPr b="0" i="0" lang="en-GB" sz="1800" u="none" cap="none" strike="noStrike">
                <a:solidFill>
                  <a:srgbClr val="000000"/>
                </a:solidFill>
                <a:latin typeface="Arial"/>
                <a:ea typeface="Arial"/>
                <a:cs typeface="Arial"/>
                <a:sym typeface="Arial"/>
              </a:rPr>
              <a:t>to these sentences.</a:t>
            </a:r>
            <a:endParaRPr b="0" i="0" sz="1800" u="none" cap="none" strike="noStrike">
              <a:solidFill>
                <a:srgbClr val="000000"/>
              </a:solidFill>
              <a:highlight>
                <a:srgbClr val="FFFFFF"/>
              </a:highlight>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highlight>
                <a:srgbClr val="FFFFFF"/>
              </a:highlight>
              <a:latin typeface="Arial"/>
              <a:ea typeface="Arial"/>
              <a:cs typeface="Arial"/>
              <a:sym typeface="Arial"/>
            </a:endParaRPr>
          </a:p>
          <a:p>
            <a:pPr indent="-342900" lvl="0" marL="457200" marR="0" rtl="0" algn="l">
              <a:lnSpc>
                <a:spcPct val="115000"/>
              </a:lnSpc>
              <a:spcBef>
                <a:spcPts val="0"/>
              </a:spcBef>
              <a:spcAft>
                <a:spcPts val="0"/>
              </a:spcAft>
              <a:buClr>
                <a:srgbClr val="000000"/>
              </a:buClr>
              <a:buSzPts val="1800"/>
              <a:buFont typeface="Arial"/>
              <a:buAutoNum type="arabicPeriod"/>
            </a:pPr>
            <a:r>
              <a:rPr b="0" i="0" lang="en-GB" sz="1800" u="none" cap="none" strike="noStrike">
                <a:solidFill>
                  <a:srgbClr val="000000"/>
                </a:solidFill>
                <a:latin typeface="Arial"/>
                <a:ea typeface="Arial"/>
                <a:cs typeface="Arial"/>
                <a:sym typeface="Arial"/>
              </a:rPr>
              <a:t>Sharples football team finished top of the league.</a:t>
            </a:r>
            <a:endParaRPr b="0" i="0" sz="1800" u="none" cap="none" strike="noStrike">
              <a:solidFill>
                <a:srgbClr val="000000"/>
              </a:solidFill>
              <a:latin typeface="Arial"/>
              <a:ea typeface="Arial"/>
              <a:cs typeface="Arial"/>
              <a:sym typeface="Arial"/>
            </a:endParaRPr>
          </a:p>
          <a:p>
            <a:pPr indent="-342900" lvl="0" marL="457200" marR="0" rtl="0" algn="l">
              <a:lnSpc>
                <a:spcPct val="115000"/>
              </a:lnSpc>
              <a:spcBef>
                <a:spcPts val="0"/>
              </a:spcBef>
              <a:spcAft>
                <a:spcPts val="0"/>
              </a:spcAft>
              <a:buClr>
                <a:srgbClr val="000000"/>
              </a:buClr>
              <a:buSzPts val="1800"/>
              <a:buFont typeface="Arial"/>
              <a:buAutoNum type="arabicPeriod"/>
            </a:pPr>
            <a:r>
              <a:rPr b="0" i="0" lang="en-GB" sz="1800" u="none" cap="none" strike="noStrike">
                <a:solidFill>
                  <a:srgbClr val="000000"/>
                </a:solidFill>
                <a:latin typeface="Arial"/>
                <a:ea typeface="Arial"/>
                <a:cs typeface="Arial"/>
                <a:sym typeface="Arial"/>
              </a:rPr>
              <a:t>Miss Booth ran Science Club.</a:t>
            </a:r>
            <a:endParaRPr b="0" i="0" sz="1800" u="none" cap="none" strike="noStrike">
              <a:solidFill>
                <a:srgbClr val="000000"/>
              </a:solidFill>
              <a:latin typeface="Arial"/>
              <a:ea typeface="Arial"/>
              <a:cs typeface="Arial"/>
              <a:sym typeface="Arial"/>
            </a:endParaRPr>
          </a:p>
          <a:p>
            <a:pPr indent="-342900" lvl="0" marL="457200" marR="0" rtl="0" algn="l">
              <a:lnSpc>
                <a:spcPct val="115000"/>
              </a:lnSpc>
              <a:spcBef>
                <a:spcPts val="0"/>
              </a:spcBef>
              <a:spcAft>
                <a:spcPts val="0"/>
              </a:spcAft>
              <a:buClr>
                <a:srgbClr val="000000"/>
              </a:buClr>
              <a:buSzPts val="1800"/>
              <a:buFont typeface="Arial"/>
              <a:buAutoNum type="arabicPeriod"/>
            </a:pPr>
            <a:r>
              <a:rPr b="0" i="0" lang="en-GB" sz="1800" u="none" cap="none" strike="noStrike">
                <a:solidFill>
                  <a:srgbClr val="000000"/>
                </a:solidFill>
                <a:latin typeface="Arial"/>
                <a:ea typeface="Arial"/>
                <a:cs typeface="Arial"/>
                <a:sym typeface="Arial"/>
              </a:rPr>
              <a:t>The girls attended Art Club every week.</a:t>
            </a:r>
            <a:endParaRPr b="0" i="0" sz="1800" u="none" cap="none" strike="noStrike">
              <a:solidFill>
                <a:srgbClr val="000000"/>
              </a:solidFill>
              <a:latin typeface="Arial"/>
              <a:ea typeface="Arial"/>
              <a:cs typeface="Arial"/>
              <a:sym typeface="Arial"/>
            </a:endParaRPr>
          </a:p>
          <a:p>
            <a:pPr indent="-342900" lvl="0" marL="457200" marR="0" rtl="0" algn="l">
              <a:lnSpc>
                <a:spcPct val="115000"/>
              </a:lnSpc>
              <a:spcBef>
                <a:spcPts val="0"/>
              </a:spcBef>
              <a:spcAft>
                <a:spcPts val="0"/>
              </a:spcAft>
              <a:buClr>
                <a:srgbClr val="000000"/>
              </a:buClr>
              <a:buSzPts val="1800"/>
              <a:buFont typeface="Arial"/>
              <a:buAutoNum type="arabicPeriod"/>
            </a:pPr>
            <a:r>
              <a:rPr b="0" i="0" lang="en-GB" sz="1800" u="none" cap="none" strike="noStrike">
                <a:solidFill>
                  <a:srgbClr val="000000"/>
                </a:solidFill>
                <a:latin typeface="Arial"/>
                <a:ea typeface="Arial"/>
                <a:cs typeface="Arial"/>
                <a:sym typeface="Arial"/>
              </a:rPr>
              <a:t>The gym was recently refurbished.</a:t>
            </a:r>
            <a:endParaRPr b="0" i="0" sz="1800" u="none" cap="none" strike="noStrike">
              <a:solidFill>
                <a:srgbClr val="000000"/>
              </a:solidFill>
              <a:latin typeface="Arial"/>
              <a:ea typeface="Arial"/>
              <a:cs typeface="Arial"/>
              <a:sym typeface="Arial"/>
            </a:endParaRPr>
          </a:p>
          <a:p>
            <a:pPr indent="-342900" lvl="0" marL="457200" marR="0" rtl="0" algn="l">
              <a:lnSpc>
                <a:spcPct val="115000"/>
              </a:lnSpc>
              <a:spcBef>
                <a:spcPts val="0"/>
              </a:spcBef>
              <a:spcAft>
                <a:spcPts val="0"/>
              </a:spcAft>
              <a:buClr>
                <a:srgbClr val="000000"/>
              </a:buClr>
              <a:buSzPts val="1800"/>
              <a:buFont typeface="Arial"/>
              <a:buAutoNum type="arabicPeriod"/>
            </a:pPr>
            <a:r>
              <a:rPr b="0" i="0" lang="en-GB" sz="1800" u="none" cap="none" strike="noStrike">
                <a:solidFill>
                  <a:srgbClr val="000000"/>
                </a:solidFill>
                <a:latin typeface="Arial"/>
                <a:ea typeface="Arial"/>
                <a:cs typeface="Arial"/>
                <a:sym typeface="Arial"/>
              </a:rPr>
              <a:t>The library has a brilliant range of books.</a:t>
            </a:r>
            <a:endParaRPr b="0" i="0" sz="1800" u="none" cap="none" strike="noStrike">
              <a:solidFill>
                <a:srgbClr val="000000"/>
              </a:solidFill>
              <a:latin typeface="Arial"/>
              <a:ea typeface="Arial"/>
              <a:cs typeface="Arial"/>
              <a:sym typeface="Arial"/>
            </a:endParaRPr>
          </a:p>
        </p:txBody>
      </p:sp>
      <p:sp>
        <p:nvSpPr>
          <p:cNvPr id="636" name="Google Shape;636;p73"/>
          <p:cNvSpPr/>
          <p:nvPr/>
        </p:nvSpPr>
        <p:spPr>
          <a:xfrm>
            <a:off x="1587900" y="3960963"/>
            <a:ext cx="7244400" cy="840900"/>
          </a:xfrm>
          <a:prstGeom prst="roundRect">
            <a:avLst>
              <a:gd fmla="val 16667" name="adj"/>
            </a:avLst>
          </a:prstGeom>
          <a:solidFill>
            <a:srgbClr val="EEEEEE"/>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1" i="0" lang="en-GB" sz="1800" u="none" cap="none" strike="noStrike">
                <a:solidFill>
                  <a:srgbClr val="000000"/>
                </a:solidFill>
                <a:latin typeface="Arial"/>
                <a:ea typeface="Arial"/>
                <a:cs typeface="Arial"/>
                <a:sym typeface="Arial"/>
              </a:rPr>
              <a:t>Write your own </a:t>
            </a:r>
            <a:r>
              <a:rPr b="1" i="0" lang="en-GB" sz="1800" u="none" cap="none" strike="noStrike">
                <a:solidFill>
                  <a:srgbClr val="FF9900"/>
                </a:solidFill>
                <a:latin typeface="Arial"/>
                <a:ea typeface="Arial"/>
                <a:cs typeface="Arial"/>
                <a:sym typeface="Arial"/>
              </a:rPr>
              <a:t>noun</a:t>
            </a:r>
            <a:r>
              <a:rPr b="1" i="0" lang="en-GB" sz="1800" u="none" cap="none" strike="noStrike">
                <a:solidFill>
                  <a:srgbClr val="000000"/>
                </a:solidFill>
                <a:latin typeface="Arial"/>
                <a:ea typeface="Arial"/>
                <a:cs typeface="Arial"/>
                <a:sym typeface="Arial"/>
              </a:rPr>
              <a:t>, </a:t>
            </a:r>
            <a:r>
              <a:rPr b="1" i="0" lang="en-GB" sz="1800" u="none" cap="none" strike="noStrike">
                <a:solidFill>
                  <a:srgbClr val="0B5394"/>
                </a:solidFill>
                <a:latin typeface="Arial"/>
                <a:ea typeface="Arial"/>
                <a:cs typeface="Arial"/>
                <a:sym typeface="Arial"/>
              </a:rPr>
              <a:t>which, where, who</a:t>
            </a:r>
            <a:r>
              <a:rPr b="1" i="0" lang="en-GB" sz="1800" u="none" cap="none" strike="noStrike">
                <a:solidFill>
                  <a:srgbClr val="000000"/>
                </a:solidFill>
                <a:latin typeface="Arial"/>
                <a:ea typeface="Arial"/>
                <a:cs typeface="Arial"/>
                <a:sym typeface="Arial"/>
              </a:rPr>
              <a:t> sentences to describe your favourite trips and clubs at school.</a:t>
            </a:r>
            <a:endParaRPr b="0" i="0" sz="1800" u="none" cap="none" strike="noStrike">
              <a:solidFill>
                <a:srgbClr val="000000"/>
              </a:solidFill>
              <a:latin typeface="Arial"/>
              <a:ea typeface="Arial"/>
              <a:cs typeface="Arial"/>
              <a:sym typeface="Arial"/>
            </a:endParaRPr>
          </a:p>
        </p:txBody>
      </p: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0" name="Shape 640"/>
        <p:cNvGrpSpPr/>
        <p:nvPr/>
      </p:nvGrpSpPr>
      <p:grpSpPr>
        <a:xfrm>
          <a:off x="0" y="0"/>
          <a:ext cx="0" cy="0"/>
          <a:chOff x="0" y="0"/>
          <a:chExt cx="0" cy="0"/>
        </a:xfrm>
      </p:grpSpPr>
      <p:sp>
        <p:nvSpPr>
          <p:cNvPr id="641" name="Google Shape;641;p74"/>
          <p:cNvSpPr txBox="1"/>
          <p:nvPr>
            <p:ph type="title"/>
          </p:nvPr>
        </p:nvSpPr>
        <p:spPr>
          <a:xfrm>
            <a:off x="311700" y="8627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SzPts val="2800"/>
              <a:buNone/>
            </a:pPr>
            <a:r>
              <a:rPr b="1" lang="en-GB" sz="1800">
                <a:solidFill>
                  <a:srgbClr val="000000"/>
                </a:solidFill>
              </a:rPr>
              <a:t>Sentence Practice: </a:t>
            </a:r>
            <a:r>
              <a:rPr b="1" lang="en-GB" sz="1800">
                <a:solidFill>
                  <a:srgbClr val="9900FF"/>
                </a:solidFill>
              </a:rPr>
              <a:t>embedded clause</a:t>
            </a:r>
            <a:r>
              <a:rPr b="1" lang="en-GB" sz="1800">
                <a:solidFill>
                  <a:srgbClr val="1155CC"/>
                </a:solidFill>
              </a:rPr>
              <a:t> </a:t>
            </a:r>
            <a:r>
              <a:rPr b="1" lang="en-GB" sz="1800">
                <a:solidFill>
                  <a:srgbClr val="000000"/>
                </a:solidFill>
              </a:rPr>
              <a:t>sentences</a:t>
            </a:r>
            <a:endParaRPr b="1">
              <a:solidFill>
                <a:srgbClr val="000000"/>
              </a:solidFill>
            </a:endParaRPr>
          </a:p>
        </p:txBody>
      </p:sp>
      <p:sp>
        <p:nvSpPr>
          <p:cNvPr id="642" name="Google Shape;642;p74"/>
          <p:cNvSpPr txBox="1"/>
          <p:nvPr>
            <p:ph idx="1" type="body"/>
          </p:nvPr>
        </p:nvSpPr>
        <p:spPr>
          <a:xfrm>
            <a:off x="311700" y="557713"/>
            <a:ext cx="8520600" cy="837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800"/>
              <a:buNone/>
            </a:pPr>
            <a:r>
              <a:rPr lang="en-GB">
                <a:solidFill>
                  <a:srgbClr val="000000"/>
                </a:solidFill>
              </a:rPr>
              <a:t>Example: New York City, </a:t>
            </a:r>
            <a:r>
              <a:rPr lang="en-GB">
                <a:solidFill>
                  <a:srgbClr val="9900FF"/>
                </a:solidFill>
              </a:rPr>
              <a:t>the largest city in the United States</a:t>
            </a:r>
            <a:r>
              <a:rPr lang="en-GB">
                <a:solidFill>
                  <a:srgbClr val="000000"/>
                </a:solidFill>
              </a:rPr>
              <a:t>, is a major tourist attraction.</a:t>
            </a:r>
            <a:endParaRPr>
              <a:solidFill>
                <a:srgbClr val="000000"/>
              </a:solidFill>
            </a:endParaRPr>
          </a:p>
          <a:p>
            <a:pPr indent="-342900" lvl="0" marL="457200" rtl="0" algn="l">
              <a:lnSpc>
                <a:spcPct val="115000"/>
              </a:lnSpc>
              <a:spcBef>
                <a:spcPts val="0"/>
              </a:spcBef>
              <a:spcAft>
                <a:spcPts val="0"/>
              </a:spcAft>
              <a:buClr>
                <a:srgbClr val="000000"/>
              </a:buClr>
              <a:buSzPts val="1800"/>
              <a:buAutoNum type="arabicPeriod"/>
            </a:pPr>
            <a:r>
              <a:rPr lang="en-GB">
                <a:solidFill>
                  <a:srgbClr val="000000"/>
                </a:solidFill>
              </a:rPr>
              <a:t>Match the noun with the embedded clause.</a:t>
            </a:r>
            <a:endParaRPr>
              <a:solidFill>
                <a:srgbClr val="000000"/>
              </a:solidFill>
            </a:endParaRPr>
          </a:p>
          <a:p>
            <a:pPr indent="-342900" lvl="0" marL="457200" rtl="0" algn="l">
              <a:lnSpc>
                <a:spcPct val="115000"/>
              </a:lnSpc>
              <a:spcBef>
                <a:spcPts val="0"/>
              </a:spcBef>
              <a:spcAft>
                <a:spcPts val="0"/>
              </a:spcAft>
              <a:buClr>
                <a:srgbClr val="000000"/>
              </a:buClr>
              <a:buSzPts val="1800"/>
              <a:buAutoNum type="arabicPeriod"/>
            </a:pPr>
            <a:r>
              <a:rPr lang="en-GB">
                <a:solidFill>
                  <a:srgbClr val="000000"/>
                </a:solidFill>
              </a:rPr>
              <a:t>Use them to create embedded clause sentences.</a:t>
            </a:r>
            <a:endParaRPr>
              <a:solidFill>
                <a:srgbClr val="000000"/>
              </a:solidFill>
            </a:endParaRPr>
          </a:p>
          <a:p>
            <a:pPr indent="0" lvl="0" marL="0" rtl="0" algn="l">
              <a:lnSpc>
                <a:spcPct val="115000"/>
              </a:lnSpc>
              <a:spcBef>
                <a:spcPts val="0"/>
              </a:spcBef>
              <a:spcAft>
                <a:spcPts val="0"/>
              </a:spcAft>
              <a:buSzPts val="1800"/>
              <a:buNone/>
            </a:pPr>
            <a:r>
              <a:t/>
            </a:r>
            <a:endParaRPr/>
          </a:p>
          <a:p>
            <a:pPr indent="0" lvl="0" marL="0" rtl="0" algn="l">
              <a:lnSpc>
                <a:spcPct val="115000"/>
              </a:lnSpc>
              <a:spcBef>
                <a:spcPts val="1600"/>
              </a:spcBef>
              <a:spcAft>
                <a:spcPts val="0"/>
              </a:spcAft>
              <a:buSzPts val="1800"/>
              <a:buNone/>
            </a:pPr>
            <a:r>
              <a:rPr lang="en-GB"/>
              <a:t> </a:t>
            </a:r>
            <a:endParaRPr/>
          </a:p>
          <a:p>
            <a:pPr indent="0" lvl="0" marL="0" rtl="0" algn="l">
              <a:lnSpc>
                <a:spcPct val="115000"/>
              </a:lnSpc>
              <a:spcBef>
                <a:spcPts val="1600"/>
              </a:spcBef>
              <a:spcAft>
                <a:spcPts val="1600"/>
              </a:spcAft>
              <a:buSzPts val="1800"/>
              <a:buNone/>
            </a:pPr>
            <a:r>
              <a:t/>
            </a:r>
            <a:endParaRPr/>
          </a:p>
        </p:txBody>
      </p:sp>
      <p:pic>
        <p:nvPicPr>
          <p:cNvPr id="643" name="Google Shape;643;p74"/>
          <p:cNvPicPr preferRelativeResize="0"/>
          <p:nvPr/>
        </p:nvPicPr>
        <p:blipFill rotWithShape="1">
          <a:blip r:embed="rId3">
            <a:alphaModFix/>
          </a:blip>
          <a:srcRect b="0" l="0" r="0" t="0"/>
          <a:stretch/>
        </p:blipFill>
        <p:spPr>
          <a:xfrm>
            <a:off x="484376" y="4215089"/>
            <a:ext cx="1134400" cy="791825"/>
          </a:xfrm>
          <a:prstGeom prst="rect">
            <a:avLst/>
          </a:prstGeom>
          <a:noFill/>
          <a:ln>
            <a:noFill/>
          </a:ln>
        </p:spPr>
      </p:pic>
      <p:sp>
        <p:nvSpPr>
          <p:cNvPr id="644" name="Google Shape;644;p74"/>
          <p:cNvSpPr/>
          <p:nvPr/>
        </p:nvSpPr>
        <p:spPr>
          <a:xfrm>
            <a:off x="1708950" y="4279950"/>
            <a:ext cx="4920300" cy="662100"/>
          </a:xfrm>
          <a:prstGeom prst="roundRect">
            <a:avLst>
              <a:gd fmla="val 16667" name="adj"/>
            </a:avLst>
          </a:prstGeom>
          <a:solidFill>
            <a:srgbClr val="EEEEEE"/>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rgbClr val="000000"/>
                </a:solidFill>
                <a:latin typeface="Arial"/>
                <a:ea typeface="Arial"/>
                <a:cs typeface="Arial"/>
                <a:sym typeface="Arial"/>
              </a:rPr>
              <a:t>Write your own embedded clause sentence to describe yourself.</a:t>
            </a:r>
            <a:endParaRPr b="0" i="0" sz="1800" u="none" cap="none" strike="noStrike">
              <a:solidFill>
                <a:srgbClr val="000000"/>
              </a:solidFill>
              <a:latin typeface="Arial"/>
              <a:ea typeface="Arial"/>
              <a:cs typeface="Arial"/>
              <a:sym typeface="Arial"/>
            </a:endParaRPr>
          </a:p>
        </p:txBody>
      </p:sp>
      <p:sp>
        <p:nvSpPr>
          <p:cNvPr id="645" name="Google Shape;645;p74"/>
          <p:cNvSpPr txBox="1"/>
          <p:nvPr/>
        </p:nvSpPr>
        <p:spPr>
          <a:xfrm>
            <a:off x="7991400" y="0"/>
            <a:ext cx="1152600" cy="428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Session 19</a:t>
            </a:r>
            <a:endParaRPr b="0" i="0" sz="1400" u="none" cap="none" strike="noStrike">
              <a:solidFill>
                <a:srgbClr val="000000"/>
              </a:solidFill>
              <a:latin typeface="Arial"/>
              <a:ea typeface="Arial"/>
              <a:cs typeface="Arial"/>
              <a:sym typeface="Arial"/>
            </a:endParaRPr>
          </a:p>
        </p:txBody>
      </p:sp>
      <p:sp>
        <p:nvSpPr>
          <p:cNvPr id="646" name="Google Shape;646;p74"/>
          <p:cNvSpPr txBox="1"/>
          <p:nvPr/>
        </p:nvSpPr>
        <p:spPr>
          <a:xfrm>
            <a:off x="484375" y="2006175"/>
            <a:ext cx="3975300" cy="2375700"/>
          </a:xfrm>
          <a:prstGeom prst="rect">
            <a:avLst/>
          </a:prstGeom>
          <a:noFill/>
          <a:ln>
            <a:noFill/>
          </a:ln>
        </p:spPr>
        <p:txBody>
          <a:bodyPr anchorCtr="0" anchor="t" bIns="91425" lIns="91425" spcFirstLastPara="1" rIns="91425" wrap="square" tIns="91425">
            <a:noAutofit/>
          </a:bodyPr>
          <a:lstStyle/>
          <a:p>
            <a:pPr indent="-342900" lvl="0" marL="457200" marR="0" rtl="0" algn="l">
              <a:lnSpc>
                <a:spcPct val="100000"/>
              </a:lnSpc>
              <a:spcBef>
                <a:spcPts val="0"/>
              </a:spcBef>
              <a:spcAft>
                <a:spcPts val="0"/>
              </a:spcAft>
              <a:buClr>
                <a:srgbClr val="000000"/>
              </a:buClr>
              <a:buSzPts val="1800"/>
              <a:buFont typeface="Arial"/>
              <a:buAutoNum type="arabicPeriod"/>
            </a:pPr>
            <a:r>
              <a:rPr b="0" i="0" lang="en-GB" sz="1800" u="none" cap="none" strike="noStrike">
                <a:solidFill>
                  <a:srgbClr val="000000"/>
                </a:solidFill>
                <a:latin typeface="Arial"/>
                <a:ea typeface="Arial"/>
                <a:cs typeface="Arial"/>
                <a:sym typeface="Arial"/>
              </a:rPr>
              <a:t>Sharples School</a:t>
            </a:r>
            <a:endParaRPr b="0" i="0" sz="1800" u="none" cap="none" strike="noStrike">
              <a:solidFill>
                <a:srgbClr val="000000"/>
              </a:solidFill>
              <a:latin typeface="Arial"/>
              <a:ea typeface="Arial"/>
              <a:cs typeface="Arial"/>
              <a:sym typeface="Arial"/>
            </a:endParaRPr>
          </a:p>
          <a:p>
            <a:pPr indent="-342900" lvl="0" marL="457200" marR="0" rtl="0" algn="l">
              <a:lnSpc>
                <a:spcPct val="100000"/>
              </a:lnSpc>
              <a:spcBef>
                <a:spcPts val="0"/>
              </a:spcBef>
              <a:spcAft>
                <a:spcPts val="0"/>
              </a:spcAft>
              <a:buClr>
                <a:srgbClr val="000000"/>
              </a:buClr>
              <a:buSzPts val="1800"/>
              <a:buFont typeface="Arial"/>
              <a:buAutoNum type="arabicPeriod"/>
            </a:pPr>
            <a:r>
              <a:rPr b="0" i="0" lang="en-GB" sz="1800" u="none" cap="none" strike="noStrike">
                <a:solidFill>
                  <a:srgbClr val="000000"/>
                </a:solidFill>
                <a:latin typeface="Arial"/>
                <a:ea typeface="Arial"/>
                <a:cs typeface="Arial"/>
                <a:sym typeface="Arial"/>
              </a:rPr>
              <a:t>Ms Webster</a:t>
            </a:r>
            <a:endParaRPr b="0" i="0" sz="1800" u="none" cap="none" strike="noStrike">
              <a:solidFill>
                <a:srgbClr val="000000"/>
              </a:solidFill>
              <a:latin typeface="Arial"/>
              <a:ea typeface="Arial"/>
              <a:cs typeface="Arial"/>
              <a:sym typeface="Arial"/>
            </a:endParaRPr>
          </a:p>
          <a:p>
            <a:pPr indent="-342900" lvl="0" marL="457200" marR="0" rtl="0" algn="l">
              <a:lnSpc>
                <a:spcPct val="100000"/>
              </a:lnSpc>
              <a:spcBef>
                <a:spcPts val="0"/>
              </a:spcBef>
              <a:spcAft>
                <a:spcPts val="0"/>
              </a:spcAft>
              <a:buClr>
                <a:srgbClr val="000000"/>
              </a:buClr>
              <a:buSzPts val="1800"/>
              <a:buFont typeface="Arial"/>
              <a:buAutoNum type="arabicPeriod"/>
            </a:pPr>
            <a:r>
              <a:rPr b="0" i="0" lang="en-GB" sz="1800" u="none" cap="none" strike="noStrike">
                <a:solidFill>
                  <a:srgbClr val="000000"/>
                </a:solidFill>
                <a:latin typeface="Arial"/>
                <a:ea typeface="Arial"/>
                <a:cs typeface="Arial"/>
                <a:sym typeface="Arial"/>
              </a:rPr>
              <a:t>Bolton</a:t>
            </a:r>
            <a:endParaRPr b="0" i="0" sz="1800" u="none" cap="none" strike="noStrike">
              <a:solidFill>
                <a:srgbClr val="000000"/>
              </a:solidFill>
              <a:latin typeface="Arial"/>
              <a:ea typeface="Arial"/>
              <a:cs typeface="Arial"/>
              <a:sym typeface="Arial"/>
            </a:endParaRPr>
          </a:p>
          <a:p>
            <a:pPr indent="-342900" lvl="0" marL="457200" marR="0" rtl="0" algn="l">
              <a:lnSpc>
                <a:spcPct val="100000"/>
              </a:lnSpc>
              <a:spcBef>
                <a:spcPts val="0"/>
              </a:spcBef>
              <a:spcAft>
                <a:spcPts val="0"/>
              </a:spcAft>
              <a:buClr>
                <a:srgbClr val="000000"/>
              </a:buClr>
              <a:buSzPts val="1800"/>
              <a:buFont typeface="Arial"/>
              <a:buAutoNum type="arabicPeriod"/>
            </a:pPr>
            <a:r>
              <a:rPr b="0" i="0" lang="en-GB" sz="1800" u="none" cap="none" strike="noStrike">
                <a:solidFill>
                  <a:srgbClr val="000000"/>
                </a:solidFill>
                <a:latin typeface="Arial"/>
                <a:ea typeface="Arial"/>
                <a:cs typeface="Arial"/>
                <a:sym typeface="Arial"/>
              </a:rPr>
              <a:t>Harry Potter</a:t>
            </a:r>
            <a:endParaRPr b="0" i="0" sz="1800" u="none" cap="none" strike="noStrike">
              <a:solidFill>
                <a:srgbClr val="000000"/>
              </a:solidFill>
              <a:latin typeface="Arial"/>
              <a:ea typeface="Arial"/>
              <a:cs typeface="Arial"/>
              <a:sym typeface="Arial"/>
            </a:endParaRPr>
          </a:p>
          <a:p>
            <a:pPr indent="-342900" lvl="0" marL="457200" marR="0" rtl="0" algn="l">
              <a:lnSpc>
                <a:spcPct val="100000"/>
              </a:lnSpc>
              <a:spcBef>
                <a:spcPts val="0"/>
              </a:spcBef>
              <a:spcAft>
                <a:spcPts val="0"/>
              </a:spcAft>
              <a:buClr>
                <a:srgbClr val="000000"/>
              </a:buClr>
              <a:buSzPts val="1800"/>
              <a:buFont typeface="Arial"/>
              <a:buAutoNum type="arabicPeriod"/>
            </a:pPr>
            <a:r>
              <a:rPr b="0" i="0" lang="en-GB" sz="1800" u="none" cap="none" strike="noStrike">
                <a:solidFill>
                  <a:srgbClr val="000000"/>
                </a:solidFill>
                <a:latin typeface="Arial"/>
                <a:ea typeface="Arial"/>
                <a:cs typeface="Arial"/>
                <a:sym typeface="Arial"/>
              </a:rPr>
              <a:t>George Orwell</a:t>
            </a:r>
            <a:endParaRPr b="0" i="0" sz="1800" u="none" cap="none" strike="noStrike">
              <a:solidFill>
                <a:srgbClr val="000000"/>
              </a:solidFill>
              <a:latin typeface="Arial"/>
              <a:ea typeface="Arial"/>
              <a:cs typeface="Arial"/>
              <a:sym typeface="Arial"/>
            </a:endParaRPr>
          </a:p>
        </p:txBody>
      </p:sp>
      <p:sp>
        <p:nvSpPr>
          <p:cNvPr id="647" name="Google Shape;647;p74"/>
          <p:cNvSpPr txBox="1"/>
          <p:nvPr/>
        </p:nvSpPr>
        <p:spPr>
          <a:xfrm>
            <a:off x="4459675" y="2006175"/>
            <a:ext cx="4525800" cy="2375700"/>
          </a:xfrm>
          <a:prstGeom prst="rect">
            <a:avLst/>
          </a:prstGeom>
          <a:noFill/>
          <a:ln>
            <a:noFill/>
          </a:ln>
        </p:spPr>
        <p:txBody>
          <a:bodyPr anchorCtr="0" anchor="t" bIns="91425" lIns="91425" spcFirstLastPara="1" rIns="91425" wrap="square" tIns="91425">
            <a:noAutofit/>
          </a:bodyPr>
          <a:lstStyle/>
          <a:p>
            <a:pPr indent="-342900" lvl="0" marL="457200" marR="0" rtl="0" algn="l">
              <a:lnSpc>
                <a:spcPct val="100000"/>
              </a:lnSpc>
              <a:spcBef>
                <a:spcPts val="0"/>
              </a:spcBef>
              <a:spcAft>
                <a:spcPts val="0"/>
              </a:spcAft>
              <a:buClr>
                <a:srgbClr val="000000"/>
              </a:buClr>
              <a:buSzPts val="1800"/>
              <a:buFont typeface="Arial"/>
              <a:buAutoNum type="arabicPeriod"/>
            </a:pPr>
            <a:r>
              <a:rPr b="0" i="0" lang="en-GB" sz="1800" u="none" cap="none" strike="noStrike">
                <a:solidFill>
                  <a:srgbClr val="000000"/>
                </a:solidFill>
                <a:latin typeface="Arial"/>
                <a:ea typeface="Arial"/>
                <a:cs typeface="Arial"/>
                <a:sym typeface="Arial"/>
              </a:rPr>
              <a:t>the headteacher of Sharples School</a:t>
            </a:r>
            <a:endParaRPr b="0" i="0" sz="1800" u="none" cap="none" strike="noStrike">
              <a:solidFill>
                <a:srgbClr val="000000"/>
              </a:solidFill>
              <a:latin typeface="Arial"/>
              <a:ea typeface="Arial"/>
              <a:cs typeface="Arial"/>
              <a:sym typeface="Arial"/>
            </a:endParaRPr>
          </a:p>
          <a:p>
            <a:pPr indent="-342900" lvl="0" marL="457200" marR="0" rtl="0" algn="l">
              <a:lnSpc>
                <a:spcPct val="100000"/>
              </a:lnSpc>
              <a:spcBef>
                <a:spcPts val="0"/>
              </a:spcBef>
              <a:spcAft>
                <a:spcPts val="0"/>
              </a:spcAft>
              <a:buClr>
                <a:srgbClr val="000000"/>
              </a:buClr>
              <a:buSzPts val="1800"/>
              <a:buFont typeface="Arial"/>
              <a:buAutoNum type="arabicPeriod"/>
            </a:pPr>
            <a:r>
              <a:rPr b="0" i="0" lang="en-GB" sz="1800" u="none" cap="none" strike="noStrike">
                <a:solidFill>
                  <a:srgbClr val="000000"/>
                </a:solidFill>
                <a:latin typeface="Arial"/>
                <a:ea typeface="Arial"/>
                <a:cs typeface="Arial"/>
                <a:sym typeface="Arial"/>
              </a:rPr>
              <a:t>built in the 1970s</a:t>
            </a:r>
            <a:endParaRPr b="0" i="0" sz="1800" u="none" cap="none" strike="noStrike">
              <a:solidFill>
                <a:srgbClr val="000000"/>
              </a:solidFill>
              <a:latin typeface="Arial"/>
              <a:ea typeface="Arial"/>
              <a:cs typeface="Arial"/>
              <a:sym typeface="Arial"/>
            </a:endParaRPr>
          </a:p>
          <a:p>
            <a:pPr indent="-342900" lvl="0" marL="457200" marR="0" rtl="0" algn="l">
              <a:lnSpc>
                <a:spcPct val="100000"/>
              </a:lnSpc>
              <a:spcBef>
                <a:spcPts val="0"/>
              </a:spcBef>
              <a:spcAft>
                <a:spcPts val="0"/>
              </a:spcAft>
              <a:buClr>
                <a:srgbClr val="000000"/>
              </a:buClr>
              <a:buSzPts val="1800"/>
              <a:buFont typeface="Arial"/>
              <a:buAutoNum type="arabicPeriod"/>
            </a:pPr>
            <a:r>
              <a:rPr b="0" i="0" lang="en-GB" sz="1800" u="none" cap="none" strike="noStrike">
                <a:solidFill>
                  <a:srgbClr val="000000"/>
                </a:solidFill>
                <a:latin typeface="Arial"/>
                <a:ea typeface="Arial"/>
                <a:cs typeface="Arial"/>
                <a:sym typeface="Arial"/>
              </a:rPr>
              <a:t>a town in Greater Manchester</a:t>
            </a:r>
            <a:endParaRPr b="0" i="0" sz="1800" u="none" cap="none" strike="noStrike">
              <a:solidFill>
                <a:srgbClr val="000000"/>
              </a:solidFill>
              <a:latin typeface="Arial"/>
              <a:ea typeface="Arial"/>
              <a:cs typeface="Arial"/>
              <a:sym typeface="Arial"/>
            </a:endParaRPr>
          </a:p>
          <a:p>
            <a:pPr indent="-342900" lvl="0" marL="457200" marR="0" rtl="0" algn="l">
              <a:lnSpc>
                <a:spcPct val="100000"/>
              </a:lnSpc>
              <a:spcBef>
                <a:spcPts val="0"/>
              </a:spcBef>
              <a:spcAft>
                <a:spcPts val="0"/>
              </a:spcAft>
              <a:buClr>
                <a:srgbClr val="000000"/>
              </a:buClr>
              <a:buSzPts val="1800"/>
              <a:buFont typeface="Arial"/>
              <a:buAutoNum type="arabicPeriod"/>
            </a:pPr>
            <a:r>
              <a:rPr b="0" i="0" lang="en-GB" sz="1800" u="none" cap="none" strike="noStrike">
                <a:solidFill>
                  <a:srgbClr val="000000"/>
                </a:solidFill>
                <a:latin typeface="Arial"/>
                <a:ea typeface="Arial"/>
                <a:cs typeface="Arial"/>
                <a:sym typeface="Arial"/>
              </a:rPr>
              <a:t>born in 1903</a:t>
            </a:r>
            <a:endParaRPr b="0" i="0" sz="1800" u="none" cap="none" strike="noStrike">
              <a:solidFill>
                <a:srgbClr val="000000"/>
              </a:solidFill>
              <a:latin typeface="Arial"/>
              <a:ea typeface="Arial"/>
              <a:cs typeface="Arial"/>
              <a:sym typeface="Arial"/>
            </a:endParaRPr>
          </a:p>
          <a:p>
            <a:pPr indent="-342900" lvl="0" marL="457200" marR="0" rtl="0" algn="l">
              <a:lnSpc>
                <a:spcPct val="100000"/>
              </a:lnSpc>
              <a:spcBef>
                <a:spcPts val="0"/>
              </a:spcBef>
              <a:spcAft>
                <a:spcPts val="0"/>
              </a:spcAft>
              <a:buClr>
                <a:srgbClr val="000000"/>
              </a:buClr>
              <a:buSzPts val="1800"/>
              <a:buFont typeface="Arial"/>
              <a:buAutoNum type="arabicPeriod"/>
            </a:pPr>
            <a:r>
              <a:rPr b="0" i="0" lang="en-GB" sz="1800" u="none" cap="none" strike="noStrike">
                <a:solidFill>
                  <a:srgbClr val="000000"/>
                </a:solidFill>
                <a:latin typeface="Arial"/>
                <a:ea typeface="Arial"/>
                <a:cs typeface="Arial"/>
                <a:sym typeface="Arial"/>
              </a:rPr>
              <a:t>a character created by J.K. Rowling</a:t>
            </a:r>
            <a:endParaRPr b="0" i="0" sz="1800" u="none" cap="none" strike="noStrike">
              <a:solidFill>
                <a:srgbClr val="000000"/>
              </a:solidFill>
              <a:latin typeface="Arial"/>
              <a:ea typeface="Arial"/>
              <a:cs typeface="Arial"/>
              <a:sym typeface="Arial"/>
            </a:endParaRPr>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1" name="Shape 651"/>
        <p:cNvGrpSpPr/>
        <p:nvPr/>
      </p:nvGrpSpPr>
      <p:grpSpPr>
        <a:xfrm>
          <a:off x="0" y="0"/>
          <a:ext cx="0" cy="0"/>
          <a:chOff x="0" y="0"/>
          <a:chExt cx="0" cy="0"/>
        </a:xfrm>
      </p:grpSpPr>
      <p:sp>
        <p:nvSpPr>
          <p:cNvPr id="652" name="Google Shape;652;p75"/>
          <p:cNvSpPr txBox="1"/>
          <p:nvPr>
            <p:ph type="title"/>
          </p:nvPr>
        </p:nvSpPr>
        <p:spPr>
          <a:xfrm>
            <a:off x="361725" y="11992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b="1" lang="en-GB"/>
              <a:t>Writing Workshop</a:t>
            </a:r>
            <a:endParaRPr b="1"/>
          </a:p>
        </p:txBody>
      </p:sp>
      <p:sp>
        <p:nvSpPr>
          <p:cNvPr id="653" name="Google Shape;653;p75"/>
          <p:cNvSpPr txBox="1"/>
          <p:nvPr>
            <p:ph idx="1" type="body"/>
          </p:nvPr>
        </p:nvSpPr>
        <p:spPr>
          <a:xfrm>
            <a:off x="361725" y="692625"/>
            <a:ext cx="8520600" cy="3416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800"/>
              <a:buNone/>
            </a:pPr>
            <a:r>
              <a:rPr lang="en-GB">
                <a:solidFill>
                  <a:schemeClr val="dk1"/>
                </a:solidFill>
              </a:rPr>
              <a:t>Think about how you could describe the Sharples Bacc.</a:t>
            </a:r>
            <a:r>
              <a:rPr lang="en-GB">
                <a:solidFill>
                  <a:srgbClr val="000000"/>
                </a:solidFill>
              </a:rPr>
              <a:t>  </a:t>
            </a:r>
            <a:r>
              <a:rPr b="1" lang="en-GB">
                <a:solidFill>
                  <a:srgbClr val="000000"/>
                </a:solidFill>
              </a:rPr>
              <a:t>Write three </a:t>
            </a:r>
            <a:r>
              <a:rPr b="1" lang="en-GB">
                <a:solidFill>
                  <a:srgbClr val="9900FF"/>
                </a:solidFill>
              </a:rPr>
              <a:t>embedded clause</a:t>
            </a:r>
            <a:r>
              <a:rPr b="1" lang="en-GB">
                <a:solidFill>
                  <a:srgbClr val="1155CC"/>
                </a:solidFill>
              </a:rPr>
              <a:t> </a:t>
            </a:r>
            <a:r>
              <a:rPr b="1" lang="en-GB">
                <a:solidFill>
                  <a:schemeClr val="dk1"/>
                </a:solidFill>
              </a:rPr>
              <a:t>sentences</a:t>
            </a:r>
            <a:r>
              <a:rPr b="1" lang="en-GB">
                <a:solidFill>
                  <a:srgbClr val="000000"/>
                </a:solidFill>
              </a:rPr>
              <a:t>.</a:t>
            </a:r>
            <a:r>
              <a:rPr lang="en-GB">
                <a:solidFill>
                  <a:srgbClr val="000000"/>
                </a:solidFill>
              </a:rPr>
              <a:t>  These sentences need to be perfect before they go into the Sentence Store in your exercise book.</a:t>
            </a:r>
            <a:endParaRPr>
              <a:solidFill>
                <a:srgbClr val="000000"/>
              </a:solidFill>
            </a:endParaRPr>
          </a:p>
          <a:p>
            <a:pPr indent="0" lvl="0" marL="0" rtl="0" algn="l">
              <a:lnSpc>
                <a:spcPct val="115000"/>
              </a:lnSpc>
              <a:spcBef>
                <a:spcPts val="1600"/>
              </a:spcBef>
              <a:spcAft>
                <a:spcPts val="0"/>
              </a:spcAft>
              <a:buSzPts val="1800"/>
              <a:buNone/>
            </a:pPr>
            <a:r>
              <a:t/>
            </a:r>
            <a:endParaRPr b="1" u="sng">
              <a:solidFill>
                <a:srgbClr val="000000"/>
              </a:solidFill>
            </a:endParaRPr>
          </a:p>
          <a:p>
            <a:pPr indent="0" lvl="0" marL="0" rtl="0" algn="l">
              <a:lnSpc>
                <a:spcPct val="115000"/>
              </a:lnSpc>
              <a:spcBef>
                <a:spcPts val="1600"/>
              </a:spcBef>
              <a:spcAft>
                <a:spcPts val="0"/>
              </a:spcAft>
              <a:buSzPts val="1800"/>
              <a:buNone/>
            </a:pPr>
            <a:r>
              <a:rPr b="1" lang="en-GB" u="sng">
                <a:solidFill>
                  <a:schemeClr val="dk1"/>
                </a:solidFill>
              </a:rPr>
              <a:t>Self-Assessment Check</a:t>
            </a:r>
            <a:endParaRPr b="1" u="sng">
              <a:solidFill>
                <a:schemeClr val="dk1"/>
              </a:solidFill>
            </a:endParaRPr>
          </a:p>
          <a:p>
            <a:pPr indent="-317500" lvl="0" marL="457200" rtl="0" algn="l">
              <a:lnSpc>
                <a:spcPct val="115000"/>
              </a:lnSpc>
              <a:spcBef>
                <a:spcPts val="0"/>
              </a:spcBef>
              <a:spcAft>
                <a:spcPts val="0"/>
              </a:spcAft>
              <a:buClr>
                <a:schemeClr val="dk1"/>
              </a:buClr>
              <a:buSzPts val="1400"/>
              <a:buChar char="●"/>
            </a:pPr>
            <a:r>
              <a:rPr lang="en-GB">
                <a:solidFill>
                  <a:schemeClr val="dk1"/>
                </a:solidFill>
              </a:rPr>
              <a:t>Is my writing punctuated correctly?</a:t>
            </a:r>
            <a:endParaRPr>
              <a:solidFill>
                <a:schemeClr val="dk1"/>
              </a:solidFill>
            </a:endParaRPr>
          </a:p>
          <a:p>
            <a:pPr indent="-342900" lvl="0" marL="457200" rtl="0" algn="l">
              <a:lnSpc>
                <a:spcPct val="115000"/>
              </a:lnSpc>
              <a:spcBef>
                <a:spcPts val="0"/>
              </a:spcBef>
              <a:spcAft>
                <a:spcPts val="0"/>
              </a:spcAft>
              <a:buClr>
                <a:schemeClr val="dk1"/>
              </a:buClr>
              <a:buSzPts val="1800"/>
              <a:buChar char="●"/>
            </a:pPr>
            <a:r>
              <a:rPr lang="en-GB">
                <a:solidFill>
                  <a:schemeClr val="dk1"/>
                </a:solidFill>
              </a:rPr>
              <a:t>Could I improve the vocabulary?</a:t>
            </a:r>
            <a:endParaRPr>
              <a:solidFill>
                <a:schemeClr val="dk1"/>
              </a:solidFill>
            </a:endParaRPr>
          </a:p>
          <a:p>
            <a:pPr indent="-342900" lvl="0" marL="457200" rtl="0" algn="l">
              <a:lnSpc>
                <a:spcPct val="115000"/>
              </a:lnSpc>
              <a:spcBef>
                <a:spcPts val="0"/>
              </a:spcBef>
              <a:spcAft>
                <a:spcPts val="0"/>
              </a:spcAft>
              <a:buClr>
                <a:schemeClr val="dk1"/>
              </a:buClr>
              <a:buSzPts val="1800"/>
              <a:buChar char="●"/>
            </a:pPr>
            <a:r>
              <a:rPr lang="en-GB">
                <a:solidFill>
                  <a:schemeClr val="dk1"/>
                </a:solidFill>
              </a:rPr>
              <a:t>Is my tone friendly and persuasive?</a:t>
            </a:r>
            <a:endParaRPr>
              <a:solidFill>
                <a:srgbClr val="000000"/>
              </a:solidFill>
            </a:endParaRPr>
          </a:p>
        </p:txBody>
      </p:sp>
      <p:pic>
        <p:nvPicPr>
          <p:cNvPr id="654" name="Google Shape;654;p75"/>
          <p:cNvPicPr preferRelativeResize="0"/>
          <p:nvPr/>
        </p:nvPicPr>
        <p:blipFill rotWithShape="1">
          <a:blip r:embed="rId3">
            <a:alphaModFix/>
          </a:blip>
          <a:srcRect b="0" l="0" r="0" t="0"/>
          <a:stretch/>
        </p:blipFill>
        <p:spPr>
          <a:xfrm>
            <a:off x="474851" y="4103901"/>
            <a:ext cx="1134400" cy="791825"/>
          </a:xfrm>
          <a:prstGeom prst="rect">
            <a:avLst/>
          </a:prstGeom>
          <a:noFill/>
          <a:ln>
            <a:noFill/>
          </a:ln>
        </p:spPr>
      </p:pic>
      <p:sp>
        <p:nvSpPr>
          <p:cNvPr id="655" name="Google Shape;655;p75"/>
          <p:cNvSpPr txBox="1"/>
          <p:nvPr/>
        </p:nvSpPr>
        <p:spPr>
          <a:xfrm>
            <a:off x="1742350" y="4372950"/>
            <a:ext cx="4172700" cy="522600"/>
          </a:xfrm>
          <a:prstGeom prst="rect">
            <a:avLst/>
          </a:prstGeom>
          <a:noFill/>
          <a:ln>
            <a:noFill/>
          </a:ln>
        </p:spPr>
        <p:txBody>
          <a:bodyPr anchorCtr="0" anchor="t" bIns="91425" lIns="91425" spcFirstLastPara="1" rIns="91425" wrap="square" tIns="91425">
            <a:noAutofit/>
          </a:bodyPr>
          <a:lstStyle/>
          <a:p>
            <a:pPr indent="-342900" lvl="0" marL="457200" marR="0" rtl="0" algn="l">
              <a:lnSpc>
                <a:spcPct val="100000"/>
              </a:lnSpc>
              <a:spcBef>
                <a:spcPts val="0"/>
              </a:spcBef>
              <a:spcAft>
                <a:spcPts val="0"/>
              </a:spcAft>
              <a:buClr>
                <a:srgbClr val="000000"/>
              </a:buClr>
              <a:buSzPts val="1800"/>
              <a:buFont typeface="Arial"/>
              <a:buChar char="●"/>
            </a:pPr>
            <a:r>
              <a:rPr b="0" i="0" lang="en-GB" sz="1800" u="none" cap="none" strike="noStrike">
                <a:solidFill>
                  <a:srgbClr val="000000"/>
                </a:solidFill>
                <a:latin typeface="Arial"/>
                <a:ea typeface="Arial"/>
                <a:cs typeface="Arial"/>
                <a:sym typeface="Arial"/>
              </a:rPr>
              <a:t>Could I add figurative language?</a:t>
            </a:r>
            <a:endParaRPr b="0" i="0" sz="1800" u="none" cap="none" strike="noStrike">
              <a:solidFill>
                <a:srgbClr val="000000"/>
              </a:solidFill>
              <a:latin typeface="Arial"/>
              <a:ea typeface="Arial"/>
              <a:cs typeface="Arial"/>
              <a:sym typeface="Arial"/>
            </a:endParaRPr>
          </a:p>
        </p:txBody>
      </p:sp>
      <p:pic>
        <p:nvPicPr>
          <p:cNvPr id="656" name="Google Shape;656;p75"/>
          <p:cNvPicPr preferRelativeResize="0"/>
          <p:nvPr/>
        </p:nvPicPr>
        <p:blipFill rotWithShape="1">
          <a:blip r:embed="rId4">
            <a:alphaModFix/>
          </a:blip>
          <a:srcRect b="11300" l="10127" r="11545" t="21832"/>
          <a:stretch/>
        </p:blipFill>
        <p:spPr>
          <a:xfrm>
            <a:off x="5724525" y="2833275"/>
            <a:ext cx="1169700" cy="1212300"/>
          </a:xfrm>
          <a:prstGeom prst="rect">
            <a:avLst/>
          </a:prstGeom>
          <a:noFill/>
          <a:ln>
            <a:noFill/>
          </a:ln>
        </p:spPr>
      </p:pic>
      <p:sp>
        <p:nvSpPr>
          <p:cNvPr id="657" name="Google Shape;657;p75"/>
          <p:cNvSpPr txBox="1"/>
          <p:nvPr/>
        </p:nvSpPr>
        <p:spPr>
          <a:xfrm>
            <a:off x="6894225" y="2833275"/>
            <a:ext cx="2175900" cy="21876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chemeClr val="dk1"/>
                </a:solidFill>
                <a:latin typeface="Arial"/>
                <a:ea typeface="Arial"/>
                <a:cs typeface="Arial"/>
                <a:sym typeface="Arial"/>
              </a:rPr>
              <a:t>When your three sentences are perfect, write them neatly into your exercise book under the heading Sentence Store.</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chemeClr val="dk1"/>
                </a:solidFill>
                <a:latin typeface="Arial"/>
                <a:ea typeface="Arial"/>
                <a:cs typeface="Arial"/>
                <a:sym typeface="Arial"/>
              </a:rPr>
              <a:t>You will need these sentences when you write your story.</a:t>
            </a:r>
            <a:endParaRPr b="0" i="0" sz="1400" u="none" cap="none" strike="noStrike">
              <a:solidFill>
                <a:srgbClr val="000000"/>
              </a:solidFill>
              <a:latin typeface="Arial"/>
              <a:ea typeface="Arial"/>
              <a:cs typeface="Arial"/>
              <a:sym typeface="Arial"/>
            </a:endParaRPr>
          </a:p>
        </p:txBody>
      </p:sp>
      <p:sp>
        <p:nvSpPr>
          <p:cNvPr id="658" name="Google Shape;658;p75"/>
          <p:cNvSpPr txBox="1"/>
          <p:nvPr/>
        </p:nvSpPr>
        <p:spPr>
          <a:xfrm>
            <a:off x="7926950" y="0"/>
            <a:ext cx="1152600" cy="428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Session 19</a:t>
            </a:r>
            <a:endParaRPr b="0" i="0" sz="1400" u="none" cap="none" strike="noStrike">
              <a:solidFill>
                <a:srgbClr val="000000"/>
              </a:solidFill>
              <a:latin typeface="Arial"/>
              <a:ea typeface="Arial"/>
              <a:cs typeface="Arial"/>
              <a:sym typeface="Arial"/>
            </a:endParaRPr>
          </a:p>
        </p:txBody>
      </p:sp>
      <p:sp>
        <p:nvSpPr>
          <p:cNvPr id="659" name="Google Shape;659;p75"/>
          <p:cNvSpPr txBox="1"/>
          <p:nvPr/>
        </p:nvSpPr>
        <p:spPr>
          <a:xfrm>
            <a:off x="854625" y="1277225"/>
            <a:ext cx="4516200" cy="526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3" name="Shape 663"/>
        <p:cNvGrpSpPr/>
        <p:nvPr/>
      </p:nvGrpSpPr>
      <p:grpSpPr>
        <a:xfrm>
          <a:off x="0" y="0"/>
          <a:ext cx="0" cy="0"/>
          <a:chOff x="0" y="0"/>
          <a:chExt cx="0" cy="0"/>
        </a:xfrm>
      </p:grpSpPr>
      <p:sp>
        <p:nvSpPr>
          <p:cNvPr id="664" name="Google Shape;664;p76"/>
          <p:cNvSpPr txBox="1"/>
          <p:nvPr/>
        </p:nvSpPr>
        <p:spPr>
          <a:xfrm>
            <a:off x="191750" y="256250"/>
            <a:ext cx="8811600" cy="28956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1" i="0" lang="en-GB" sz="1400" u="none" cap="none" strike="noStrike">
                <a:solidFill>
                  <a:srgbClr val="000000"/>
                </a:solidFill>
                <a:highlight>
                  <a:srgbClr val="FFFFFF"/>
                </a:highlight>
                <a:latin typeface="Arial"/>
                <a:ea typeface="Arial"/>
                <a:cs typeface="Arial"/>
                <a:sym typeface="Arial"/>
              </a:rPr>
              <a:t>Nigel Slater’s description of going to a sweet shop as a child.</a:t>
            </a:r>
            <a:endParaRPr b="1" i="0" sz="1400" u="none" cap="none" strike="noStrike">
              <a:solidFill>
                <a:srgbClr val="000000"/>
              </a:solidFill>
              <a:highlight>
                <a:srgbClr val="FFFFFF"/>
              </a:highlight>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highlight>
                <a:srgbClr val="FFFFFF"/>
              </a:highlight>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en-GB" sz="1300" u="none" cap="none" strike="noStrike">
                <a:solidFill>
                  <a:srgbClr val="121212"/>
                </a:solidFill>
                <a:highlight>
                  <a:srgbClr val="FFFFFF"/>
                </a:highlight>
                <a:latin typeface="Georgia"/>
                <a:ea typeface="Georgia"/>
                <a:cs typeface="Georgia"/>
                <a:sym typeface="Georgia"/>
              </a:rPr>
              <a:t>When I had been particularly good - or, as I suspect now, my father had been particularly bad - he would drive me to the sweet shop on Coleway Road. On the wall behind the counter were row upon row of sweetie jars, their lids so round and wide the assistant could barely get her hand around them. </a:t>
            </a:r>
            <a:r>
              <a:rPr b="0" i="0" lang="en-GB" sz="1300" u="none" cap="none" strike="noStrike">
                <a:solidFill>
                  <a:srgbClr val="FF0000"/>
                </a:solidFill>
                <a:highlight>
                  <a:srgbClr val="FFFFFF"/>
                </a:highlight>
                <a:latin typeface="Georgia"/>
                <a:ea typeface="Georgia"/>
                <a:cs typeface="Georgia"/>
                <a:sym typeface="Georgia"/>
              </a:rPr>
              <a:t>There were sweets of vermilion and rose, saffron and lemon, and twists of amber and green.</a:t>
            </a:r>
            <a:r>
              <a:rPr b="0" i="0" lang="en-GB" sz="1300" u="none" cap="none" strike="noStrike">
                <a:solidFill>
                  <a:srgbClr val="121212"/>
                </a:solidFill>
                <a:highlight>
                  <a:srgbClr val="FFFFFF"/>
                </a:highlight>
                <a:latin typeface="Georgia"/>
                <a:ea typeface="Georgia"/>
                <a:cs typeface="Georgia"/>
                <a:sym typeface="Georgia"/>
              </a:rPr>
              <a:t> Pear shapes, lozenges and elegant little comfits, wine gums with 'port' and 'brandy' embossed upon them, and black-and-white humbugs as shiny as a Venetian marble floor. Some shone emerald and deepest ruby like precious gems, others pale and delicate in old-lady shades of violet and lavender. Fairy drops and barley sugars, chocolate toffees and midget gems, fruit jellies and sugared almonds, all imprisoned in glass jars.</a:t>
            </a:r>
            <a:endParaRPr b="0" i="0" sz="1300" u="none" cap="none" strike="noStrike">
              <a:solidFill>
                <a:srgbClr val="121212"/>
              </a:solidFill>
              <a:highlight>
                <a:srgbClr val="FFFFFF"/>
              </a:highlight>
              <a:latin typeface="Georgia"/>
              <a:ea typeface="Georgia"/>
              <a:cs typeface="Georgia"/>
              <a:sym typeface="Georgia"/>
            </a:endParaRPr>
          </a:p>
          <a:p>
            <a:pPr indent="0" lvl="0" marL="0" marR="0" rtl="0" algn="l">
              <a:lnSpc>
                <a:spcPct val="100000"/>
              </a:lnSpc>
              <a:spcBef>
                <a:spcPts val="0"/>
              </a:spcBef>
              <a:spcAft>
                <a:spcPts val="0"/>
              </a:spcAft>
              <a:buClr>
                <a:srgbClr val="000000"/>
              </a:buClr>
              <a:buSzPts val="1300"/>
              <a:buFont typeface="Arial"/>
              <a:buNone/>
            </a:pPr>
            <a:r>
              <a:t/>
            </a:r>
            <a:endParaRPr b="0" i="0" sz="1300" u="none" cap="none" strike="noStrike">
              <a:solidFill>
                <a:srgbClr val="121212"/>
              </a:solidFill>
              <a:highlight>
                <a:srgbClr val="FFFFFF"/>
              </a:highlight>
              <a:latin typeface="Georgia"/>
              <a:ea typeface="Georgia"/>
              <a:cs typeface="Georgia"/>
              <a:sym typeface="Georgia"/>
            </a:endParaRPr>
          </a:p>
          <a:p>
            <a:pPr indent="0" lvl="0" marL="0" marR="0" rtl="0" algn="l">
              <a:lnSpc>
                <a:spcPct val="100000"/>
              </a:lnSpc>
              <a:spcBef>
                <a:spcPts val="0"/>
              </a:spcBef>
              <a:spcAft>
                <a:spcPts val="0"/>
              </a:spcAft>
              <a:buClr>
                <a:srgbClr val="000000"/>
              </a:buClr>
              <a:buSzPts val="1300"/>
              <a:buFont typeface="Arial"/>
              <a:buNone/>
            </a:pPr>
            <a:r>
              <a:rPr b="0" i="0" lang="en-GB" sz="1300" u="none" cap="none" strike="noStrike">
                <a:solidFill>
                  <a:srgbClr val="121212"/>
                </a:solidFill>
                <a:highlight>
                  <a:srgbClr val="FFFFFF"/>
                </a:highlight>
                <a:latin typeface="Georgia"/>
                <a:ea typeface="Georgia"/>
                <a:cs typeface="Georgia"/>
                <a:sym typeface="Georgia"/>
              </a:rPr>
              <a:t>Vermillion - bright red</a:t>
            </a:r>
            <a:endParaRPr b="0" i="0" sz="1300" u="none" cap="none" strike="noStrike">
              <a:solidFill>
                <a:srgbClr val="121212"/>
              </a:solidFill>
              <a:highlight>
                <a:srgbClr val="FFFFFF"/>
              </a:highlight>
              <a:latin typeface="Georgia"/>
              <a:ea typeface="Georgia"/>
              <a:cs typeface="Georgia"/>
              <a:sym typeface="Georgia"/>
            </a:endParaRPr>
          </a:p>
          <a:p>
            <a:pPr indent="0" lvl="0" marL="0" marR="0" rtl="0" algn="l">
              <a:lnSpc>
                <a:spcPct val="100000"/>
              </a:lnSpc>
              <a:spcBef>
                <a:spcPts val="0"/>
              </a:spcBef>
              <a:spcAft>
                <a:spcPts val="0"/>
              </a:spcAft>
              <a:buClr>
                <a:srgbClr val="000000"/>
              </a:buClr>
              <a:buSzPts val="1300"/>
              <a:buFont typeface="Arial"/>
              <a:buNone/>
            </a:pPr>
            <a:r>
              <a:rPr b="0" i="0" lang="en-GB" sz="1300" u="none" cap="none" strike="noStrike">
                <a:solidFill>
                  <a:srgbClr val="121212"/>
                </a:solidFill>
                <a:highlight>
                  <a:srgbClr val="FFFFFF"/>
                </a:highlight>
                <a:latin typeface="Georgia"/>
                <a:ea typeface="Georgia"/>
                <a:cs typeface="Georgia"/>
                <a:sym typeface="Georgia"/>
              </a:rPr>
              <a:t>Comfit - a type of sweet</a:t>
            </a:r>
            <a:endParaRPr b="0" i="0" sz="1300" u="none" cap="none" strike="noStrike">
              <a:solidFill>
                <a:srgbClr val="121212"/>
              </a:solidFill>
              <a:highlight>
                <a:srgbClr val="FFFFFF"/>
              </a:highlight>
              <a:latin typeface="Georgia"/>
              <a:ea typeface="Georgia"/>
              <a:cs typeface="Georgia"/>
              <a:sym typeface="Georgia"/>
            </a:endParaRPr>
          </a:p>
          <a:p>
            <a:pPr indent="0" lvl="0" marL="0" marR="0" rtl="0" algn="l">
              <a:lnSpc>
                <a:spcPct val="115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1" i="0" sz="1800" u="none" cap="none" strike="noStrike">
              <a:solidFill>
                <a:srgbClr val="141414"/>
              </a:solidFill>
              <a:highlight>
                <a:srgbClr val="FFFFFF"/>
              </a:highlight>
              <a:latin typeface="Arial"/>
              <a:ea typeface="Arial"/>
              <a:cs typeface="Arial"/>
              <a:sym typeface="Arial"/>
            </a:endParaRPr>
          </a:p>
          <a:p>
            <a:pPr indent="0" lvl="0" marL="0" marR="0" rtl="0" algn="l">
              <a:lnSpc>
                <a:spcPct val="100000"/>
              </a:lnSpc>
              <a:spcBef>
                <a:spcPts val="900"/>
              </a:spcBef>
              <a:spcAft>
                <a:spcPts val="0"/>
              </a:spcAft>
              <a:buClr>
                <a:srgbClr val="000000"/>
              </a:buClr>
              <a:buSzPts val="1350"/>
              <a:buFont typeface="Arial"/>
              <a:buNone/>
            </a:pPr>
            <a:r>
              <a:t/>
            </a:r>
            <a:endParaRPr b="0" i="0" sz="1350" u="none" cap="none" strike="noStrike">
              <a:solidFill>
                <a:srgbClr val="626262"/>
              </a:solidFill>
              <a:highlight>
                <a:srgbClr val="FFFFFF"/>
              </a:highlight>
              <a:latin typeface="Arial"/>
              <a:ea typeface="Arial"/>
              <a:cs typeface="Arial"/>
              <a:sym typeface="Arial"/>
            </a:endParaRPr>
          </a:p>
        </p:txBody>
      </p:sp>
      <p:sp>
        <p:nvSpPr>
          <p:cNvPr id="665" name="Google Shape;665;p76"/>
          <p:cNvSpPr txBox="1"/>
          <p:nvPr/>
        </p:nvSpPr>
        <p:spPr>
          <a:xfrm>
            <a:off x="191750" y="3151775"/>
            <a:ext cx="6304200" cy="19155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330200" lvl="0" marL="457200" marR="0" rtl="0" algn="l">
              <a:lnSpc>
                <a:spcPct val="100000"/>
              </a:lnSpc>
              <a:spcBef>
                <a:spcPts val="0"/>
              </a:spcBef>
              <a:spcAft>
                <a:spcPts val="0"/>
              </a:spcAft>
              <a:buClr>
                <a:srgbClr val="000000"/>
              </a:buClr>
              <a:buSzPts val="1600"/>
              <a:buFont typeface="Arial"/>
              <a:buAutoNum type="arabicPeriod"/>
            </a:pPr>
            <a:r>
              <a:rPr b="0" i="0" lang="en-GB" sz="1600" u="none" cap="none" strike="noStrike">
                <a:solidFill>
                  <a:srgbClr val="000000"/>
                </a:solidFill>
                <a:latin typeface="Arial"/>
                <a:ea typeface="Arial"/>
                <a:cs typeface="Arial"/>
                <a:sym typeface="Arial"/>
              </a:rPr>
              <a:t>Who took Slater to the sweet shop?</a:t>
            </a:r>
            <a:endParaRPr b="0" i="0" sz="1600" u="none" cap="none" strike="noStrike">
              <a:solidFill>
                <a:srgbClr val="000000"/>
              </a:solidFill>
              <a:latin typeface="Arial"/>
              <a:ea typeface="Arial"/>
              <a:cs typeface="Arial"/>
              <a:sym typeface="Arial"/>
            </a:endParaRPr>
          </a:p>
          <a:p>
            <a:pPr indent="-330200" lvl="0" marL="457200" marR="0" rtl="0" algn="l">
              <a:lnSpc>
                <a:spcPct val="100000"/>
              </a:lnSpc>
              <a:spcBef>
                <a:spcPts val="0"/>
              </a:spcBef>
              <a:spcAft>
                <a:spcPts val="0"/>
              </a:spcAft>
              <a:buClr>
                <a:srgbClr val="000000"/>
              </a:buClr>
              <a:buSzPts val="1600"/>
              <a:buFont typeface="Arial"/>
              <a:buAutoNum type="arabicPeriod"/>
            </a:pPr>
            <a:r>
              <a:rPr b="0" i="0" lang="en-GB" sz="1600" u="none" cap="none" strike="noStrike">
                <a:solidFill>
                  <a:srgbClr val="000000"/>
                </a:solidFill>
                <a:latin typeface="Arial"/>
                <a:ea typeface="Arial"/>
                <a:cs typeface="Arial"/>
                <a:sym typeface="Arial"/>
              </a:rPr>
              <a:t>Look at the sentence in red.  What element of the sweets is the writer describing? Why?</a:t>
            </a:r>
            <a:endParaRPr b="0" i="0" sz="1600" u="none" cap="none" strike="noStrike">
              <a:solidFill>
                <a:srgbClr val="000000"/>
              </a:solidFill>
              <a:latin typeface="Arial"/>
              <a:ea typeface="Arial"/>
              <a:cs typeface="Arial"/>
              <a:sym typeface="Arial"/>
            </a:endParaRPr>
          </a:p>
          <a:p>
            <a:pPr indent="-330200" lvl="0" marL="457200" marR="0" rtl="0" algn="l">
              <a:lnSpc>
                <a:spcPct val="100000"/>
              </a:lnSpc>
              <a:spcBef>
                <a:spcPts val="0"/>
              </a:spcBef>
              <a:spcAft>
                <a:spcPts val="0"/>
              </a:spcAft>
              <a:buClr>
                <a:srgbClr val="000000"/>
              </a:buClr>
              <a:buSzPts val="1600"/>
              <a:buFont typeface="Arial"/>
              <a:buAutoNum type="arabicPeriod"/>
            </a:pPr>
            <a:r>
              <a:rPr b="0" i="0" lang="en-GB" sz="1600" u="none" cap="none" strike="noStrike">
                <a:solidFill>
                  <a:schemeClr val="dk1"/>
                </a:solidFill>
                <a:latin typeface="Arial"/>
                <a:ea typeface="Arial"/>
                <a:cs typeface="Arial"/>
                <a:sym typeface="Arial"/>
              </a:rPr>
              <a:t>Why does the writer use so many lists in his description?</a:t>
            </a:r>
            <a:endParaRPr b="0" i="0" sz="1600" u="none" cap="none" strike="noStrike">
              <a:solidFill>
                <a:srgbClr val="000000"/>
              </a:solidFill>
              <a:latin typeface="Arial"/>
              <a:ea typeface="Arial"/>
              <a:cs typeface="Arial"/>
              <a:sym typeface="Arial"/>
            </a:endParaRPr>
          </a:p>
          <a:p>
            <a:pPr indent="-330200" lvl="0" marL="457200" marR="0" rtl="0" algn="l">
              <a:lnSpc>
                <a:spcPct val="100000"/>
              </a:lnSpc>
              <a:spcBef>
                <a:spcPts val="0"/>
              </a:spcBef>
              <a:spcAft>
                <a:spcPts val="0"/>
              </a:spcAft>
              <a:buClr>
                <a:srgbClr val="000000"/>
              </a:buClr>
              <a:buSzPts val="1600"/>
              <a:buFont typeface="Arial"/>
              <a:buAutoNum type="arabicPeriod"/>
            </a:pPr>
            <a:r>
              <a:rPr b="0" i="0" lang="en-GB" sz="1600" u="none" cap="none" strike="noStrike">
                <a:solidFill>
                  <a:srgbClr val="000000"/>
                </a:solidFill>
                <a:latin typeface="Arial"/>
                <a:ea typeface="Arial"/>
                <a:cs typeface="Arial"/>
                <a:sym typeface="Arial"/>
              </a:rPr>
              <a:t>Find a simile in the passage.</a:t>
            </a:r>
            <a:endParaRPr b="0" i="0" sz="1600" u="none" cap="none" strike="noStrike">
              <a:solidFill>
                <a:srgbClr val="000000"/>
              </a:solidFill>
              <a:latin typeface="Arial"/>
              <a:ea typeface="Arial"/>
              <a:cs typeface="Arial"/>
              <a:sym typeface="Arial"/>
            </a:endParaRPr>
          </a:p>
          <a:p>
            <a:pPr indent="-330200" lvl="0" marL="457200" marR="0" rtl="0" algn="l">
              <a:lnSpc>
                <a:spcPct val="100000"/>
              </a:lnSpc>
              <a:spcBef>
                <a:spcPts val="0"/>
              </a:spcBef>
              <a:spcAft>
                <a:spcPts val="0"/>
              </a:spcAft>
              <a:buClr>
                <a:srgbClr val="000000"/>
              </a:buClr>
              <a:buSzPts val="1600"/>
              <a:buFont typeface="Arial"/>
              <a:buAutoNum type="arabicPeriod"/>
            </a:pPr>
            <a:r>
              <a:rPr b="0" i="0" lang="en-GB" sz="1600" u="none" cap="none" strike="noStrike">
                <a:solidFill>
                  <a:srgbClr val="000000"/>
                </a:solidFill>
                <a:latin typeface="Arial"/>
                <a:ea typeface="Arial"/>
                <a:cs typeface="Arial"/>
                <a:sym typeface="Arial"/>
              </a:rPr>
              <a:t>Give three adjectives to describe how Slater feels about the sweet shop.</a:t>
            </a:r>
            <a:endParaRPr b="0" i="0" sz="1600" u="none" cap="none" strike="noStrike">
              <a:solidFill>
                <a:srgbClr val="000000"/>
              </a:solidFill>
              <a:latin typeface="Arial"/>
              <a:ea typeface="Arial"/>
              <a:cs typeface="Arial"/>
              <a:sym typeface="Arial"/>
            </a:endParaRPr>
          </a:p>
        </p:txBody>
      </p:sp>
      <p:pic>
        <p:nvPicPr>
          <p:cNvPr id="666" name="Google Shape;666;p76"/>
          <p:cNvPicPr preferRelativeResize="0"/>
          <p:nvPr/>
        </p:nvPicPr>
        <p:blipFill rotWithShape="1">
          <a:blip r:embed="rId3">
            <a:alphaModFix/>
          </a:blip>
          <a:srcRect b="0" l="0" r="0" t="0"/>
          <a:stretch/>
        </p:blipFill>
        <p:spPr>
          <a:xfrm>
            <a:off x="6496050" y="3151775"/>
            <a:ext cx="735025" cy="638175"/>
          </a:xfrm>
          <a:prstGeom prst="rect">
            <a:avLst/>
          </a:prstGeom>
          <a:noFill/>
          <a:ln>
            <a:noFill/>
          </a:ln>
        </p:spPr>
      </p:pic>
      <p:sp>
        <p:nvSpPr>
          <p:cNvPr id="667" name="Google Shape;667;p76"/>
          <p:cNvSpPr txBox="1"/>
          <p:nvPr/>
        </p:nvSpPr>
        <p:spPr>
          <a:xfrm>
            <a:off x="6496050" y="3153125"/>
            <a:ext cx="2507400" cy="19128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                </a:t>
            </a:r>
            <a:r>
              <a:rPr b="1" i="0" lang="en-GB" sz="1400" u="none" cap="none" strike="noStrike">
                <a:solidFill>
                  <a:srgbClr val="000000"/>
                </a:solidFill>
                <a:latin typeface="Arial"/>
                <a:ea typeface="Arial"/>
                <a:cs typeface="Arial"/>
                <a:sym typeface="Arial"/>
              </a:rPr>
              <a:t>imprisoned</a:t>
            </a:r>
            <a:r>
              <a:rPr b="0" i="0" lang="en-GB" sz="1400" u="none" cap="none" strike="noStrike">
                <a:solidFill>
                  <a:srgbClr val="000000"/>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                trapped/kept in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                prison</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Use the word </a:t>
            </a:r>
            <a:r>
              <a:rPr b="1" i="0" lang="en-GB" sz="1400" u="none" cap="none" strike="noStrike">
                <a:solidFill>
                  <a:srgbClr val="000000"/>
                </a:solidFill>
                <a:latin typeface="Arial"/>
                <a:ea typeface="Arial"/>
                <a:cs typeface="Arial"/>
                <a:sym typeface="Arial"/>
              </a:rPr>
              <a:t>imprison/imprisoned</a:t>
            </a:r>
            <a:r>
              <a:rPr b="0" i="0" lang="en-GB" sz="1400" u="none" cap="none" strike="noStrike">
                <a:solidFill>
                  <a:srgbClr val="000000"/>
                </a:solidFill>
                <a:latin typeface="Arial"/>
                <a:ea typeface="Arial"/>
                <a:cs typeface="Arial"/>
                <a:sym typeface="Arial"/>
              </a:rPr>
              <a:t> in a sentence.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1" i="0" lang="en-GB" sz="1600" u="none" cap="none" strike="noStrike">
                <a:solidFill>
                  <a:srgbClr val="000000"/>
                </a:solidFill>
                <a:latin typeface="Arial"/>
                <a:ea typeface="Arial"/>
                <a:cs typeface="Arial"/>
                <a:sym typeface="Arial"/>
              </a:rPr>
              <a:t>             </a:t>
            </a:r>
            <a:endParaRPr b="0" i="0" sz="16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p:txBody>
      </p:sp>
      <p:sp>
        <p:nvSpPr>
          <p:cNvPr id="668" name="Google Shape;668;p76"/>
          <p:cNvSpPr txBox="1"/>
          <p:nvPr/>
        </p:nvSpPr>
        <p:spPr>
          <a:xfrm>
            <a:off x="0" y="-96250"/>
            <a:ext cx="1343100" cy="352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Session 20</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2" name="Shape 672"/>
        <p:cNvGrpSpPr/>
        <p:nvPr/>
      </p:nvGrpSpPr>
      <p:grpSpPr>
        <a:xfrm>
          <a:off x="0" y="0"/>
          <a:ext cx="0" cy="0"/>
          <a:chOff x="0" y="0"/>
          <a:chExt cx="0" cy="0"/>
        </a:xfrm>
      </p:grpSpPr>
      <p:sp>
        <p:nvSpPr>
          <p:cNvPr id="673" name="Google Shape;673;p77"/>
          <p:cNvSpPr txBox="1"/>
          <p:nvPr>
            <p:ph type="title"/>
          </p:nvPr>
        </p:nvSpPr>
        <p:spPr>
          <a:xfrm>
            <a:off x="311700" y="266600"/>
            <a:ext cx="8520600" cy="5727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600"/>
              </a:spcAft>
              <a:buSzPts val="2800"/>
              <a:buNone/>
            </a:pPr>
            <a:r>
              <a:rPr b="1" lang="en-GB" sz="1800">
                <a:solidFill>
                  <a:srgbClr val="000000"/>
                </a:solidFill>
              </a:rPr>
              <a:t>Rhetorical Writing</a:t>
            </a:r>
            <a:endParaRPr b="1">
              <a:solidFill>
                <a:srgbClr val="000000"/>
              </a:solidFill>
            </a:endParaRPr>
          </a:p>
        </p:txBody>
      </p:sp>
      <p:sp>
        <p:nvSpPr>
          <p:cNvPr id="674" name="Google Shape;674;p77"/>
          <p:cNvSpPr txBox="1"/>
          <p:nvPr>
            <p:ph idx="1" type="body"/>
          </p:nvPr>
        </p:nvSpPr>
        <p:spPr>
          <a:xfrm>
            <a:off x="311700" y="909526"/>
            <a:ext cx="8520600" cy="428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800"/>
              <a:buNone/>
            </a:pPr>
            <a:r>
              <a:rPr lang="en-GB">
                <a:solidFill>
                  <a:srgbClr val="000000"/>
                </a:solidFill>
              </a:rPr>
              <a:t>Apostrophes either indicate missing letters (contractions) or show possession.</a:t>
            </a:r>
            <a:endParaRPr>
              <a:solidFill>
                <a:srgbClr val="000000"/>
              </a:solidFill>
            </a:endParaRPr>
          </a:p>
          <a:p>
            <a:pPr indent="0" lvl="0" marL="0" rtl="0" algn="l">
              <a:lnSpc>
                <a:spcPct val="115000"/>
              </a:lnSpc>
              <a:spcBef>
                <a:spcPts val="0"/>
              </a:spcBef>
              <a:spcAft>
                <a:spcPts val="0"/>
              </a:spcAft>
              <a:buSzPts val="1800"/>
              <a:buNone/>
            </a:pPr>
            <a:r>
              <a:t/>
            </a:r>
            <a:endParaRPr/>
          </a:p>
          <a:p>
            <a:pPr indent="0" lvl="0" marL="0" rtl="0" algn="l">
              <a:lnSpc>
                <a:spcPct val="115000"/>
              </a:lnSpc>
              <a:spcBef>
                <a:spcPts val="1600"/>
              </a:spcBef>
              <a:spcAft>
                <a:spcPts val="1600"/>
              </a:spcAft>
              <a:buSzPts val="1800"/>
              <a:buNone/>
            </a:pPr>
            <a:r>
              <a:rPr lang="en-GB"/>
              <a:t> </a:t>
            </a:r>
            <a:endParaRPr/>
          </a:p>
        </p:txBody>
      </p:sp>
      <p:sp>
        <p:nvSpPr>
          <p:cNvPr id="675" name="Google Shape;675;p77"/>
          <p:cNvSpPr txBox="1"/>
          <p:nvPr/>
        </p:nvSpPr>
        <p:spPr>
          <a:xfrm>
            <a:off x="7991400" y="0"/>
            <a:ext cx="1152600" cy="428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Session 20</a:t>
            </a:r>
            <a:endParaRPr b="0" i="0" sz="1400" u="none" cap="none" strike="noStrike">
              <a:solidFill>
                <a:srgbClr val="000000"/>
              </a:solidFill>
              <a:latin typeface="Arial"/>
              <a:ea typeface="Arial"/>
              <a:cs typeface="Arial"/>
              <a:sym typeface="Arial"/>
            </a:endParaRPr>
          </a:p>
        </p:txBody>
      </p:sp>
      <p:pic>
        <p:nvPicPr>
          <p:cNvPr id="676" name="Google Shape;676;p77"/>
          <p:cNvPicPr preferRelativeResize="0"/>
          <p:nvPr/>
        </p:nvPicPr>
        <p:blipFill rotWithShape="1">
          <a:blip r:embed="rId3">
            <a:alphaModFix/>
          </a:blip>
          <a:srcRect b="0" l="0" r="0" t="0"/>
          <a:stretch/>
        </p:blipFill>
        <p:spPr>
          <a:xfrm>
            <a:off x="426700" y="1545500"/>
            <a:ext cx="3078075" cy="3221650"/>
          </a:xfrm>
          <a:prstGeom prst="rect">
            <a:avLst/>
          </a:prstGeom>
          <a:noFill/>
          <a:ln>
            <a:noFill/>
          </a:ln>
        </p:spPr>
      </p:pic>
      <p:sp>
        <p:nvSpPr>
          <p:cNvPr id="677" name="Google Shape;677;p77"/>
          <p:cNvSpPr txBox="1"/>
          <p:nvPr/>
        </p:nvSpPr>
        <p:spPr>
          <a:xfrm>
            <a:off x="3632450" y="1536775"/>
            <a:ext cx="5041500" cy="3221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Possession</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When the </a:t>
            </a:r>
            <a:r>
              <a:rPr b="1" i="0" lang="en-GB" sz="1400" u="none" cap="none" strike="noStrike">
                <a:solidFill>
                  <a:srgbClr val="FF0000"/>
                </a:solidFill>
                <a:latin typeface="Arial"/>
                <a:ea typeface="Arial"/>
                <a:cs typeface="Arial"/>
                <a:sym typeface="Arial"/>
              </a:rPr>
              <a:t>owner</a:t>
            </a:r>
            <a:r>
              <a:rPr b="0" i="0" lang="en-GB" sz="1400" u="none" cap="none" strike="noStrike">
                <a:solidFill>
                  <a:srgbClr val="000000"/>
                </a:solidFill>
                <a:latin typeface="Arial"/>
                <a:ea typeface="Arial"/>
                <a:cs typeface="Arial"/>
                <a:sym typeface="Arial"/>
              </a:rPr>
              <a:t> is singular:</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The pen of the </a:t>
            </a:r>
            <a:r>
              <a:rPr b="0" i="0" lang="en-GB" sz="1400" u="none" cap="none" strike="noStrike">
                <a:solidFill>
                  <a:srgbClr val="FF0000"/>
                </a:solidFill>
                <a:latin typeface="Arial"/>
                <a:ea typeface="Arial"/>
                <a:cs typeface="Arial"/>
                <a:sym typeface="Arial"/>
              </a:rPr>
              <a:t>student</a:t>
            </a:r>
            <a:r>
              <a:rPr b="0" i="0" lang="en-GB" sz="1400" u="none" cap="none" strike="noStrike">
                <a:solidFill>
                  <a:srgbClr val="000000"/>
                </a:solidFill>
                <a:latin typeface="Arial"/>
                <a:ea typeface="Arial"/>
                <a:cs typeface="Arial"/>
                <a:sym typeface="Arial"/>
              </a:rPr>
              <a:t>                  The </a:t>
            </a:r>
            <a:r>
              <a:rPr b="0" i="0" lang="en-GB" sz="1400" u="none" cap="none" strike="noStrike">
                <a:solidFill>
                  <a:srgbClr val="FF0000"/>
                </a:solidFill>
                <a:latin typeface="Arial"/>
                <a:ea typeface="Arial"/>
                <a:cs typeface="Arial"/>
                <a:sym typeface="Arial"/>
              </a:rPr>
              <a:t>studen</a:t>
            </a:r>
            <a:r>
              <a:rPr b="1" i="0" lang="en-GB" sz="1400" u="none" cap="none" strike="noStrike">
                <a:solidFill>
                  <a:srgbClr val="FF0000"/>
                </a:solidFill>
                <a:latin typeface="Arial"/>
                <a:ea typeface="Arial"/>
                <a:cs typeface="Arial"/>
                <a:sym typeface="Arial"/>
              </a:rPr>
              <a:t>t’s</a:t>
            </a:r>
            <a:r>
              <a:rPr b="0" i="0" lang="en-GB" sz="1400" u="none" cap="none" strike="noStrike">
                <a:solidFill>
                  <a:srgbClr val="000000"/>
                </a:solidFill>
                <a:latin typeface="Arial"/>
                <a:ea typeface="Arial"/>
                <a:cs typeface="Arial"/>
                <a:sym typeface="Arial"/>
              </a:rPr>
              <a:t> pen</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The football kit of </a:t>
            </a:r>
            <a:r>
              <a:rPr b="0" i="0" lang="en-GB" sz="1400" u="none" cap="none" strike="noStrike">
                <a:solidFill>
                  <a:srgbClr val="FF0000"/>
                </a:solidFill>
                <a:latin typeface="Arial"/>
                <a:ea typeface="Arial"/>
                <a:cs typeface="Arial"/>
                <a:sym typeface="Arial"/>
              </a:rPr>
              <a:t>Chelsea</a:t>
            </a:r>
            <a:r>
              <a:rPr b="0" i="0" lang="en-GB" sz="1400" u="none" cap="none" strike="noStrike">
                <a:solidFill>
                  <a:srgbClr val="000000"/>
                </a:solidFill>
                <a:latin typeface="Arial"/>
                <a:ea typeface="Arial"/>
                <a:cs typeface="Arial"/>
                <a:sym typeface="Arial"/>
              </a:rPr>
              <a:t>            </a:t>
            </a:r>
            <a:r>
              <a:rPr b="0" i="0" lang="en-GB" sz="1400" u="none" cap="none" strike="noStrike">
                <a:solidFill>
                  <a:srgbClr val="FF0000"/>
                </a:solidFill>
                <a:latin typeface="Arial"/>
                <a:ea typeface="Arial"/>
                <a:cs typeface="Arial"/>
                <a:sym typeface="Arial"/>
              </a:rPr>
              <a:t>Chelse</a:t>
            </a:r>
            <a:r>
              <a:rPr b="1" i="0" lang="en-GB" sz="1400" u="none" cap="none" strike="noStrike">
                <a:solidFill>
                  <a:srgbClr val="FF0000"/>
                </a:solidFill>
                <a:latin typeface="Arial"/>
                <a:ea typeface="Arial"/>
                <a:cs typeface="Arial"/>
                <a:sym typeface="Arial"/>
              </a:rPr>
              <a:t>a’s</a:t>
            </a:r>
            <a:r>
              <a:rPr b="0" i="0" lang="en-GB" sz="1400" u="none" cap="none" strike="noStrike">
                <a:solidFill>
                  <a:srgbClr val="000000"/>
                </a:solidFill>
                <a:latin typeface="Arial"/>
                <a:ea typeface="Arial"/>
                <a:cs typeface="Arial"/>
                <a:sym typeface="Arial"/>
              </a:rPr>
              <a:t> football kit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The room of </a:t>
            </a:r>
            <a:r>
              <a:rPr b="0" i="0" lang="en-GB" sz="1400" u="none" cap="none" strike="noStrike">
                <a:solidFill>
                  <a:srgbClr val="FF0000"/>
                </a:solidFill>
                <a:latin typeface="Arial"/>
                <a:ea typeface="Arial"/>
                <a:cs typeface="Arial"/>
                <a:sym typeface="Arial"/>
              </a:rPr>
              <a:t>Rachel</a:t>
            </a:r>
            <a:r>
              <a:rPr b="0" i="0" lang="en-GB" sz="1400" u="none" cap="none" strike="noStrike">
                <a:solidFill>
                  <a:srgbClr val="000000"/>
                </a:solidFill>
                <a:latin typeface="Arial"/>
                <a:ea typeface="Arial"/>
                <a:cs typeface="Arial"/>
                <a:sym typeface="Arial"/>
              </a:rPr>
              <a:t>                       </a:t>
            </a:r>
            <a:r>
              <a:rPr b="0" i="0" lang="en-GB" sz="1400" u="none" cap="none" strike="noStrike">
                <a:solidFill>
                  <a:srgbClr val="FF0000"/>
                </a:solidFill>
                <a:latin typeface="Arial"/>
                <a:ea typeface="Arial"/>
                <a:cs typeface="Arial"/>
                <a:sym typeface="Arial"/>
              </a:rPr>
              <a:t>Rache</a:t>
            </a:r>
            <a:r>
              <a:rPr b="1" i="0" lang="en-GB" sz="1400" u="none" cap="none" strike="noStrike">
                <a:solidFill>
                  <a:srgbClr val="FF0000"/>
                </a:solidFill>
                <a:latin typeface="Arial"/>
                <a:ea typeface="Arial"/>
                <a:cs typeface="Arial"/>
                <a:sym typeface="Arial"/>
              </a:rPr>
              <a:t>l’s</a:t>
            </a:r>
            <a:r>
              <a:rPr b="0" i="0" lang="en-GB" sz="1400" u="none" cap="none" strike="noStrike">
                <a:solidFill>
                  <a:srgbClr val="000000"/>
                </a:solidFill>
                <a:latin typeface="Arial"/>
                <a:ea typeface="Arial"/>
                <a:cs typeface="Arial"/>
                <a:sym typeface="Arial"/>
              </a:rPr>
              <a:t> room</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The town centre of </a:t>
            </a:r>
            <a:r>
              <a:rPr b="0" i="0" lang="en-GB" sz="1400" u="none" cap="none" strike="noStrike">
                <a:solidFill>
                  <a:srgbClr val="FF0000"/>
                </a:solidFill>
                <a:latin typeface="Arial"/>
                <a:ea typeface="Arial"/>
                <a:cs typeface="Arial"/>
                <a:sym typeface="Arial"/>
              </a:rPr>
              <a:t>Bolton</a:t>
            </a:r>
            <a:r>
              <a:rPr b="0" i="0" lang="en-GB" sz="1400" u="none" cap="none" strike="noStrike">
                <a:solidFill>
                  <a:srgbClr val="000000"/>
                </a:solidFill>
                <a:latin typeface="Arial"/>
                <a:ea typeface="Arial"/>
                <a:cs typeface="Arial"/>
                <a:sym typeface="Arial"/>
              </a:rPr>
              <a:t>             </a:t>
            </a:r>
            <a:r>
              <a:rPr b="0" i="0" lang="en-GB" sz="1400" u="none" cap="none" strike="noStrike">
                <a:solidFill>
                  <a:srgbClr val="FF0000"/>
                </a:solidFill>
                <a:latin typeface="Arial"/>
                <a:ea typeface="Arial"/>
                <a:cs typeface="Arial"/>
                <a:sym typeface="Arial"/>
              </a:rPr>
              <a:t>Bolto</a:t>
            </a:r>
            <a:r>
              <a:rPr b="1" i="0" lang="en-GB" sz="1400" u="none" cap="none" strike="noStrike">
                <a:solidFill>
                  <a:srgbClr val="FF0000"/>
                </a:solidFill>
                <a:latin typeface="Arial"/>
                <a:ea typeface="Arial"/>
                <a:cs typeface="Arial"/>
                <a:sym typeface="Arial"/>
              </a:rPr>
              <a:t>n’s</a:t>
            </a:r>
            <a:r>
              <a:rPr b="0" i="0" lang="en-GB" sz="1400" u="none" cap="none" strike="noStrike">
                <a:solidFill>
                  <a:srgbClr val="000000"/>
                </a:solidFill>
                <a:latin typeface="Arial"/>
                <a:ea typeface="Arial"/>
                <a:cs typeface="Arial"/>
                <a:sym typeface="Arial"/>
              </a:rPr>
              <a:t> town centre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The scarf of </a:t>
            </a:r>
            <a:r>
              <a:rPr b="0" i="0" lang="en-GB" sz="1400" u="none" cap="none" strike="noStrike">
                <a:solidFill>
                  <a:srgbClr val="FF0000"/>
                </a:solidFill>
                <a:latin typeface="Arial"/>
                <a:ea typeface="Arial"/>
                <a:cs typeface="Arial"/>
                <a:sym typeface="Arial"/>
              </a:rPr>
              <a:t>Jess</a:t>
            </a:r>
            <a:r>
              <a:rPr b="0" i="0" lang="en-GB" sz="1400" u="none" cap="none" strike="noStrike">
                <a:solidFill>
                  <a:srgbClr val="000000"/>
                </a:solidFill>
                <a:latin typeface="Arial"/>
                <a:ea typeface="Arial"/>
                <a:cs typeface="Arial"/>
                <a:sym typeface="Arial"/>
              </a:rPr>
              <a:t>                            </a:t>
            </a:r>
            <a:r>
              <a:rPr b="0" i="0" lang="en-GB" sz="1400" u="none" cap="none" strike="noStrike">
                <a:solidFill>
                  <a:srgbClr val="FF0000"/>
                </a:solidFill>
                <a:latin typeface="Arial"/>
                <a:ea typeface="Arial"/>
                <a:cs typeface="Arial"/>
                <a:sym typeface="Arial"/>
              </a:rPr>
              <a:t>Jes</a:t>
            </a:r>
            <a:r>
              <a:rPr b="1" i="0" lang="en-GB" sz="1400" u="none" cap="none" strike="noStrike">
                <a:solidFill>
                  <a:srgbClr val="FF0000"/>
                </a:solidFill>
                <a:latin typeface="Arial"/>
                <a:ea typeface="Arial"/>
                <a:cs typeface="Arial"/>
                <a:sym typeface="Arial"/>
              </a:rPr>
              <a:t>s’s</a:t>
            </a:r>
            <a:r>
              <a:rPr b="0" i="0" lang="en-GB" sz="1400" u="none" cap="none" strike="noStrike">
                <a:solidFill>
                  <a:srgbClr val="000000"/>
                </a:solidFill>
                <a:latin typeface="Arial"/>
                <a:ea typeface="Arial"/>
                <a:cs typeface="Arial"/>
                <a:sym typeface="Arial"/>
              </a:rPr>
              <a:t> scarf</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When the </a:t>
            </a:r>
            <a:r>
              <a:rPr b="0" i="0" lang="en-GB" sz="1400" u="none" cap="none" strike="noStrike">
                <a:solidFill>
                  <a:srgbClr val="FF0000"/>
                </a:solidFill>
                <a:latin typeface="Arial"/>
                <a:ea typeface="Arial"/>
                <a:cs typeface="Arial"/>
                <a:sym typeface="Arial"/>
              </a:rPr>
              <a:t>owners</a:t>
            </a:r>
            <a:r>
              <a:rPr b="0" i="0" lang="en-GB" sz="1400" u="none" cap="none" strike="noStrike">
                <a:solidFill>
                  <a:srgbClr val="000000"/>
                </a:solidFill>
                <a:latin typeface="Arial"/>
                <a:ea typeface="Arial"/>
                <a:cs typeface="Arial"/>
                <a:sym typeface="Arial"/>
              </a:rPr>
              <a:t> are plural:</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The classroom of the </a:t>
            </a:r>
            <a:r>
              <a:rPr b="0" i="0" lang="en-GB" sz="1400" u="none" cap="none" strike="noStrike">
                <a:solidFill>
                  <a:srgbClr val="FF0000"/>
                </a:solidFill>
                <a:latin typeface="Arial"/>
                <a:ea typeface="Arial"/>
                <a:cs typeface="Arial"/>
                <a:sym typeface="Arial"/>
              </a:rPr>
              <a:t>students</a:t>
            </a:r>
            <a:r>
              <a:rPr b="0" i="0" lang="en-GB" sz="1400" u="none" cap="none" strike="noStrike">
                <a:solidFill>
                  <a:srgbClr val="000000"/>
                </a:solidFill>
                <a:latin typeface="Arial"/>
                <a:ea typeface="Arial"/>
                <a:cs typeface="Arial"/>
                <a:sym typeface="Arial"/>
              </a:rPr>
              <a:t>      The </a:t>
            </a:r>
            <a:r>
              <a:rPr b="0" i="0" lang="en-GB" sz="1400" u="none" cap="none" strike="noStrike">
                <a:solidFill>
                  <a:srgbClr val="FF0000"/>
                </a:solidFill>
                <a:latin typeface="Arial"/>
                <a:ea typeface="Arial"/>
                <a:cs typeface="Arial"/>
                <a:sym typeface="Arial"/>
              </a:rPr>
              <a:t>student</a:t>
            </a:r>
            <a:r>
              <a:rPr b="1" i="0" lang="en-GB" sz="1400" u="none" cap="none" strike="noStrike">
                <a:solidFill>
                  <a:srgbClr val="FF0000"/>
                </a:solidFill>
                <a:latin typeface="Arial"/>
                <a:ea typeface="Arial"/>
                <a:cs typeface="Arial"/>
                <a:sym typeface="Arial"/>
              </a:rPr>
              <a:t>s’</a:t>
            </a:r>
            <a:r>
              <a:rPr b="0" i="0" lang="en-GB" sz="1400" u="none" cap="none" strike="noStrike">
                <a:solidFill>
                  <a:srgbClr val="000000"/>
                </a:solidFill>
                <a:latin typeface="Arial"/>
                <a:ea typeface="Arial"/>
                <a:cs typeface="Arial"/>
                <a:sym typeface="Arial"/>
              </a:rPr>
              <a:t> classroom</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The football of the two </a:t>
            </a:r>
            <a:r>
              <a:rPr b="0" i="0" lang="en-GB" sz="1400" u="none" cap="none" strike="noStrike">
                <a:solidFill>
                  <a:srgbClr val="FF0000"/>
                </a:solidFill>
                <a:latin typeface="Arial"/>
                <a:ea typeface="Arial"/>
                <a:cs typeface="Arial"/>
                <a:sym typeface="Arial"/>
              </a:rPr>
              <a:t>girls</a:t>
            </a:r>
            <a:r>
              <a:rPr b="0" i="0" lang="en-GB" sz="1400" u="none" cap="none" strike="noStrike">
                <a:solidFill>
                  <a:srgbClr val="000000"/>
                </a:solidFill>
                <a:latin typeface="Arial"/>
                <a:ea typeface="Arial"/>
                <a:cs typeface="Arial"/>
                <a:sym typeface="Arial"/>
              </a:rPr>
              <a:t>            The </a:t>
            </a:r>
            <a:r>
              <a:rPr b="0" i="0" lang="en-GB" sz="1400" u="none" cap="none" strike="noStrike">
                <a:solidFill>
                  <a:srgbClr val="FF0000"/>
                </a:solidFill>
                <a:latin typeface="Arial"/>
                <a:ea typeface="Arial"/>
                <a:cs typeface="Arial"/>
                <a:sym typeface="Arial"/>
              </a:rPr>
              <a:t>girl</a:t>
            </a:r>
            <a:r>
              <a:rPr b="1" i="0" lang="en-GB" sz="1400" u="none" cap="none" strike="noStrike">
                <a:solidFill>
                  <a:srgbClr val="FF0000"/>
                </a:solidFill>
                <a:latin typeface="Arial"/>
                <a:ea typeface="Arial"/>
                <a:cs typeface="Arial"/>
                <a:sym typeface="Arial"/>
              </a:rPr>
              <a:t>s’</a:t>
            </a:r>
            <a:r>
              <a:rPr b="0" i="0" lang="en-GB" sz="1400" u="none" cap="none" strike="noStrike">
                <a:solidFill>
                  <a:srgbClr val="000000"/>
                </a:solidFill>
                <a:latin typeface="Arial"/>
                <a:ea typeface="Arial"/>
                <a:cs typeface="Arial"/>
                <a:sym typeface="Arial"/>
              </a:rPr>
              <a:t> football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The habitat of the </a:t>
            </a:r>
            <a:r>
              <a:rPr b="0" i="0" lang="en-GB" sz="1400" u="none" cap="none" strike="noStrike">
                <a:solidFill>
                  <a:srgbClr val="FF0000"/>
                </a:solidFill>
                <a:latin typeface="Arial"/>
                <a:ea typeface="Arial"/>
                <a:cs typeface="Arial"/>
                <a:sym typeface="Arial"/>
              </a:rPr>
              <a:t>tigers</a:t>
            </a:r>
            <a:r>
              <a:rPr b="0" i="0" lang="en-GB" sz="1400" u="none" cap="none" strike="noStrike">
                <a:solidFill>
                  <a:srgbClr val="000000"/>
                </a:solidFill>
                <a:latin typeface="Arial"/>
                <a:ea typeface="Arial"/>
                <a:cs typeface="Arial"/>
                <a:sym typeface="Arial"/>
              </a:rPr>
              <a:t>                  The </a:t>
            </a:r>
            <a:r>
              <a:rPr b="0" i="0" lang="en-GB" sz="1400" u="none" cap="none" strike="noStrike">
                <a:solidFill>
                  <a:srgbClr val="FF0000"/>
                </a:solidFill>
                <a:latin typeface="Arial"/>
                <a:ea typeface="Arial"/>
                <a:cs typeface="Arial"/>
                <a:sym typeface="Arial"/>
              </a:rPr>
              <a:t>tiger</a:t>
            </a:r>
            <a:r>
              <a:rPr b="1" i="0" lang="en-GB" sz="1400" u="none" cap="none" strike="noStrike">
                <a:solidFill>
                  <a:srgbClr val="FF0000"/>
                </a:solidFill>
                <a:latin typeface="Arial"/>
                <a:ea typeface="Arial"/>
                <a:cs typeface="Arial"/>
                <a:sym typeface="Arial"/>
              </a:rPr>
              <a:t>s’</a:t>
            </a:r>
            <a:r>
              <a:rPr b="0" i="0" lang="en-GB" sz="1400" u="none" cap="none" strike="noStrike">
                <a:solidFill>
                  <a:srgbClr val="000000"/>
                </a:solidFill>
                <a:latin typeface="Arial"/>
                <a:ea typeface="Arial"/>
                <a:cs typeface="Arial"/>
                <a:sym typeface="Arial"/>
              </a:rPr>
              <a:t> habitat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Exception</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The cat licked </a:t>
            </a:r>
            <a:r>
              <a:rPr b="1" i="0" lang="en-GB" sz="1400" u="sng" cap="none" strike="noStrike">
                <a:solidFill>
                  <a:srgbClr val="FF0000"/>
                </a:solidFill>
                <a:latin typeface="Arial"/>
                <a:ea typeface="Arial"/>
                <a:cs typeface="Arial"/>
                <a:sym typeface="Arial"/>
              </a:rPr>
              <a:t>its</a:t>
            </a:r>
            <a:r>
              <a:rPr b="0" i="0" lang="en-GB" sz="1400" u="none" cap="none" strike="noStrike">
                <a:solidFill>
                  <a:srgbClr val="000000"/>
                </a:solidFill>
                <a:latin typeface="Arial"/>
                <a:ea typeface="Arial"/>
                <a:cs typeface="Arial"/>
                <a:sym typeface="Arial"/>
              </a:rPr>
              <a:t> paws. (it’s = it is)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1" name="Shape 681"/>
        <p:cNvGrpSpPr/>
        <p:nvPr/>
      </p:nvGrpSpPr>
      <p:grpSpPr>
        <a:xfrm>
          <a:off x="0" y="0"/>
          <a:ext cx="0" cy="0"/>
          <a:chOff x="0" y="0"/>
          <a:chExt cx="0" cy="0"/>
        </a:xfrm>
      </p:grpSpPr>
      <p:sp>
        <p:nvSpPr>
          <p:cNvPr id="682" name="Google Shape;682;p78"/>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SzPts val="2800"/>
              <a:buNone/>
            </a:pPr>
            <a:r>
              <a:rPr b="1" lang="en-GB" sz="1800">
                <a:solidFill>
                  <a:srgbClr val="000000"/>
                </a:solidFill>
              </a:rPr>
              <a:t>Rhetorical Writing</a:t>
            </a:r>
            <a:endParaRPr b="1" sz="1400">
              <a:solidFill>
                <a:srgbClr val="000000"/>
              </a:solidFill>
            </a:endParaRPr>
          </a:p>
          <a:p>
            <a:pPr indent="0" lvl="0" marL="0" rtl="0" algn="l">
              <a:lnSpc>
                <a:spcPct val="100000"/>
              </a:lnSpc>
              <a:spcBef>
                <a:spcPts val="1600"/>
              </a:spcBef>
              <a:spcAft>
                <a:spcPts val="0"/>
              </a:spcAft>
              <a:buSzPts val="2800"/>
              <a:buNone/>
            </a:pPr>
            <a:r>
              <a:t/>
            </a:r>
            <a:endParaRPr/>
          </a:p>
        </p:txBody>
      </p:sp>
      <p:sp>
        <p:nvSpPr>
          <p:cNvPr id="683" name="Google Shape;683;p78"/>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800"/>
              <a:buNone/>
            </a:pPr>
            <a:r>
              <a:rPr lang="en-GB">
                <a:solidFill>
                  <a:srgbClr val="000000"/>
                </a:solidFill>
              </a:rPr>
              <a:t>Correct the sentences below:</a:t>
            </a:r>
            <a:endParaRPr>
              <a:solidFill>
                <a:srgbClr val="000000"/>
              </a:solidFill>
            </a:endParaRPr>
          </a:p>
          <a:p>
            <a:pPr indent="-342900" lvl="0" marL="457200" rtl="0" algn="l">
              <a:lnSpc>
                <a:spcPct val="115000"/>
              </a:lnSpc>
              <a:spcBef>
                <a:spcPts val="1600"/>
              </a:spcBef>
              <a:spcAft>
                <a:spcPts val="0"/>
              </a:spcAft>
              <a:buClr>
                <a:srgbClr val="000000"/>
              </a:buClr>
              <a:buSzPts val="1800"/>
              <a:buAutoNum type="arabicPeriod"/>
            </a:pPr>
            <a:r>
              <a:rPr lang="en-GB">
                <a:solidFill>
                  <a:srgbClr val="000000"/>
                </a:solidFill>
              </a:rPr>
              <a:t>The boy’s wanted to go and see theyre friend.</a:t>
            </a:r>
            <a:endParaRPr>
              <a:solidFill>
                <a:srgbClr val="000000"/>
              </a:solidFill>
            </a:endParaRPr>
          </a:p>
          <a:p>
            <a:pPr indent="-342900" lvl="0" marL="457200" rtl="0" algn="l">
              <a:lnSpc>
                <a:spcPct val="115000"/>
              </a:lnSpc>
              <a:spcBef>
                <a:spcPts val="0"/>
              </a:spcBef>
              <a:spcAft>
                <a:spcPts val="0"/>
              </a:spcAft>
              <a:buClr>
                <a:srgbClr val="000000"/>
              </a:buClr>
              <a:buSzPts val="1800"/>
              <a:buAutoNum type="arabicPeriod"/>
            </a:pPr>
            <a:r>
              <a:rPr lang="en-GB">
                <a:solidFill>
                  <a:srgbClr val="000000"/>
                </a:solidFill>
              </a:rPr>
              <a:t>Rayhans gloves were nowhere to be seen.</a:t>
            </a:r>
            <a:endParaRPr>
              <a:solidFill>
                <a:srgbClr val="000000"/>
              </a:solidFill>
            </a:endParaRPr>
          </a:p>
          <a:p>
            <a:pPr indent="-342900" lvl="0" marL="457200" rtl="0" algn="l">
              <a:lnSpc>
                <a:spcPct val="115000"/>
              </a:lnSpc>
              <a:spcBef>
                <a:spcPts val="0"/>
              </a:spcBef>
              <a:spcAft>
                <a:spcPts val="0"/>
              </a:spcAft>
              <a:buClr>
                <a:srgbClr val="000000"/>
              </a:buClr>
              <a:buSzPts val="1800"/>
              <a:buAutoNum type="arabicPeriod"/>
            </a:pPr>
            <a:r>
              <a:rPr lang="en-GB">
                <a:solidFill>
                  <a:srgbClr val="000000"/>
                </a:solidFill>
              </a:rPr>
              <a:t>The sea isnt rough today. It’s waves are gentle.</a:t>
            </a:r>
            <a:endParaRPr>
              <a:solidFill>
                <a:srgbClr val="000000"/>
              </a:solidFill>
            </a:endParaRPr>
          </a:p>
          <a:p>
            <a:pPr indent="-342900" lvl="0" marL="457200" rtl="0" algn="l">
              <a:lnSpc>
                <a:spcPct val="115000"/>
              </a:lnSpc>
              <a:spcBef>
                <a:spcPts val="0"/>
              </a:spcBef>
              <a:spcAft>
                <a:spcPts val="0"/>
              </a:spcAft>
              <a:buClr>
                <a:srgbClr val="000000"/>
              </a:buClr>
              <a:buSzPts val="1800"/>
              <a:buAutoNum type="arabicPeriod"/>
            </a:pPr>
            <a:r>
              <a:rPr lang="en-GB">
                <a:solidFill>
                  <a:srgbClr val="000000"/>
                </a:solidFill>
              </a:rPr>
              <a:t>Boltons shop’s are varied: you can find clothing, homeware and sportswear there.</a:t>
            </a:r>
            <a:endParaRPr>
              <a:solidFill>
                <a:srgbClr val="000000"/>
              </a:solidFill>
            </a:endParaRPr>
          </a:p>
          <a:p>
            <a:pPr indent="-342900" lvl="0" marL="457200" rtl="0" algn="l">
              <a:lnSpc>
                <a:spcPct val="115000"/>
              </a:lnSpc>
              <a:spcBef>
                <a:spcPts val="0"/>
              </a:spcBef>
              <a:spcAft>
                <a:spcPts val="0"/>
              </a:spcAft>
              <a:buClr>
                <a:srgbClr val="000000"/>
              </a:buClr>
              <a:buSzPts val="1800"/>
              <a:buAutoNum type="arabicPeriod"/>
            </a:pPr>
            <a:r>
              <a:rPr lang="en-GB">
                <a:solidFill>
                  <a:srgbClr val="000000"/>
                </a:solidFill>
              </a:rPr>
              <a:t>“Wheres John?” Sam asked. </a:t>
            </a:r>
            <a:endParaRPr>
              <a:solidFill>
                <a:srgbClr val="000000"/>
              </a:solidFill>
            </a:endParaRPr>
          </a:p>
          <a:p>
            <a:pPr indent="-342900" lvl="0" marL="457200" rtl="0" algn="l">
              <a:lnSpc>
                <a:spcPct val="115000"/>
              </a:lnSpc>
              <a:spcBef>
                <a:spcPts val="0"/>
              </a:spcBef>
              <a:spcAft>
                <a:spcPts val="0"/>
              </a:spcAft>
              <a:buClr>
                <a:srgbClr val="000000"/>
              </a:buClr>
              <a:buSzPts val="1800"/>
              <a:buAutoNum type="arabicPeriod"/>
            </a:pPr>
            <a:r>
              <a:rPr lang="en-GB">
                <a:solidFill>
                  <a:srgbClr val="000000"/>
                </a:solidFill>
              </a:rPr>
              <a:t>The friends treehouse was where they met to play games.</a:t>
            </a:r>
            <a:endParaRPr>
              <a:solidFill>
                <a:srgbClr val="000000"/>
              </a:solidFill>
            </a:endParaRPr>
          </a:p>
          <a:p>
            <a:pPr indent="-342900" lvl="0" marL="457200" rtl="0" algn="l">
              <a:lnSpc>
                <a:spcPct val="115000"/>
              </a:lnSpc>
              <a:spcBef>
                <a:spcPts val="0"/>
              </a:spcBef>
              <a:spcAft>
                <a:spcPts val="0"/>
              </a:spcAft>
              <a:buClr>
                <a:srgbClr val="000000"/>
              </a:buClr>
              <a:buSzPts val="1800"/>
              <a:buAutoNum type="arabicPeriod"/>
            </a:pPr>
            <a:r>
              <a:rPr lang="en-GB">
                <a:solidFill>
                  <a:srgbClr val="000000"/>
                </a:solidFill>
              </a:rPr>
              <a:t>Theyd wanted to find Rebeccas exercise book but they couldnt see it anywhere.</a:t>
            </a:r>
            <a:endParaRPr>
              <a:solidFill>
                <a:srgbClr val="000000"/>
              </a:solidFill>
            </a:endParaRPr>
          </a:p>
        </p:txBody>
      </p:sp>
      <p:sp>
        <p:nvSpPr>
          <p:cNvPr id="684" name="Google Shape;684;p78"/>
          <p:cNvSpPr txBox="1"/>
          <p:nvPr/>
        </p:nvSpPr>
        <p:spPr>
          <a:xfrm>
            <a:off x="7991400" y="0"/>
            <a:ext cx="1152600" cy="428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Session 20</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8" name="Shape 688"/>
        <p:cNvGrpSpPr/>
        <p:nvPr/>
      </p:nvGrpSpPr>
      <p:grpSpPr>
        <a:xfrm>
          <a:off x="0" y="0"/>
          <a:ext cx="0" cy="0"/>
          <a:chOff x="0" y="0"/>
          <a:chExt cx="0" cy="0"/>
        </a:xfrm>
      </p:grpSpPr>
      <p:sp>
        <p:nvSpPr>
          <p:cNvPr id="689" name="Google Shape;689;p79"/>
          <p:cNvSpPr txBox="1"/>
          <p:nvPr>
            <p:ph type="title"/>
          </p:nvPr>
        </p:nvSpPr>
        <p:spPr>
          <a:xfrm>
            <a:off x="311700" y="8627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SzPts val="2800"/>
              <a:buNone/>
            </a:pPr>
            <a:r>
              <a:rPr b="1" lang="en-GB" sz="1800">
                <a:solidFill>
                  <a:srgbClr val="000000"/>
                </a:solidFill>
              </a:rPr>
              <a:t>Sentence Practice: </a:t>
            </a:r>
            <a:r>
              <a:rPr b="1" lang="en-GB" sz="1800">
                <a:solidFill>
                  <a:srgbClr val="38761D"/>
                </a:solidFill>
              </a:rPr>
              <a:t>De:</a:t>
            </a:r>
            <a:r>
              <a:rPr b="1" lang="en-GB" sz="1800">
                <a:solidFill>
                  <a:srgbClr val="FF0000"/>
                </a:solidFill>
              </a:rPr>
              <a:t>De</a:t>
            </a:r>
            <a:r>
              <a:rPr b="1" lang="en-GB" sz="1800">
                <a:solidFill>
                  <a:srgbClr val="1155CC"/>
                </a:solidFill>
              </a:rPr>
              <a:t> </a:t>
            </a:r>
            <a:r>
              <a:rPr b="1" lang="en-GB" sz="1800">
                <a:solidFill>
                  <a:srgbClr val="000000"/>
                </a:solidFill>
              </a:rPr>
              <a:t>sentences</a:t>
            </a:r>
            <a:endParaRPr b="1">
              <a:solidFill>
                <a:srgbClr val="000000"/>
              </a:solidFill>
            </a:endParaRPr>
          </a:p>
        </p:txBody>
      </p:sp>
      <p:sp>
        <p:nvSpPr>
          <p:cNvPr id="690" name="Google Shape;690;p79"/>
          <p:cNvSpPr txBox="1"/>
          <p:nvPr>
            <p:ph idx="1" type="body"/>
          </p:nvPr>
        </p:nvSpPr>
        <p:spPr>
          <a:xfrm>
            <a:off x="311700" y="909528"/>
            <a:ext cx="8520600" cy="791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800"/>
              <a:buNone/>
            </a:pPr>
            <a:r>
              <a:rPr lang="en-GB">
                <a:solidFill>
                  <a:srgbClr val="000000"/>
                </a:solidFill>
              </a:rPr>
              <a:t>Example: </a:t>
            </a:r>
            <a:r>
              <a:rPr lang="en-GB">
                <a:solidFill>
                  <a:srgbClr val="38761D"/>
                </a:solidFill>
              </a:rPr>
              <a:t>Cheetahs are remarkable animals</a:t>
            </a:r>
            <a:r>
              <a:rPr lang="en-GB">
                <a:solidFill>
                  <a:srgbClr val="000000"/>
                </a:solidFill>
              </a:rPr>
              <a:t>: </a:t>
            </a:r>
            <a:r>
              <a:rPr lang="en-GB">
                <a:solidFill>
                  <a:srgbClr val="FF0000"/>
                </a:solidFill>
              </a:rPr>
              <a:t>they can run up to the speed of 93km per hour.</a:t>
            </a:r>
            <a:endParaRPr>
              <a:solidFill>
                <a:srgbClr val="FF0000"/>
              </a:solidFill>
            </a:endParaRPr>
          </a:p>
          <a:p>
            <a:pPr indent="0" lvl="0" marL="0" rtl="0" algn="l">
              <a:lnSpc>
                <a:spcPct val="115000"/>
              </a:lnSpc>
              <a:spcBef>
                <a:spcPts val="0"/>
              </a:spcBef>
              <a:spcAft>
                <a:spcPts val="0"/>
              </a:spcAft>
              <a:buSzPts val="1800"/>
              <a:buNone/>
            </a:pPr>
            <a:r>
              <a:t/>
            </a:r>
            <a:endParaRPr/>
          </a:p>
          <a:p>
            <a:pPr indent="0" lvl="0" marL="0" rtl="0" algn="l">
              <a:lnSpc>
                <a:spcPct val="115000"/>
              </a:lnSpc>
              <a:spcBef>
                <a:spcPts val="1600"/>
              </a:spcBef>
              <a:spcAft>
                <a:spcPts val="0"/>
              </a:spcAft>
              <a:buSzPts val="1800"/>
              <a:buNone/>
            </a:pPr>
            <a:r>
              <a:rPr lang="en-GB"/>
              <a:t> </a:t>
            </a:r>
            <a:endParaRPr/>
          </a:p>
          <a:p>
            <a:pPr indent="0" lvl="0" marL="0" rtl="0" algn="l">
              <a:lnSpc>
                <a:spcPct val="115000"/>
              </a:lnSpc>
              <a:spcBef>
                <a:spcPts val="1600"/>
              </a:spcBef>
              <a:spcAft>
                <a:spcPts val="1600"/>
              </a:spcAft>
              <a:buSzPts val="1800"/>
              <a:buNone/>
            </a:pPr>
            <a:r>
              <a:t/>
            </a:r>
            <a:endParaRPr/>
          </a:p>
        </p:txBody>
      </p:sp>
      <p:pic>
        <p:nvPicPr>
          <p:cNvPr id="691" name="Google Shape;691;p79"/>
          <p:cNvPicPr preferRelativeResize="0"/>
          <p:nvPr/>
        </p:nvPicPr>
        <p:blipFill rotWithShape="1">
          <a:blip r:embed="rId3">
            <a:alphaModFix/>
          </a:blip>
          <a:srcRect b="0" l="0" r="0" t="0"/>
          <a:stretch/>
        </p:blipFill>
        <p:spPr>
          <a:xfrm>
            <a:off x="484376" y="4215089"/>
            <a:ext cx="1134400" cy="791825"/>
          </a:xfrm>
          <a:prstGeom prst="rect">
            <a:avLst/>
          </a:prstGeom>
          <a:noFill/>
          <a:ln>
            <a:noFill/>
          </a:ln>
        </p:spPr>
      </p:pic>
      <p:sp>
        <p:nvSpPr>
          <p:cNvPr id="692" name="Google Shape;692;p79"/>
          <p:cNvSpPr/>
          <p:nvPr/>
        </p:nvSpPr>
        <p:spPr>
          <a:xfrm>
            <a:off x="1708950" y="4279950"/>
            <a:ext cx="4920300" cy="662100"/>
          </a:xfrm>
          <a:prstGeom prst="roundRect">
            <a:avLst>
              <a:gd fmla="val 16667" name="adj"/>
            </a:avLst>
          </a:prstGeom>
          <a:solidFill>
            <a:srgbClr val="EEEEEE"/>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rgbClr val="000000"/>
                </a:solidFill>
                <a:latin typeface="Arial"/>
                <a:ea typeface="Arial"/>
                <a:cs typeface="Arial"/>
                <a:sym typeface="Arial"/>
              </a:rPr>
              <a:t>Write your own De:De sentences from scratch.</a:t>
            </a:r>
            <a:endParaRPr b="0" i="0" sz="1800" u="none" cap="none" strike="noStrike">
              <a:solidFill>
                <a:srgbClr val="000000"/>
              </a:solidFill>
              <a:latin typeface="Arial"/>
              <a:ea typeface="Arial"/>
              <a:cs typeface="Arial"/>
              <a:sym typeface="Arial"/>
            </a:endParaRPr>
          </a:p>
        </p:txBody>
      </p:sp>
      <p:sp>
        <p:nvSpPr>
          <p:cNvPr id="693" name="Google Shape;693;p79"/>
          <p:cNvSpPr txBox="1"/>
          <p:nvPr/>
        </p:nvSpPr>
        <p:spPr>
          <a:xfrm>
            <a:off x="7991400" y="0"/>
            <a:ext cx="1152600" cy="428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Session 20</a:t>
            </a:r>
            <a:endParaRPr b="0" i="0" sz="1400" u="none" cap="none" strike="noStrike">
              <a:solidFill>
                <a:srgbClr val="000000"/>
              </a:solidFill>
              <a:latin typeface="Arial"/>
              <a:ea typeface="Arial"/>
              <a:cs typeface="Arial"/>
              <a:sym typeface="Arial"/>
            </a:endParaRPr>
          </a:p>
        </p:txBody>
      </p:sp>
      <p:sp>
        <p:nvSpPr>
          <p:cNvPr id="694" name="Google Shape;694;p79"/>
          <p:cNvSpPr txBox="1"/>
          <p:nvPr/>
        </p:nvSpPr>
        <p:spPr>
          <a:xfrm>
            <a:off x="484375" y="1701225"/>
            <a:ext cx="8022900" cy="2375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rgbClr val="000000"/>
                </a:solidFill>
                <a:latin typeface="Arial"/>
                <a:ea typeface="Arial"/>
                <a:cs typeface="Arial"/>
                <a:sym typeface="Arial"/>
              </a:rPr>
              <a:t>Complete the detail section of these sentences:</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a:p>
            <a:pPr indent="-342900" lvl="0" marL="457200" marR="0" rtl="0" algn="l">
              <a:lnSpc>
                <a:spcPct val="100000"/>
              </a:lnSpc>
              <a:spcBef>
                <a:spcPts val="0"/>
              </a:spcBef>
              <a:spcAft>
                <a:spcPts val="0"/>
              </a:spcAft>
              <a:buClr>
                <a:srgbClr val="000000"/>
              </a:buClr>
              <a:buSzPts val="1800"/>
              <a:buFont typeface="Arial"/>
              <a:buAutoNum type="arabicPeriod"/>
            </a:pPr>
            <a:r>
              <a:rPr b="0" i="0" lang="en-GB" sz="1800" u="none" cap="none" strike="noStrike">
                <a:solidFill>
                  <a:srgbClr val="000000"/>
                </a:solidFill>
                <a:latin typeface="Arial"/>
                <a:ea typeface="Arial"/>
                <a:cs typeface="Arial"/>
                <a:sym typeface="Arial"/>
              </a:rPr>
              <a:t>The Sharples Bacc is brilliant:</a:t>
            </a:r>
            <a:endParaRPr b="0" i="0" sz="1800" u="none" cap="none" strike="noStrike">
              <a:solidFill>
                <a:srgbClr val="000000"/>
              </a:solidFill>
              <a:latin typeface="Arial"/>
              <a:ea typeface="Arial"/>
              <a:cs typeface="Arial"/>
              <a:sym typeface="Arial"/>
            </a:endParaRPr>
          </a:p>
          <a:p>
            <a:pPr indent="-342900" lvl="0" marL="457200" marR="0" rtl="0" algn="l">
              <a:lnSpc>
                <a:spcPct val="100000"/>
              </a:lnSpc>
              <a:spcBef>
                <a:spcPts val="0"/>
              </a:spcBef>
              <a:spcAft>
                <a:spcPts val="0"/>
              </a:spcAft>
              <a:buClr>
                <a:srgbClr val="000000"/>
              </a:buClr>
              <a:buSzPts val="1800"/>
              <a:buFont typeface="Arial"/>
              <a:buAutoNum type="arabicPeriod"/>
            </a:pPr>
            <a:r>
              <a:rPr b="0" i="0" lang="en-GB" sz="1800" u="none" cap="none" strike="noStrike">
                <a:solidFill>
                  <a:srgbClr val="000000"/>
                </a:solidFill>
                <a:latin typeface="Arial"/>
                <a:ea typeface="Arial"/>
                <a:cs typeface="Arial"/>
                <a:sym typeface="Arial"/>
              </a:rPr>
              <a:t>Being a subject ambassador is brilliant:</a:t>
            </a:r>
            <a:endParaRPr b="0" i="0" sz="1800" u="none" cap="none" strike="noStrike">
              <a:solidFill>
                <a:srgbClr val="000000"/>
              </a:solidFill>
              <a:latin typeface="Arial"/>
              <a:ea typeface="Arial"/>
              <a:cs typeface="Arial"/>
              <a:sym typeface="Arial"/>
            </a:endParaRPr>
          </a:p>
          <a:p>
            <a:pPr indent="-342900" lvl="0" marL="457200" marR="0" rtl="0" algn="l">
              <a:lnSpc>
                <a:spcPct val="100000"/>
              </a:lnSpc>
              <a:spcBef>
                <a:spcPts val="0"/>
              </a:spcBef>
              <a:spcAft>
                <a:spcPts val="0"/>
              </a:spcAft>
              <a:buClr>
                <a:srgbClr val="000000"/>
              </a:buClr>
              <a:buSzPts val="1800"/>
              <a:buFont typeface="Arial"/>
              <a:buAutoNum type="arabicPeriod"/>
            </a:pPr>
            <a:r>
              <a:rPr b="0" i="0" lang="en-GB" sz="1800" u="none" cap="none" strike="noStrike">
                <a:solidFill>
                  <a:srgbClr val="000000"/>
                </a:solidFill>
                <a:latin typeface="Arial"/>
                <a:ea typeface="Arial"/>
                <a:cs typeface="Arial"/>
                <a:sym typeface="Arial"/>
              </a:rPr>
              <a:t>Sharples School is the best:</a:t>
            </a:r>
            <a:endParaRPr b="0" i="0" sz="1800" u="none" cap="none" strike="noStrike">
              <a:solidFill>
                <a:srgbClr val="000000"/>
              </a:solidFill>
              <a:latin typeface="Arial"/>
              <a:ea typeface="Arial"/>
              <a:cs typeface="Arial"/>
              <a:sym typeface="Arial"/>
            </a:endParaRPr>
          </a:p>
          <a:p>
            <a:pPr indent="-342900" lvl="0" marL="457200" marR="0" rtl="0" algn="l">
              <a:lnSpc>
                <a:spcPct val="100000"/>
              </a:lnSpc>
              <a:spcBef>
                <a:spcPts val="0"/>
              </a:spcBef>
              <a:spcAft>
                <a:spcPts val="0"/>
              </a:spcAft>
              <a:buClr>
                <a:srgbClr val="000000"/>
              </a:buClr>
              <a:buSzPts val="1800"/>
              <a:buFont typeface="Arial"/>
              <a:buAutoNum type="arabicPeriod"/>
            </a:pPr>
            <a:r>
              <a:rPr b="0" i="0" lang="en-GB" sz="1800" u="none" cap="none" strike="noStrike">
                <a:solidFill>
                  <a:srgbClr val="000000"/>
                </a:solidFill>
                <a:latin typeface="Arial"/>
                <a:ea typeface="Arial"/>
                <a:cs typeface="Arial"/>
                <a:sym typeface="Arial"/>
              </a:rPr>
              <a:t>English lessons are very useful:</a:t>
            </a:r>
            <a:endParaRPr b="0" i="0" sz="1800" u="none" cap="none" strike="noStrike">
              <a:solidFill>
                <a:srgbClr val="000000"/>
              </a:solidFill>
              <a:latin typeface="Arial"/>
              <a:ea typeface="Arial"/>
              <a:cs typeface="Arial"/>
              <a:sym typeface="Arial"/>
            </a:endParaRPr>
          </a:p>
          <a:p>
            <a:pPr indent="-342900" lvl="0" marL="457200" marR="0" rtl="0" algn="l">
              <a:lnSpc>
                <a:spcPct val="100000"/>
              </a:lnSpc>
              <a:spcBef>
                <a:spcPts val="0"/>
              </a:spcBef>
              <a:spcAft>
                <a:spcPts val="0"/>
              </a:spcAft>
              <a:buClr>
                <a:srgbClr val="000000"/>
              </a:buClr>
              <a:buSzPts val="1800"/>
              <a:buFont typeface="Arial"/>
              <a:buAutoNum type="arabicPeriod"/>
            </a:pPr>
            <a:r>
              <a:rPr b="0" i="0" lang="en-GB" sz="1800" u="none" cap="none" strike="noStrike">
                <a:solidFill>
                  <a:srgbClr val="000000"/>
                </a:solidFill>
                <a:latin typeface="Arial"/>
                <a:ea typeface="Arial"/>
                <a:cs typeface="Arial"/>
                <a:sym typeface="Arial"/>
              </a:rPr>
              <a:t>Clubs are amazing:</a:t>
            </a:r>
            <a:endParaRPr b="0" i="0" sz="1800" u="none" cap="none" strike="noStrike">
              <a:solidFill>
                <a:srgbClr val="000000"/>
              </a:solidFill>
              <a:latin typeface="Arial"/>
              <a:ea typeface="Arial"/>
              <a:cs typeface="Arial"/>
              <a:sym typeface="Arial"/>
            </a:endParaRPr>
          </a:p>
        </p:txBody>
      </p:sp>
      <p:sp>
        <p:nvSpPr>
          <p:cNvPr id="695" name="Google Shape;695;p79"/>
          <p:cNvSpPr txBox="1"/>
          <p:nvPr/>
        </p:nvSpPr>
        <p:spPr>
          <a:xfrm>
            <a:off x="2125625" y="642825"/>
            <a:ext cx="2524800" cy="266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1" i="0" lang="en-GB" sz="1400" u="none" cap="none" strike="noStrike">
                <a:solidFill>
                  <a:srgbClr val="38761D"/>
                </a:solidFill>
                <a:latin typeface="Arial"/>
                <a:ea typeface="Arial"/>
                <a:cs typeface="Arial"/>
                <a:sym typeface="Arial"/>
              </a:rPr>
              <a:t>Description</a:t>
            </a:r>
            <a:endParaRPr b="1" i="0" sz="1400" u="none" cap="none" strike="noStrike">
              <a:solidFill>
                <a:srgbClr val="38761D"/>
              </a:solidFill>
              <a:latin typeface="Arial"/>
              <a:ea typeface="Arial"/>
              <a:cs typeface="Arial"/>
              <a:sym typeface="Arial"/>
            </a:endParaRPr>
          </a:p>
        </p:txBody>
      </p:sp>
      <p:sp>
        <p:nvSpPr>
          <p:cNvPr id="696" name="Google Shape;696;p79"/>
          <p:cNvSpPr txBox="1"/>
          <p:nvPr/>
        </p:nvSpPr>
        <p:spPr>
          <a:xfrm>
            <a:off x="5460175" y="580075"/>
            <a:ext cx="2524800" cy="266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1" i="0" lang="en-GB" sz="1400" u="none" cap="none" strike="noStrike">
                <a:solidFill>
                  <a:srgbClr val="FF0000"/>
                </a:solidFill>
                <a:latin typeface="Arial"/>
                <a:ea typeface="Arial"/>
                <a:cs typeface="Arial"/>
                <a:sym typeface="Arial"/>
              </a:rPr>
              <a:t>Detail</a:t>
            </a:r>
            <a:endParaRPr b="1" i="0" sz="1400" u="none" cap="none" strike="noStrike">
              <a:solidFill>
                <a:srgbClr val="FF0000"/>
              </a:solidFill>
              <a:latin typeface="Arial"/>
              <a:ea typeface="Arial"/>
              <a:cs typeface="Arial"/>
              <a:sym typeface="Arial"/>
            </a:endParaRPr>
          </a:p>
        </p:txBody>
      </p:sp>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0" name="Shape 700"/>
        <p:cNvGrpSpPr/>
        <p:nvPr/>
      </p:nvGrpSpPr>
      <p:grpSpPr>
        <a:xfrm>
          <a:off x="0" y="0"/>
          <a:ext cx="0" cy="0"/>
          <a:chOff x="0" y="0"/>
          <a:chExt cx="0" cy="0"/>
        </a:xfrm>
      </p:grpSpPr>
      <p:sp>
        <p:nvSpPr>
          <p:cNvPr id="701" name="Google Shape;701;p80"/>
          <p:cNvSpPr txBox="1"/>
          <p:nvPr>
            <p:ph type="title"/>
          </p:nvPr>
        </p:nvSpPr>
        <p:spPr>
          <a:xfrm>
            <a:off x="361725" y="11992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b="1" lang="en-GB"/>
              <a:t>Writing Workshop</a:t>
            </a:r>
            <a:endParaRPr b="1"/>
          </a:p>
        </p:txBody>
      </p:sp>
      <p:sp>
        <p:nvSpPr>
          <p:cNvPr id="702" name="Google Shape;702;p80"/>
          <p:cNvSpPr txBox="1"/>
          <p:nvPr>
            <p:ph idx="1" type="body"/>
          </p:nvPr>
        </p:nvSpPr>
        <p:spPr>
          <a:xfrm>
            <a:off x="361725" y="692625"/>
            <a:ext cx="8520600" cy="3416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800"/>
              <a:buNone/>
            </a:pPr>
            <a:r>
              <a:rPr lang="en-GB">
                <a:solidFill>
                  <a:schemeClr val="dk1"/>
                </a:solidFill>
              </a:rPr>
              <a:t>Think about how you could describe the Sharples Bacc.</a:t>
            </a:r>
            <a:r>
              <a:rPr lang="en-GB">
                <a:solidFill>
                  <a:srgbClr val="000000"/>
                </a:solidFill>
              </a:rPr>
              <a:t>  </a:t>
            </a:r>
            <a:r>
              <a:rPr b="1" lang="en-GB">
                <a:solidFill>
                  <a:srgbClr val="000000"/>
                </a:solidFill>
              </a:rPr>
              <a:t>Write three </a:t>
            </a:r>
            <a:r>
              <a:rPr b="1" lang="en-GB">
                <a:solidFill>
                  <a:srgbClr val="38761D"/>
                </a:solidFill>
              </a:rPr>
              <a:t>De:</a:t>
            </a:r>
            <a:r>
              <a:rPr b="1" lang="en-GB">
                <a:solidFill>
                  <a:srgbClr val="FF0000"/>
                </a:solidFill>
              </a:rPr>
              <a:t>De</a:t>
            </a:r>
            <a:r>
              <a:rPr b="1" lang="en-GB">
                <a:solidFill>
                  <a:srgbClr val="1155CC"/>
                </a:solidFill>
              </a:rPr>
              <a:t> </a:t>
            </a:r>
            <a:r>
              <a:rPr b="1" lang="en-GB">
                <a:solidFill>
                  <a:schemeClr val="dk1"/>
                </a:solidFill>
              </a:rPr>
              <a:t>sentences</a:t>
            </a:r>
            <a:r>
              <a:rPr b="1" lang="en-GB">
                <a:solidFill>
                  <a:srgbClr val="000000"/>
                </a:solidFill>
              </a:rPr>
              <a:t>.</a:t>
            </a:r>
            <a:r>
              <a:rPr lang="en-GB">
                <a:solidFill>
                  <a:srgbClr val="000000"/>
                </a:solidFill>
              </a:rPr>
              <a:t>  These sentences need to be perfect before they go into the Sentence Store.</a:t>
            </a:r>
            <a:endParaRPr>
              <a:solidFill>
                <a:srgbClr val="000000"/>
              </a:solidFill>
            </a:endParaRPr>
          </a:p>
          <a:p>
            <a:pPr indent="0" lvl="0" marL="0" rtl="0" algn="l">
              <a:lnSpc>
                <a:spcPct val="115000"/>
              </a:lnSpc>
              <a:spcBef>
                <a:spcPts val="1600"/>
              </a:spcBef>
              <a:spcAft>
                <a:spcPts val="0"/>
              </a:spcAft>
              <a:buSzPts val="1800"/>
              <a:buNone/>
            </a:pPr>
            <a:r>
              <a:t/>
            </a:r>
            <a:endParaRPr b="1" u="sng">
              <a:solidFill>
                <a:srgbClr val="000000"/>
              </a:solidFill>
            </a:endParaRPr>
          </a:p>
          <a:p>
            <a:pPr indent="0" lvl="0" marL="0" rtl="0" algn="l">
              <a:lnSpc>
                <a:spcPct val="115000"/>
              </a:lnSpc>
              <a:spcBef>
                <a:spcPts val="1600"/>
              </a:spcBef>
              <a:spcAft>
                <a:spcPts val="0"/>
              </a:spcAft>
              <a:buSzPts val="1800"/>
              <a:buNone/>
            </a:pPr>
            <a:r>
              <a:rPr b="1" lang="en-GB" u="sng">
                <a:solidFill>
                  <a:schemeClr val="dk1"/>
                </a:solidFill>
              </a:rPr>
              <a:t>Self-Assessment Check</a:t>
            </a:r>
            <a:endParaRPr b="1" u="sng">
              <a:solidFill>
                <a:schemeClr val="dk1"/>
              </a:solidFill>
            </a:endParaRPr>
          </a:p>
          <a:p>
            <a:pPr indent="-317500" lvl="0" marL="457200" rtl="0" algn="l">
              <a:lnSpc>
                <a:spcPct val="115000"/>
              </a:lnSpc>
              <a:spcBef>
                <a:spcPts val="0"/>
              </a:spcBef>
              <a:spcAft>
                <a:spcPts val="0"/>
              </a:spcAft>
              <a:buClr>
                <a:schemeClr val="dk1"/>
              </a:buClr>
              <a:buSzPts val="1400"/>
              <a:buChar char="●"/>
            </a:pPr>
            <a:r>
              <a:rPr lang="en-GB">
                <a:solidFill>
                  <a:schemeClr val="dk1"/>
                </a:solidFill>
              </a:rPr>
              <a:t>Is my writing punctuated correctly?</a:t>
            </a:r>
            <a:endParaRPr>
              <a:solidFill>
                <a:schemeClr val="dk1"/>
              </a:solidFill>
            </a:endParaRPr>
          </a:p>
          <a:p>
            <a:pPr indent="-342900" lvl="0" marL="457200" rtl="0" algn="l">
              <a:lnSpc>
                <a:spcPct val="115000"/>
              </a:lnSpc>
              <a:spcBef>
                <a:spcPts val="0"/>
              </a:spcBef>
              <a:spcAft>
                <a:spcPts val="0"/>
              </a:spcAft>
              <a:buClr>
                <a:schemeClr val="dk1"/>
              </a:buClr>
              <a:buSzPts val="1800"/>
              <a:buChar char="●"/>
            </a:pPr>
            <a:r>
              <a:rPr lang="en-GB">
                <a:solidFill>
                  <a:schemeClr val="dk1"/>
                </a:solidFill>
              </a:rPr>
              <a:t>Could I improve the vocabulary?</a:t>
            </a:r>
            <a:endParaRPr>
              <a:solidFill>
                <a:schemeClr val="dk1"/>
              </a:solidFill>
            </a:endParaRPr>
          </a:p>
          <a:p>
            <a:pPr indent="-342900" lvl="0" marL="457200" rtl="0" algn="l">
              <a:lnSpc>
                <a:spcPct val="115000"/>
              </a:lnSpc>
              <a:spcBef>
                <a:spcPts val="0"/>
              </a:spcBef>
              <a:spcAft>
                <a:spcPts val="0"/>
              </a:spcAft>
              <a:buClr>
                <a:schemeClr val="dk1"/>
              </a:buClr>
              <a:buSzPts val="1800"/>
              <a:buChar char="●"/>
            </a:pPr>
            <a:r>
              <a:rPr lang="en-GB">
                <a:solidFill>
                  <a:schemeClr val="dk1"/>
                </a:solidFill>
              </a:rPr>
              <a:t>Is my tone friendly and persuasive?</a:t>
            </a:r>
            <a:endParaRPr>
              <a:solidFill>
                <a:schemeClr val="dk1"/>
              </a:solidFill>
            </a:endParaRPr>
          </a:p>
          <a:p>
            <a:pPr indent="-342900" lvl="0" marL="457200" rtl="0" algn="l">
              <a:lnSpc>
                <a:spcPct val="115000"/>
              </a:lnSpc>
              <a:spcBef>
                <a:spcPts val="0"/>
              </a:spcBef>
              <a:spcAft>
                <a:spcPts val="0"/>
              </a:spcAft>
              <a:buClr>
                <a:schemeClr val="dk1"/>
              </a:buClr>
              <a:buSzPts val="1800"/>
              <a:buChar char="●"/>
            </a:pPr>
            <a:r>
              <a:rPr lang="en-GB">
                <a:solidFill>
                  <a:schemeClr val="dk1"/>
                </a:solidFill>
              </a:rPr>
              <a:t>Could I make my detail more specific?</a:t>
            </a:r>
            <a:endParaRPr>
              <a:solidFill>
                <a:schemeClr val="dk1"/>
              </a:solidFill>
            </a:endParaRPr>
          </a:p>
        </p:txBody>
      </p:sp>
      <p:pic>
        <p:nvPicPr>
          <p:cNvPr id="703" name="Google Shape;703;p80"/>
          <p:cNvPicPr preferRelativeResize="0"/>
          <p:nvPr/>
        </p:nvPicPr>
        <p:blipFill rotWithShape="1">
          <a:blip r:embed="rId3">
            <a:alphaModFix/>
          </a:blip>
          <a:srcRect b="0" l="0" r="0" t="0"/>
          <a:stretch/>
        </p:blipFill>
        <p:spPr>
          <a:xfrm>
            <a:off x="474851" y="4103901"/>
            <a:ext cx="1134400" cy="791825"/>
          </a:xfrm>
          <a:prstGeom prst="rect">
            <a:avLst/>
          </a:prstGeom>
          <a:noFill/>
          <a:ln>
            <a:noFill/>
          </a:ln>
        </p:spPr>
      </p:pic>
      <p:sp>
        <p:nvSpPr>
          <p:cNvPr id="704" name="Google Shape;704;p80"/>
          <p:cNvSpPr txBox="1"/>
          <p:nvPr/>
        </p:nvSpPr>
        <p:spPr>
          <a:xfrm>
            <a:off x="1742350" y="4372950"/>
            <a:ext cx="4172700" cy="522600"/>
          </a:xfrm>
          <a:prstGeom prst="rect">
            <a:avLst/>
          </a:prstGeom>
          <a:noFill/>
          <a:ln>
            <a:noFill/>
          </a:ln>
        </p:spPr>
        <p:txBody>
          <a:bodyPr anchorCtr="0" anchor="t" bIns="91425" lIns="91425" spcFirstLastPara="1" rIns="91425" wrap="square" tIns="91425">
            <a:noAutofit/>
          </a:bodyPr>
          <a:lstStyle/>
          <a:p>
            <a:pPr indent="-342900" lvl="0" marL="457200" marR="0" rtl="0" algn="l">
              <a:lnSpc>
                <a:spcPct val="100000"/>
              </a:lnSpc>
              <a:spcBef>
                <a:spcPts val="0"/>
              </a:spcBef>
              <a:spcAft>
                <a:spcPts val="0"/>
              </a:spcAft>
              <a:buClr>
                <a:srgbClr val="000000"/>
              </a:buClr>
              <a:buSzPts val="1800"/>
              <a:buFont typeface="Arial"/>
              <a:buChar char="●"/>
            </a:pPr>
            <a:r>
              <a:rPr b="0" i="0" lang="en-GB" sz="1800" u="none" cap="none" strike="noStrike">
                <a:solidFill>
                  <a:srgbClr val="000000"/>
                </a:solidFill>
                <a:latin typeface="Arial"/>
                <a:ea typeface="Arial"/>
                <a:cs typeface="Arial"/>
                <a:sym typeface="Arial"/>
              </a:rPr>
              <a:t>Could I add figurative language?</a:t>
            </a:r>
            <a:endParaRPr b="0" i="0" sz="1800" u="none" cap="none" strike="noStrike">
              <a:solidFill>
                <a:srgbClr val="000000"/>
              </a:solidFill>
              <a:latin typeface="Arial"/>
              <a:ea typeface="Arial"/>
              <a:cs typeface="Arial"/>
              <a:sym typeface="Arial"/>
            </a:endParaRPr>
          </a:p>
        </p:txBody>
      </p:sp>
      <p:pic>
        <p:nvPicPr>
          <p:cNvPr id="705" name="Google Shape;705;p80"/>
          <p:cNvPicPr preferRelativeResize="0"/>
          <p:nvPr/>
        </p:nvPicPr>
        <p:blipFill rotWithShape="1">
          <a:blip r:embed="rId4">
            <a:alphaModFix/>
          </a:blip>
          <a:srcRect b="11300" l="10127" r="11545" t="21832"/>
          <a:stretch/>
        </p:blipFill>
        <p:spPr>
          <a:xfrm>
            <a:off x="5724525" y="2833275"/>
            <a:ext cx="1169700" cy="1212300"/>
          </a:xfrm>
          <a:prstGeom prst="rect">
            <a:avLst/>
          </a:prstGeom>
          <a:noFill/>
          <a:ln>
            <a:noFill/>
          </a:ln>
        </p:spPr>
      </p:pic>
      <p:sp>
        <p:nvSpPr>
          <p:cNvPr id="706" name="Google Shape;706;p80"/>
          <p:cNvSpPr txBox="1"/>
          <p:nvPr/>
        </p:nvSpPr>
        <p:spPr>
          <a:xfrm>
            <a:off x="6894225" y="2833275"/>
            <a:ext cx="2175900" cy="21876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chemeClr val="dk1"/>
                </a:solidFill>
                <a:latin typeface="Arial"/>
                <a:ea typeface="Arial"/>
                <a:cs typeface="Arial"/>
                <a:sym typeface="Arial"/>
              </a:rPr>
              <a:t>When your three sentences are perfect, write them neatly into your Sentence Store.</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chemeClr val="dk1"/>
                </a:solidFill>
                <a:latin typeface="Arial"/>
                <a:ea typeface="Arial"/>
                <a:cs typeface="Arial"/>
                <a:sym typeface="Arial"/>
              </a:rPr>
              <a:t>You will need these sentences when you write your story.</a:t>
            </a:r>
            <a:endParaRPr b="0" i="0" sz="1400" u="none" cap="none" strike="noStrike">
              <a:solidFill>
                <a:srgbClr val="000000"/>
              </a:solidFill>
              <a:latin typeface="Arial"/>
              <a:ea typeface="Arial"/>
              <a:cs typeface="Arial"/>
              <a:sym typeface="Arial"/>
            </a:endParaRPr>
          </a:p>
        </p:txBody>
      </p:sp>
      <p:sp>
        <p:nvSpPr>
          <p:cNvPr id="707" name="Google Shape;707;p80"/>
          <p:cNvSpPr txBox="1"/>
          <p:nvPr/>
        </p:nvSpPr>
        <p:spPr>
          <a:xfrm>
            <a:off x="7926950" y="0"/>
            <a:ext cx="1152600" cy="428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Session 20</a:t>
            </a:r>
            <a:endParaRPr b="0" i="0" sz="1400" u="none" cap="none" strike="noStrike">
              <a:solidFill>
                <a:srgbClr val="000000"/>
              </a:solidFill>
              <a:latin typeface="Arial"/>
              <a:ea typeface="Arial"/>
              <a:cs typeface="Arial"/>
              <a:sym typeface="Arial"/>
            </a:endParaRPr>
          </a:p>
        </p:txBody>
      </p:sp>
      <p:sp>
        <p:nvSpPr>
          <p:cNvPr id="708" name="Google Shape;708;p80"/>
          <p:cNvSpPr txBox="1"/>
          <p:nvPr/>
        </p:nvSpPr>
        <p:spPr>
          <a:xfrm>
            <a:off x="854625" y="1277225"/>
            <a:ext cx="4516200" cy="526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2" name="Shape 712"/>
        <p:cNvGrpSpPr/>
        <p:nvPr/>
      </p:nvGrpSpPr>
      <p:grpSpPr>
        <a:xfrm>
          <a:off x="0" y="0"/>
          <a:ext cx="0" cy="0"/>
          <a:chOff x="0" y="0"/>
          <a:chExt cx="0" cy="0"/>
        </a:xfrm>
      </p:grpSpPr>
      <p:sp>
        <p:nvSpPr>
          <p:cNvPr id="713" name="Google Shape;713;p81"/>
          <p:cNvSpPr txBox="1"/>
          <p:nvPr/>
        </p:nvSpPr>
        <p:spPr>
          <a:xfrm>
            <a:off x="191750" y="256250"/>
            <a:ext cx="8811600" cy="28956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500"/>
              <a:buFont typeface="Arial"/>
              <a:buNone/>
            </a:pPr>
            <a:r>
              <a:rPr b="1" i="0" lang="en-GB" sz="1500" u="none" cap="none" strike="noStrike">
                <a:solidFill>
                  <a:schemeClr val="dk1"/>
                </a:solidFill>
                <a:highlight>
                  <a:srgbClr val="FFFFFF"/>
                </a:highlight>
                <a:latin typeface="Times New Roman"/>
                <a:ea typeface="Times New Roman"/>
                <a:cs typeface="Times New Roman"/>
                <a:sym typeface="Times New Roman"/>
              </a:rPr>
              <a:t>A Walk in the Woods by Bill Bryson</a:t>
            </a:r>
            <a:endParaRPr b="1" i="0" sz="1500" u="none" cap="none" strike="noStrike">
              <a:solidFill>
                <a:schemeClr val="dk1"/>
              </a:solidFill>
              <a:highlight>
                <a:srgbClr val="FFFFFF"/>
              </a:highlight>
              <a:latin typeface="Times New Roman"/>
              <a:ea typeface="Times New Roman"/>
              <a:cs typeface="Times New Roman"/>
              <a:sym typeface="Times New Roman"/>
            </a:endParaRPr>
          </a:p>
          <a:p>
            <a:pPr indent="0" lvl="0" marL="0" marR="0" rtl="0" algn="l">
              <a:lnSpc>
                <a:spcPct val="100000"/>
              </a:lnSpc>
              <a:spcBef>
                <a:spcPts val="0"/>
              </a:spcBef>
              <a:spcAft>
                <a:spcPts val="0"/>
              </a:spcAft>
              <a:buClr>
                <a:srgbClr val="000000"/>
              </a:buClr>
              <a:buSzPts val="1500"/>
              <a:buFont typeface="Arial"/>
              <a:buNone/>
            </a:pPr>
            <a:r>
              <a:t/>
            </a:r>
            <a:endParaRPr b="1" i="0" sz="1500" u="none" cap="none" strike="noStrike">
              <a:solidFill>
                <a:schemeClr val="dk1"/>
              </a:solidFill>
              <a:highlight>
                <a:srgbClr val="FFFFFF"/>
              </a:highlight>
              <a:latin typeface="Times New Roman"/>
              <a:ea typeface="Times New Roman"/>
              <a:cs typeface="Times New Roman"/>
              <a:sym typeface="Times New Roman"/>
            </a:endParaRPr>
          </a:p>
          <a:p>
            <a:pPr indent="0" lvl="0" marL="0" marR="0" rtl="0" algn="l">
              <a:lnSpc>
                <a:spcPct val="100000"/>
              </a:lnSpc>
              <a:spcBef>
                <a:spcPts val="0"/>
              </a:spcBef>
              <a:spcAft>
                <a:spcPts val="0"/>
              </a:spcAft>
              <a:buClr>
                <a:srgbClr val="000000"/>
              </a:buClr>
              <a:buSzPts val="1500"/>
              <a:buFont typeface="Arial"/>
              <a:buNone/>
            </a:pPr>
            <a:r>
              <a:rPr b="0" i="0" lang="en-GB" sz="1500" u="none" cap="none" strike="noStrike">
                <a:solidFill>
                  <a:schemeClr val="dk1"/>
                </a:solidFill>
                <a:highlight>
                  <a:srgbClr val="FFFFFF"/>
                </a:highlight>
                <a:latin typeface="Times New Roman"/>
                <a:ea typeface="Times New Roman"/>
                <a:cs typeface="Times New Roman"/>
                <a:sym typeface="Times New Roman"/>
              </a:rPr>
              <a:t>Imagine, if you will, lying in the dark alone in a little tent, nothing but a few microns of trembling nylon between you and the chill night air, listening to a 400-pound bear moving around your campsite. </a:t>
            </a:r>
            <a:r>
              <a:rPr b="0" i="0" lang="en-GB" sz="1500" u="none" cap="none" strike="noStrike">
                <a:solidFill>
                  <a:srgbClr val="FF0000"/>
                </a:solidFill>
                <a:highlight>
                  <a:srgbClr val="FFFFFF"/>
                </a:highlight>
                <a:latin typeface="Times New Roman"/>
                <a:ea typeface="Times New Roman"/>
                <a:cs typeface="Times New Roman"/>
                <a:sym typeface="Times New Roman"/>
              </a:rPr>
              <a:t>Imagine its quiet grunts and mysterious snufflings, the clatter of upended cookware and sounds of moist gnawings, the pad of its feet and the heaviness of its breath, the singing brush of its haunch along your tent side.</a:t>
            </a:r>
            <a:r>
              <a:rPr b="0" i="0" lang="en-GB" sz="1500" u="none" cap="none" strike="noStrike">
                <a:solidFill>
                  <a:schemeClr val="dk1"/>
                </a:solidFill>
                <a:highlight>
                  <a:srgbClr val="FFFFFF"/>
                </a:highlight>
                <a:latin typeface="Times New Roman"/>
                <a:ea typeface="Times New Roman"/>
                <a:cs typeface="Times New Roman"/>
                <a:sym typeface="Times New Roman"/>
              </a:rPr>
              <a:t> Imagine the hot flood of adrenaline, that unwelcome tingling in the back of your arms, at the sudden rough bump of its snout against the foot of your tent, the alarming wild wobble of your frail shell as it roots through the backpack that you left casually propped by the entrance—with, you suddenly recall, a Snickers in the pouch. Bears adore Snickers, you’ve heard.</a:t>
            </a:r>
            <a:endParaRPr b="0" i="0" sz="1300" u="none" cap="none" strike="noStrike">
              <a:solidFill>
                <a:srgbClr val="121212"/>
              </a:solidFill>
              <a:highlight>
                <a:srgbClr val="FFFFFF"/>
              </a:highlight>
              <a:latin typeface="Georgia"/>
              <a:ea typeface="Georgia"/>
              <a:cs typeface="Georgia"/>
              <a:sym typeface="Georgia"/>
            </a:endParaRPr>
          </a:p>
          <a:p>
            <a:pPr indent="0" lvl="0" marL="0" marR="0" rtl="0" algn="l">
              <a:lnSpc>
                <a:spcPct val="115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1" i="0" sz="1800" u="none" cap="none" strike="noStrike">
              <a:solidFill>
                <a:srgbClr val="141414"/>
              </a:solidFill>
              <a:highlight>
                <a:srgbClr val="FFFFFF"/>
              </a:highlight>
              <a:latin typeface="Arial"/>
              <a:ea typeface="Arial"/>
              <a:cs typeface="Arial"/>
              <a:sym typeface="Arial"/>
            </a:endParaRPr>
          </a:p>
          <a:p>
            <a:pPr indent="0" lvl="0" marL="0" marR="0" rtl="0" algn="l">
              <a:lnSpc>
                <a:spcPct val="100000"/>
              </a:lnSpc>
              <a:spcBef>
                <a:spcPts val="900"/>
              </a:spcBef>
              <a:spcAft>
                <a:spcPts val="0"/>
              </a:spcAft>
              <a:buClr>
                <a:srgbClr val="000000"/>
              </a:buClr>
              <a:buSzPts val="1350"/>
              <a:buFont typeface="Arial"/>
              <a:buNone/>
            </a:pPr>
            <a:r>
              <a:t/>
            </a:r>
            <a:endParaRPr b="0" i="0" sz="1350" u="none" cap="none" strike="noStrike">
              <a:solidFill>
                <a:srgbClr val="626262"/>
              </a:solidFill>
              <a:highlight>
                <a:srgbClr val="FFFFFF"/>
              </a:highlight>
              <a:latin typeface="Arial"/>
              <a:ea typeface="Arial"/>
              <a:cs typeface="Arial"/>
              <a:sym typeface="Arial"/>
            </a:endParaRPr>
          </a:p>
        </p:txBody>
      </p:sp>
      <p:sp>
        <p:nvSpPr>
          <p:cNvPr id="714" name="Google Shape;714;p81"/>
          <p:cNvSpPr txBox="1"/>
          <p:nvPr/>
        </p:nvSpPr>
        <p:spPr>
          <a:xfrm>
            <a:off x="191750" y="3151775"/>
            <a:ext cx="6304200" cy="19155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330200" lvl="0" marL="457200" marR="0" rtl="0" algn="l">
              <a:lnSpc>
                <a:spcPct val="100000"/>
              </a:lnSpc>
              <a:spcBef>
                <a:spcPts val="0"/>
              </a:spcBef>
              <a:spcAft>
                <a:spcPts val="0"/>
              </a:spcAft>
              <a:buClr>
                <a:srgbClr val="000000"/>
              </a:buClr>
              <a:buSzPts val="1600"/>
              <a:buFont typeface="Arial"/>
              <a:buAutoNum type="arabicPeriod"/>
            </a:pPr>
            <a:r>
              <a:rPr b="0" i="0" lang="en-GB" sz="1600" u="none" cap="none" strike="noStrike">
                <a:solidFill>
                  <a:srgbClr val="000000"/>
                </a:solidFill>
                <a:latin typeface="Arial"/>
                <a:ea typeface="Arial"/>
                <a:cs typeface="Arial"/>
                <a:sym typeface="Arial"/>
              </a:rPr>
              <a:t>Where is the writer?</a:t>
            </a:r>
            <a:endParaRPr b="0" i="0" sz="1600" u="none" cap="none" strike="noStrike">
              <a:solidFill>
                <a:srgbClr val="000000"/>
              </a:solidFill>
              <a:latin typeface="Arial"/>
              <a:ea typeface="Arial"/>
              <a:cs typeface="Arial"/>
              <a:sym typeface="Arial"/>
            </a:endParaRPr>
          </a:p>
          <a:p>
            <a:pPr indent="-330200" lvl="0" marL="457200" marR="0" rtl="0" algn="l">
              <a:lnSpc>
                <a:spcPct val="100000"/>
              </a:lnSpc>
              <a:spcBef>
                <a:spcPts val="0"/>
              </a:spcBef>
              <a:spcAft>
                <a:spcPts val="0"/>
              </a:spcAft>
              <a:buClr>
                <a:srgbClr val="000000"/>
              </a:buClr>
              <a:buSzPts val="1600"/>
              <a:buFont typeface="Arial"/>
              <a:buAutoNum type="arabicPeriod"/>
            </a:pPr>
            <a:r>
              <a:rPr b="0" i="0" lang="en-GB" sz="1600" u="none" cap="none" strike="noStrike">
                <a:solidFill>
                  <a:srgbClr val="000000"/>
                </a:solidFill>
                <a:latin typeface="Arial"/>
                <a:ea typeface="Arial"/>
                <a:cs typeface="Arial"/>
                <a:sym typeface="Arial"/>
              </a:rPr>
              <a:t>How heavy is the bear?</a:t>
            </a:r>
            <a:endParaRPr b="0" i="0" sz="1600" u="none" cap="none" strike="noStrike">
              <a:solidFill>
                <a:srgbClr val="000000"/>
              </a:solidFill>
              <a:latin typeface="Arial"/>
              <a:ea typeface="Arial"/>
              <a:cs typeface="Arial"/>
              <a:sym typeface="Arial"/>
            </a:endParaRPr>
          </a:p>
          <a:p>
            <a:pPr indent="-330200" lvl="0" marL="457200" marR="0" rtl="0" algn="l">
              <a:lnSpc>
                <a:spcPct val="100000"/>
              </a:lnSpc>
              <a:spcBef>
                <a:spcPts val="0"/>
              </a:spcBef>
              <a:spcAft>
                <a:spcPts val="0"/>
              </a:spcAft>
              <a:buClr>
                <a:srgbClr val="000000"/>
              </a:buClr>
              <a:buSzPts val="1600"/>
              <a:buFont typeface="Arial"/>
              <a:buAutoNum type="arabicPeriod"/>
            </a:pPr>
            <a:r>
              <a:rPr b="0" i="0" lang="en-GB" sz="1600" u="none" cap="none" strike="noStrike">
                <a:solidFill>
                  <a:schemeClr val="dk1"/>
                </a:solidFill>
                <a:latin typeface="Arial"/>
                <a:ea typeface="Arial"/>
                <a:cs typeface="Arial"/>
                <a:sym typeface="Arial"/>
              </a:rPr>
              <a:t>Look at the sentence in red.  Find all the onomatopoeic (sound) words in the sentence.</a:t>
            </a:r>
            <a:endParaRPr b="0" i="0" sz="1600" u="none" cap="none" strike="noStrike">
              <a:solidFill>
                <a:srgbClr val="000000"/>
              </a:solidFill>
              <a:latin typeface="Arial"/>
              <a:ea typeface="Arial"/>
              <a:cs typeface="Arial"/>
              <a:sym typeface="Arial"/>
            </a:endParaRPr>
          </a:p>
          <a:p>
            <a:pPr indent="-330200" lvl="0" marL="457200" marR="0" rtl="0" algn="l">
              <a:lnSpc>
                <a:spcPct val="100000"/>
              </a:lnSpc>
              <a:spcBef>
                <a:spcPts val="0"/>
              </a:spcBef>
              <a:spcAft>
                <a:spcPts val="0"/>
              </a:spcAft>
              <a:buClr>
                <a:srgbClr val="000000"/>
              </a:buClr>
              <a:buSzPts val="1600"/>
              <a:buFont typeface="Arial"/>
              <a:buAutoNum type="arabicPeriod"/>
            </a:pPr>
            <a:r>
              <a:rPr b="0" i="0" lang="en-GB" sz="1600" u="none" cap="none" strike="noStrike">
                <a:solidFill>
                  <a:srgbClr val="000000"/>
                </a:solidFill>
                <a:latin typeface="Arial"/>
                <a:ea typeface="Arial"/>
                <a:cs typeface="Arial"/>
                <a:sym typeface="Arial"/>
              </a:rPr>
              <a:t>Find a metaphor in the passage.</a:t>
            </a:r>
            <a:endParaRPr b="0" i="0" sz="1600" u="none" cap="none" strike="noStrike">
              <a:solidFill>
                <a:srgbClr val="000000"/>
              </a:solidFill>
              <a:latin typeface="Arial"/>
              <a:ea typeface="Arial"/>
              <a:cs typeface="Arial"/>
              <a:sym typeface="Arial"/>
            </a:endParaRPr>
          </a:p>
          <a:p>
            <a:pPr indent="-330200" lvl="0" marL="457200" marR="0" rtl="0" algn="l">
              <a:lnSpc>
                <a:spcPct val="100000"/>
              </a:lnSpc>
              <a:spcBef>
                <a:spcPts val="0"/>
              </a:spcBef>
              <a:spcAft>
                <a:spcPts val="0"/>
              </a:spcAft>
              <a:buClr>
                <a:srgbClr val="000000"/>
              </a:buClr>
              <a:buSzPts val="1600"/>
              <a:buFont typeface="Arial"/>
              <a:buAutoNum type="arabicPeriod"/>
            </a:pPr>
            <a:r>
              <a:rPr b="0" i="0" lang="en-GB" sz="1600" u="none" cap="none" strike="noStrike">
                <a:solidFill>
                  <a:srgbClr val="000000"/>
                </a:solidFill>
                <a:latin typeface="Arial"/>
                <a:ea typeface="Arial"/>
                <a:cs typeface="Arial"/>
                <a:sym typeface="Arial"/>
              </a:rPr>
              <a:t>Give three adjectives to describe the tone of the passage.</a:t>
            </a:r>
            <a:endParaRPr b="0" i="0" sz="1600" u="none" cap="none" strike="noStrike">
              <a:solidFill>
                <a:srgbClr val="000000"/>
              </a:solidFill>
              <a:latin typeface="Arial"/>
              <a:ea typeface="Arial"/>
              <a:cs typeface="Arial"/>
              <a:sym typeface="Arial"/>
            </a:endParaRPr>
          </a:p>
        </p:txBody>
      </p:sp>
      <p:pic>
        <p:nvPicPr>
          <p:cNvPr id="715" name="Google Shape;715;p81"/>
          <p:cNvPicPr preferRelativeResize="0"/>
          <p:nvPr/>
        </p:nvPicPr>
        <p:blipFill rotWithShape="1">
          <a:blip r:embed="rId3">
            <a:alphaModFix/>
          </a:blip>
          <a:srcRect b="0" l="0" r="0" t="0"/>
          <a:stretch/>
        </p:blipFill>
        <p:spPr>
          <a:xfrm>
            <a:off x="6496050" y="3151775"/>
            <a:ext cx="735025" cy="638175"/>
          </a:xfrm>
          <a:prstGeom prst="rect">
            <a:avLst/>
          </a:prstGeom>
          <a:noFill/>
          <a:ln>
            <a:noFill/>
          </a:ln>
        </p:spPr>
      </p:pic>
      <p:sp>
        <p:nvSpPr>
          <p:cNvPr id="716" name="Google Shape;716;p81"/>
          <p:cNvSpPr txBox="1"/>
          <p:nvPr/>
        </p:nvSpPr>
        <p:spPr>
          <a:xfrm>
            <a:off x="6496050" y="3153125"/>
            <a:ext cx="2507400" cy="19128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                </a:t>
            </a:r>
            <a:r>
              <a:rPr b="1" i="0" lang="en-GB" sz="1400" u="none" cap="none" strike="noStrike">
                <a:solidFill>
                  <a:srgbClr val="000000"/>
                </a:solidFill>
                <a:latin typeface="Arial"/>
                <a:ea typeface="Arial"/>
                <a:cs typeface="Arial"/>
                <a:sym typeface="Arial"/>
              </a:rPr>
              <a:t>frail</a:t>
            </a:r>
            <a:r>
              <a:rPr b="0" i="0" lang="en-GB" sz="1400" u="none" cap="none" strike="noStrike">
                <a:solidFill>
                  <a:srgbClr val="000000"/>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                weak/delicate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Use the word </a:t>
            </a:r>
            <a:r>
              <a:rPr b="1" i="0" lang="en-GB" sz="1400" u="none" cap="none" strike="noStrike">
                <a:solidFill>
                  <a:srgbClr val="000000"/>
                </a:solidFill>
                <a:latin typeface="Arial"/>
                <a:ea typeface="Arial"/>
                <a:cs typeface="Arial"/>
                <a:sym typeface="Arial"/>
              </a:rPr>
              <a:t>frail</a:t>
            </a:r>
            <a:r>
              <a:rPr b="0" i="0" lang="en-GB" sz="1400" u="none" cap="none" strike="noStrike">
                <a:solidFill>
                  <a:srgbClr val="000000"/>
                </a:solidFill>
                <a:latin typeface="Arial"/>
                <a:ea typeface="Arial"/>
                <a:cs typeface="Arial"/>
                <a:sym typeface="Arial"/>
              </a:rPr>
              <a:t> in a sentence.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1" i="0" lang="en-GB" sz="1600" u="none" cap="none" strike="noStrike">
                <a:solidFill>
                  <a:srgbClr val="000000"/>
                </a:solidFill>
                <a:latin typeface="Arial"/>
                <a:ea typeface="Arial"/>
                <a:cs typeface="Arial"/>
                <a:sym typeface="Arial"/>
              </a:rPr>
              <a:t>             </a:t>
            </a:r>
            <a:endParaRPr b="0" i="0" sz="16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p:txBody>
      </p:sp>
      <p:sp>
        <p:nvSpPr>
          <p:cNvPr id="717" name="Google Shape;717;p81"/>
          <p:cNvSpPr txBox="1"/>
          <p:nvPr/>
        </p:nvSpPr>
        <p:spPr>
          <a:xfrm>
            <a:off x="0" y="-96250"/>
            <a:ext cx="1343100" cy="352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Session 21</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1" name="Shape 721"/>
        <p:cNvGrpSpPr/>
        <p:nvPr/>
      </p:nvGrpSpPr>
      <p:grpSpPr>
        <a:xfrm>
          <a:off x="0" y="0"/>
          <a:ext cx="0" cy="0"/>
          <a:chOff x="0" y="0"/>
          <a:chExt cx="0" cy="0"/>
        </a:xfrm>
      </p:grpSpPr>
      <p:sp>
        <p:nvSpPr>
          <p:cNvPr id="722" name="Google Shape;722;p82"/>
          <p:cNvSpPr txBox="1"/>
          <p:nvPr>
            <p:ph type="title"/>
          </p:nvPr>
        </p:nvSpPr>
        <p:spPr>
          <a:xfrm>
            <a:off x="311700" y="8627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SzPts val="2800"/>
              <a:buNone/>
            </a:pPr>
            <a:r>
              <a:rPr b="1" lang="en-GB" sz="1800">
                <a:solidFill>
                  <a:srgbClr val="000000"/>
                </a:solidFill>
              </a:rPr>
              <a:t>Sentence Practice: </a:t>
            </a:r>
            <a:r>
              <a:rPr b="1" lang="en-GB" sz="1800">
                <a:solidFill>
                  <a:srgbClr val="0000FF"/>
                </a:solidFill>
              </a:rPr>
              <a:t>Last word. First word</a:t>
            </a:r>
            <a:r>
              <a:rPr b="1" lang="en-GB" sz="1800">
                <a:solidFill>
                  <a:srgbClr val="1155CC"/>
                </a:solidFill>
              </a:rPr>
              <a:t> </a:t>
            </a:r>
            <a:r>
              <a:rPr b="1" lang="en-GB" sz="1800">
                <a:solidFill>
                  <a:srgbClr val="000000"/>
                </a:solidFill>
              </a:rPr>
              <a:t>sentences</a:t>
            </a:r>
            <a:endParaRPr b="1">
              <a:solidFill>
                <a:srgbClr val="000000"/>
              </a:solidFill>
            </a:endParaRPr>
          </a:p>
        </p:txBody>
      </p:sp>
      <p:sp>
        <p:nvSpPr>
          <p:cNvPr id="723" name="Google Shape;723;p82"/>
          <p:cNvSpPr txBox="1"/>
          <p:nvPr>
            <p:ph idx="1" type="body"/>
          </p:nvPr>
        </p:nvSpPr>
        <p:spPr>
          <a:xfrm>
            <a:off x="311700" y="909528"/>
            <a:ext cx="8520600" cy="791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800"/>
              <a:buNone/>
            </a:pPr>
            <a:r>
              <a:rPr lang="en-GB">
                <a:solidFill>
                  <a:srgbClr val="000000"/>
                </a:solidFill>
              </a:rPr>
              <a:t>Example: Building the new motorway could be </a:t>
            </a:r>
            <a:r>
              <a:rPr lang="en-GB">
                <a:solidFill>
                  <a:srgbClr val="0000FF"/>
                </a:solidFill>
              </a:rPr>
              <a:t>disastrous</a:t>
            </a:r>
            <a:r>
              <a:rPr lang="en-GB">
                <a:solidFill>
                  <a:srgbClr val="000000"/>
                </a:solidFill>
              </a:rPr>
              <a:t>.  </a:t>
            </a:r>
            <a:r>
              <a:rPr lang="en-GB">
                <a:solidFill>
                  <a:srgbClr val="0000FF"/>
                </a:solidFill>
              </a:rPr>
              <a:t>Disastrous</a:t>
            </a:r>
            <a:r>
              <a:rPr lang="en-GB">
                <a:solidFill>
                  <a:srgbClr val="000000"/>
                </a:solidFill>
              </a:rPr>
              <a:t> because all of the new motorways could be destroyed.</a:t>
            </a:r>
            <a:endParaRPr>
              <a:solidFill>
                <a:srgbClr val="000000"/>
              </a:solidFill>
            </a:endParaRPr>
          </a:p>
          <a:p>
            <a:pPr indent="0" lvl="0" marL="0" rtl="0" algn="l">
              <a:lnSpc>
                <a:spcPct val="115000"/>
              </a:lnSpc>
              <a:spcBef>
                <a:spcPts val="0"/>
              </a:spcBef>
              <a:spcAft>
                <a:spcPts val="0"/>
              </a:spcAft>
              <a:buSzPts val="1800"/>
              <a:buNone/>
            </a:pPr>
            <a:r>
              <a:t/>
            </a:r>
            <a:endParaRPr/>
          </a:p>
          <a:p>
            <a:pPr indent="0" lvl="0" marL="0" rtl="0" algn="l">
              <a:lnSpc>
                <a:spcPct val="115000"/>
              </a:lnSpc>
              <a:spcBef>
                <a:spcPts val="1600"/>
              </a:spcBef>
              <a:spcAft>
                <a:spcPts val="0"/>
              </a:spcAft>
              <a:buSzPts val="1800"/>
              <a:buNone/>
            </a:pPr>
            <a:r>
              <a:rPr lang="en-GB"/>
              <a:t> </a:t>
            </a:r>
            <a:endParaRPr/>
          </a:p>
          <a:p>
            <a:pPr indent="0" lvl="0" marL="0" rtl="0" algn="l">
              <a:lnSpc>
                <a:spcPct val="115000"/>
              </a:lnSpc>
              <a:spcBef>
                <a:spcPts val="1600"/>
              </a:spcBef>
              <a:spcAft>
                <a:spcPts val="1600"/>
              </a:spcAft>
              <a:buSzPts val="1800"/>
              <a:buNone/>
            </a:pPr>
            <a:r>
              <a:t/>
            </a:r>
            <a:endParaRPr/>
          </a:p>
        </p:txBody>
      </p:sp>
      <p:pic>
        <p:nvPicPr>
          <p:cNvPr id="724" name="Google Shape;724;p82"/>
          <p:cNvPicPr preferRelativeResize="0"/>
          <p:nvPr/>
        </p:nvPicPr>
        <p:blipFill rotWithShape="1">
          <a:blip r:embed="rId3">
            <a:alphaModFix/>
          </a:blip>
          <a:srcRect b="0" l="0" r="0" t="0"/>
          <a:stretch/>
        </p:blipFill>
        <p:spPr>
          <a:xfrm>
            <a:off x="484376" y="4215089"/>
            <a:ext cx="1134400" cy="791825"/>
          </a:xfrm>
          <a:prstGeom prst="rect">
            <a:avLst/>
          </a:prstGeom>
          <a:noFill/>
          <a:ln>
            <a:noFill/>
          </a:ln>
        </p:spPr>
      </p:pic>
      <p:sp>
        <p:nvSpPr>
          <p:cNvPr id="725" name="Google Shape;725;p82"/>
          <p:cNvSpPr/>
          <p:nvPr/>
        </p:nvSpPr>
        <p:spPr>
          <a:xfrm>
            <a:off x="1708950" y="4279950"/>
            <a:ext cx="4920300" cy="662100"/>
          </a:xfrm>
          <a:prstGeom prst="roundRect">
            <a:avLst>
              <a:gd fmla="val 16667" name="adj"/>
            </a:avLst>
          </a:prstGeom>
          <a:solidFill>
            <a:srgbClr val="EEEEEE"/>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rgbClr val="000000"/>
                </a:solidFill>
                <a:latin typeface="Arial"/>
                <a:ea typeface="Arial"/>
                <a:cs typeface="Arial"/>
                <a:sym typeface="Arial"/>
              </a:rPr>
              <a:t>Write your own Last word. First word sentences from scratch.</a:t>
            </a:r>
            <a:endParaRPr b="0" i="0" sz="1800" u="none" cap="none" strike="noStrike">
              <a:solidFill>
                <a:srgbClr val="000000"/>
              </a:solidFill>
              <a:latin typeface="Arial"/>
              <a:ea typeface="Arial"/>
              <a:cs typeface="Arial"/>
              <a:sym typeface="Arial"/>
            </a:endParaRPr>
          </a:p>
        </p:txBody>
      </p:sp>
      <p:sp>
        <p:nvSpPr>
          <p:cNvPr id="726" name="Google Shape;726;p82"/>
          <p:cNvSpPr txBox="1"/>
          <p:nvPr/>
        </p:nvSpPr>
        <p:spPr>
          <a:xfrm>
            <a:off x="7991400" y="0"/>
            <a:ext cx="1152600" cy="428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Session 21</a:t>
            </a:r>
            <a:endParaRPr b="0" i="0" sz="1400" u="none" cap="none" strike="noStrike">
              <a:solidFill>
                <a:srgbClr val="000000"/>
              </a:solidFill>
              <a:latin typeface="Arial"/>
              <a:ea typeface="Arial"/>
              <a:cs typeface="Arial"/>
              <a:sym typeface="Arial"/>
            </a:endParaRPr>
          </a:p>
        </p:txBody>
      </p:sp>
      <p:sp>
        <p:nvSpPr>
          <p:cNvPr id="727" name="Google Shape;727;p82"/>
          <p:cNvSpPr txBox="1"/>
          <p:nvPr/>
        </p:nvSpPr>
        <p:spPr>
          <a:xfrm>
            <a:off x="484375" y="1802750"/>
            <a:ext cx="8022900" cy="2375700"/>
          </a:xfrm>
          <a:prstGeom prst="rect">
            <a:avLst/>
          </a:prstGeom>
          <a:noFill/>
          <a:ln>
            <a:noFill/>
          </a:ln>
        </p:spPr>
        <p:txBody>
          <a:bodyPr anchorCtr="0" anchor="t" bIns="91425" lIns="91425" spcFirstLastPara="1" rIns="91425" wrap="square" tIns="91425">
            <a:noAutofit/>
          </a:bodyPr>
          <a:lstStyle/>
          <a:p>
            <a:pPr indent="-342900" lvl="0" marL="457200" marR="0" rtl="0" algn="l">
              <a:lnSpc>
                <a:spcPct val="100000"/>
              </a:lnSpc>
              <a:spcBef>
                <a:spcPts val="0"/>
              </a:spcBef>
              <a:spcAft>
                <a:spcPts val="0"/>
              </a:spcAft>
              <a:buClr>
                <a:srgbClr val="000000"/>
              </a:buClr>
              <a:buSzPts val="1800"/>
              <a:buFont typeface="Arial"/>
              <a:buAutoNum type="arabicPeriod"/>
            </a:pPr>
            <a:r>
              <a:rPr b="0" i="0" lang="en-GB" sz="1800" u="none" cap="none" strike="noStrike">
                <a:solidFill>
                  <a:srgbClr val="000000"/>
                </a:solidFill>
                <a:latin typeface="Arial"/>
                <a:ea typeface="Arial"/>
                <a:cs typeface="Arial"/>
                <a:sym typeface="Arial"/>
              </a:rPr>
              <a:t>The Sharples Bacc is brilliant.</a:t>
            </a:r>
            <a:endParaRPr b="0" i="0" sz="1800" u="none" cap="none" strike="noStrike">
              <a:solidFill>
                <a:srgbClr val="000000"/>
              </a:solidFill>
              <a:latin typeface="Arial"/>
              <a:ea typeface="Arial"/>
              <a:cs typeface="Arial"/>
              <a:sym typeface="Arial"/>
            </a:endParaRPr>
          </a:p>
          <a:p>
            <a:pPr indent="-342900" lvl="0" marL="457200" marR="0" rtl="0" algn="l">
              <a:lnSpc>
                <a:spcPct val="100000"/>
              </a:lnSpc>
              <a:spcBef>
                <a:spcPts val="0"/>
              </a:spcBef>
              <a:spcAft>
                <a:spcPts val="0"/>
              </a:spcAft>
              <a:buClr>
                <a:srgbClr val="000000"/>
              </a:buClr>
              <a:buSzPts val="1800"/>
              <a:buFont typeface="Arial"/>
              <a:buAutoNum type="arabicPeriod"/>
            </a:pPr>
            <a:r>
              <a:rPr b="0" i="0" lang="en-GB" sz="1800" u="none" cap="none" strike="noStrike">
                <a:solidFill>
                  <a:srgbClr val="000000"/>
                </a:solidFill>
                <a:latin typeface="Arial"/>
                <a:ea typeface="Arial"/>
                <a:cs typeface="Arial"/>
                <a:sym typeface="Arial"/>
              </a:rPr>
              <a:t>Being a subject ambassador is brilliant.</a:t>
            </a:r>
            <a:endParaRPr b="0" i="0" sz="1800" u="none" cap="none" strike="noStrike">
              <a:solidFill>
                <a:srgbClr val="000000"/>
              </a:solidFill>
              <a:latin typeface="Arial"/>
              <a:ea typeface="Arial"/>
              <a:cs typeface="Arial"/>
              <a:sym typeface="Arial"/>
            </a:endParaRPr>
          </a:p>
          <a:p>
            <a:pPr indent="-342900" lvl="0" marL="457200" marR="0" rtl="0" algn="l">
              <a:lnSpc>
                <a:spcPct val="100000"/>
              </a:lnSpc>
              <a:spcBef>
                <a:spcPts val="0"/>
              </a:spcBef>
              <a:spcAft>
                <a:spcPts val="0"/>
              </a:spcAft>
              <a:buClr>
                <a:srgbClr val="000000"/>
              </a:buClr>
              <a:buSzPts val="1800"/>
              <a:buFont typeface="Arial"/>
              <a:buAutoNum type="arabicPeriod"/>
            </a:pPr>
            <a:r>
              <a:rPr b="0" i="0" lang="en-GB" sz="1800" u="none" cap="none" strike="noStrike">
                <a:solidFill>
                  <a:srgbClr val="000000"/>
                </a:solidFill>
                <a:latin typeface="Arial"/>
                <a:ea typeface="Arial"/>
                <a:cs typeface="Arial"/>
                <a:sym typeface="Arial"/>
              </a:rPr>
              <a:t>Sharples School is the best.</a:t>
            </a:r>
            <a:endParaRPr b="0" i="0" sz="1800" u="none" cap="none" strike="noStrike">
              <a:solidFill>
                <a:srgbClr val="000000"/>
              </a:solidFill>
              <a:latin typeface="Arial"/>
              <a:ea typeface="Arial"/>
              <a:cs typeface="Arial"/>
              <a:sym typeface="Arial"/>
            </a:endParaRPr>
          </a:p>
          <a:p>
            <a:pPr indent="-342900" lvl="0" marL="457200" marR="0" rtl="0" algn="l">
              <a:lnSpc>
                <a:spcPct val="100000"/>
              </a:lnSpc>
              <a:spcBef>
                <a:spcPts val="0"/>
              </a:spcBef>
              <a:spcAft>
                <a:spcPts val="0"/>
              </a:spcAft>
              <a:buClr>
                <a:srgbClr val="000000"/>
              </a:buClr>
              <a:buSzPts val="1800"/>
              <a:buFont typeface="Arial"/>
              <a:buAutoNum type="arabicPeriod"/>
            </a:pPr>
            <a:r>
              <a:rPr b="0" i="0" lang="en-GB" sz="1800" u="none" cap="none" strike="noStrike">
                <a:solidFill>
                  <a:srgbClr val="000000"/>
                </a:solidFill>
                <a:latin typeface="Arial"/>
                <a:ea typeface="Arial"/>
                <a:cs typeface="Arial"/>
                <a:sym typeface="Arial"/>
              </a:rPr>
              <a:t>English lessons are very useful.</a:t>
            </a:r>
            <a:endParaRPr b="0" i="0" sz="1800" u="none" cap="none" strike="noStrike">
              <a:solidFill>
                <a:srgbClr val="000000"/>
              </a:solidFill>
              <a:latin typeface="Arial"/>
              <a:ea typeface="Arial"/>
              <a:cs typeface="Arial"/>
              <a:sym typeface="Arial"/>
            </a:endParaRPr>
          </a:p>
          <a:p>
            <a:pPr indent="-342900" lvl="0" marL="457200" marR="0" rtl="0" algn="l">
              <a:lnSpc>
                <a:spcPct val="100000"/>
              </a:lnSpc>
              <a:spcBef>
                <a:spcPts val="0"/>
              </a:spcBef>
              <a:spcAft>
                <a:spcPts val="0"/>
              </a:spcAft>
              <a:buClr>
                <a:srgbClr val="000000"/>
              </a:buClr>
              <a:buSzPts val="1800"/>
              <a:buFont typeface="Arial"/>
              <a:buAutoNum type="arabicPeriod"/>
            </a:pPr>
            <a:r>
              <a:rPr b="0" i="0" lang="en-GB" sz="1800" u="none" cap="none" strike="noStrike">
                <a:solidFill>
                  <a:srgbClr val="000000"/>
                </a:solidFill>
                <a:latin typeface="Arial"/>
                <a:ea typeface="Arial"/>
                <a:cs typeface="Arial"/>
                <a:sym typeface="Arial"/>
              </a:rPr>
              <a:t>Clubs are amazing.</a:t>
            </a:r>
            <a:endParaRPr b="0" i="0" sz="1800" u="none" cap="none" strike="noStrike">
              <a:solidFill>
                <a:srgbClr val="000000"/>
              </a:solidFill>
              <a:latin typeface="Arial"/>
              <a:ea typeface="Arial"/>
              <a:cs typeface="Arial"/>
              <a:sym typeface="Arial"/>
            </a:endParaRPr>
          </a:p>
        </p:txBody>
      </p:sp>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1" name="Shape 731"/>
        <p:cNvGrpSpPr/>
        <p:nvPr/>
      </p:nvGrpSpPr>
      <p:grpSpPr>
        <a:xfrm>
          <a:off x="0" y="0"/>
          <a:ext cx="0" cy="0"/>
          <a:chOff x="0" y="0"/>
          <a:chExt cx="0" cy="0"/>
        </a:xfrm>
      </p:grpSpPr>
      <p:sp>
        <p:nvSpPr>
          <p:cNvPr id="732" name="Google Shape;732;p83"/>
          <p:cNvSpPr txBox="1"/>
          <p:nvPr>
            <p:ph type="title"/>
          </p:nvPr>
        </p:nvSpPr>
        <p:spPr>
          <a:xfrm>
            <a:off x="361725" y="11992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b="1" lang="en-GB"/>
              <a:t>Writing Workshop</a:t>
            </a:r>
            <a:endParaRPr b="1"/>
          </a:p>
        </p:txBody>
      </p:sp>
      <p:sp>
        <p:nvSpPr>
          <p:cNvPr id="733" name="Google Shape;733;p83"/>
          <p:cNvSpPr txBox="1"/>
          <p:nvPr>
            <p:ph idx="1" type="body"/>
          </p:nvPr>
        </p:nvSpPr>
        <p:spPr>
          <a:xfrm>
            <a:off x="361725" y="692625"/>
            <a:ext cx="8520600" cy="3416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800"/>
              <a:buNone/>
            </a:pPr>
            <a:r>
              <a:rPr lang="en-GB">
                <a:solidFill>
                  <a:schemeClr val="dk1"/>
                </a:solidFill>
              </a:rPr>
              <a:t>Think about how you could describe the Sharples Bacc.</a:t>
            </a:r>
            <a:r>
              <a:rPr lang="en-GB">
                <a:solidFill>
                  <a:srgbClr val="000000"/>
                </a:solidFill>
              </a:rPr>
              <a:t>  </a:t>
            </a:r>
            <a:r>
              <a:rPr b="1" lang="en-GB">
                <a:solidFill>
                  <a:srgbClr val="000000"/>
                </a:solidFill>
              </a:rPr>
              <a:t>Write three </a:t>
            </a:r>
            <a:r>
              <a:rPr b="1" lang="en-GB">
                <a:solidFill>
                  <a:srgbClr val="0000FF"/>
                </a:solidFill>
              </a:rPr>
              <a:t>Last word. First word</a:t>
            </a:r>
            <a:r>
              <a:rPr b="1" lang="en-GB">
                <a:solidFill>
                  <a:srgbClr val="1155CC"/>
                </a:solidFill>
              </a:rPr>
              <a:t> </a:t>
            </a:r>
            <a:r>
              <a:rPr b="1" lang="en-GB">
                <a:solidFill>
                  <a:schemeClr val="dk1"/>
                </a:solidFill>
              </a:rPr>
              <a:t>sentences</a:t>
            </a:r>
            <a:r>
              <a:rPr lang="en-GB">
                <a:solidFill>
                  <a:srgbClr val="000000"/>
                </a:solidFill>
              </a:rPr>
              <a:t>  These sentences need to be perfect before they go into the Sentence Store.</a:t>
            </a:r>
            <a:endParaRPr>
              <a:solidFill>
                <a:srgbClr val="000000"/>
              </a:solidFill>
            </a:endParaRPr>
          </a:p>
          <a:p>
            <a:pPr indent="0" lvl="0" marL="0" rtl="0" algn="l">
              <a:lnSpc>
                <a:spcPct val="115000"/>
              </a:lnSpc>
              <a:spcBef>
                <a:spcPts val="1600"/>
              </a:spcBef>
              <a:spcAft>
                <a:spcPts val="0"/>
              </a:spcAft>
              <a:buSzPts val="1800"/>
              <a:buNone/>
            </a:pPr>
            <a:r>
              <a:t/>
            </a:r>
            <a:endParaRPr b="1" u="sng">
              <a:solidFill>
                <a:srgbClr val="000000"/>
              </a:solidFill>
            </a:endParaRPr>
          </a:p>
          <a:p>
            <a:pPr indent="0" lvl="0" marL="0" rtl="0" algn="l">
              <a:lnSpc>
                <a:spcPct val="115000"/>
              </a:lnSpc>
              <a:spcBef>
                <a:spcPts val="1600"/>
              </a:spcBef>
              <a:spcAft>
                <a:spcPts val="0"/>
              </a:spcAft>
              <a:buSzPts val="1800"/>
              <a:buNone/>
            </a:pPr>
            <a:r>
              <a:rPr b="1" lang="en-GB" u="sng">
                <a:solidFill>
                  <a:schemeClr val="dk1"/>
                </a:solidFill>
              </a:rPr>
              <a:t>Self-Assessment Check</a:t>
            </a:r>
            <a:endParaRPr b="1" u="sng">
              <a:solidFill>
                <a:schemeClr val="dk1"/>
              </a:solidFill>
            </a:endParaRPr>
          </a:p>
          <a:p>
            <a:pPr indent="-317500" lvl="0" marL="457200" rtl="0" algn="l">
              <a:lnSpc>
                <a:spcPct val="115000"/>
              </a:lnSpc>
              <a:spcBef>
                <a:spcPts val="0"/>
              </a:spcBef>
              <a:spcAft>
                <a:spcPts val="0"/>
              </a:spcAft>
              <a:buClr>
                <a:schemeClr val="dk1"/>
              </a:buClr>
              <a:buSzPts val="1400"/>
              <a:buChar char="●"/>
            </a:pPr>
            <a:r>
              <a:rPr lang="en-GB">
                <a:solidFill>
                  <a:schemeClr val="dk1"/>
                </a:solidFill>
              </a:rPr>
              <a:t>Is my writing punctuated correctly?</a:t>
            </a:r>
            <a:endParaRPr>
              <a:solidFill>
                <a:schemeClr val="dk1"/>
              </a:solidFill>
            </a:endParaRPr>
          </a:p>
          <a:p>
            <a:pPr indent="-342900" lvl="0" marL="457200" rtl="0" algn="l">
              <a:lnSpc>
                <a:spcPct val="115000"/>
              </a:lnSpc>
              <a:spcBef>
                <a:spcPts val="0"/>
              </a:spcBef>
              <a:spcAft>
                <a:spcPts val="0"/>
              </a:spcAft>
              <a:buClr>
                <a:schemeClr val="dk1"/>
              </a:buClr>
              <a:buSzPts val="1800"/>
              <a:buChar char="●"/>
            </a:pPr>
            <a:r>
              <a:rPr lang="en-GB">
                <a:solidFill>
                  <a:schemeClr val="dk1"/>
                </a:solidFill>
              </a:rPr>
              <a:t>Could I improve the vocabulary?</a:t>
            </a:r>
            <a:endParaRPr>
              <a:solidFill>
                <a:schemeClr val="dk1"/>
              </a:solidFill>
            </a:endParaRPr>
          </a:p>
          <a:p>
            <a:pPr indent="-342900" lvl="0" marL="457200" rtl="0" algn="l">
              <a:lnSpc>
                <a:spcPct val="115000"/>
              </a:lnSpc>
              <a:spcBef>
                <a:spcPts val="0"/>
              </a:spcBef>
              <a:spcAft>
                <a:spcPts val="0"/>
              </a:spcAft>
              <a:buClr>
                <a:schemeClr val="dk1"/>
              </a:buClr>
              <a:buSzPts val="1800"/>
              <a:buChar char="●"/>
            </a:pPr>
            <a:r>
              <a:rPr lang="en-GB">
                <a:solidFill>
                  <a:schemeClr val="dk1"/>
                </a:solidFill>
              </a:rPr>
              <a:t>Is my tone friendly and persuasive?</a:t>
            </a:r>
            <a:endParaRPr>
              <a:solidFill>
                <a:schemeClr val="dk1"/>
              </a:solidFill>
            </a:endParaRPr>
          </a:p>
          <a:p>
            <a:pPr indent="-342900" lvl="0" marL="457200" rtl="0" algn="l">
              <a:lnSpc>
                <a:spcPct val="115000"/>
              </a:lnSpc>
              <a:spcBef>
                <a:spcPts val="0"/>
              </a:spcBef>
              <a:spcAft>
                <a:spcPts val="0"/>
              </a:spcAft>
              <a:buClr>
                <a:schemeClr val="dk1"/>
              </a:buClr>
              <a:buSzPts val="1800"/>
              <a:buChar char="●"/>
            </a:pPr>
            <a:r>
              <a:rPr lang="en-GB">
                <a:solidFill>
                  <a:schemeClr val="dk1"/>
                </a:solidFill>
              </a:rPr>
              <a:t>Could I make my detail more specific?</a:t>
            </a:r>
            <a:endParaRPr>
              <a:solidFill>
                <a:schemeClr val="dk1"/>
              </a:solidFill>
            </a:endParaRPr>
          </a:p>
        </p:txBody>
      </p:sp>
      <p:pic>
        <p:nvPicPr>
          <p:cNvPr id="734" name="Google Shape;734;p83"/>
          <p:cNvPicPr preferRelativeResize="0"/>
          <p:nvPr/>
        </p:nvPicPr>
        <p:blipFill rotWithShape="1">
          <a:blip r:embed="rId3">
            <a:alphaModFix/>
          </a:blip>
          <a:srcRect b="0" l="0" r="0" t="0"/>
          <a:stretch/>
        </p:blipFill>
        <p:spPr>
          <a:xfrm>
            <a:off x="474851" y="4103901"/>
            <a:ext cx="1134400" cy="791825"/>
          </a:xfrm>
          <a:prstGeom prst="rect">
            <a:avLst/>
          </a:prstGeom>
          <a:noFill/>
          <a:ln>
            <a:noFill/>
          </a:ln>
        </p:spPr>
      </p:pic>
      <p:sp>
        <p:nvSpPr>
          <p:cNvPr id="735" name="Google Shape;735;p83"/>
          <p:cNvSpPr txBox="1"/>
          <p:nvPr/>
        </p:nvSpPr>
        <p:spPr>
          <a:xfrm>
            <a:off x="1742350" y="4372950"/>
            <a:ext cx="4172700" cy="522600"/>
          </a:xfrm>
          <a:prstGeom prst="rect">
            <a:avLst/>
          </a:prstGeom>
          <a:noFill/>
          <a:ln>
            <a:noFill/>
          </a:ln>
        </p:spPr>
        <p:txBody>
          <a:bodyPr anchorCtr="0" anchor="t" bIns="91425" lIns="91425" spcFirstLastPara="1" rIns="91425" wrap="square" tIns="91425">
            <a:noAutofit/>
          </a:bodyPr>
          <a:lstStyle/>
          <a:p>
            <a:pPr indent="-342900" lvl="0" marL="457200" marR="0" rtl="0" algn="l">
              <a:lnSpc>
                <a:spcPct val="100000"/>
              </a:lnSpc>
              <a:spcBef>
                <a:spcPts val="0"/>
              </a:spcBef>
              <a:spcAft>
                <a:spcPts val="0"/>
              </a:spcAft>
              <a:buClr>
                <a:srgbClr val="000000"/>
              </a:buClr>
              <a:buSzPts val="1800"/>
              <a:buFont typeface="Arial"/>
              <a:buChar char="●"/>
            </a:pPr>
            <a:r>
              <a:rPr b="0" i="0" lang="en-GB" sz="1800" u="none" cap="none" strike="noStrike">
                <a:solidFill>
                  <a:srgbClr val="000000"/>
                </a:solidFill>
                <a:latin typeface="Arial"/>
                <a:ea typeface="Arial"/>
                <a:cs typeface="Arial"/>
                <a:sym typeface="Arial"/>
              </a:rPr>
              <a:t>Could I add figurative language?</a:t>
            </a:r>
            <a:endParaRPr b="0" i="0" sz="1800" u="none" cap="none" strike="noStrike">
              <a:solidFill>
                <a:srgbClr val="000000"/>
              </a:solidFill>
              <a:latin typeface="Arial"/>
              <a:ea typeface="Arial"/>
              <a:cs typeface="Arial"/>
              <a:sym typeface="Arial"/>
            </a:endParaRPr>
          </a:p>
        </p:txBody>
      </p:sp>
      <p:pic>
        <p:nvPicPr>
          <p:cNvPr id="736" name="Google Shape;736;p83"/>
          <p:cNvPicPr preferRelativeResize="0"/>
          <p:nvPr/>
        </p:nvPicPr>
        <p:blipFill rotWithShape="1">
          <a:blip r:embed="rId4">
            <a:alphaModFix/>
          </a:blip>
          <a:srcRect b="11300" l="10127" r="11545" t="21832"/>
          <a:stretch/>
        </p:blipFill>
        <p:spPr>
          <a:xfrm>
            <a:off x="5724525" y="2833275"/>
            <a:ext cx="1169700" cy="1212300"/>
          </a:xfrm>
          <a:prstGeom prst="rect">
            <a:avLst/>
          </a:prstGeom>
          <a:noFill/>
          <a:ln>
            <a:noFill/>
          </a:ln>
        </p:spPr>
      </p:pic>
      <p:sp>
        <p:nvSpPr>
          <p:cNvPr id="737" name="Google Shape;737;p83"/>
          <p:cNvSpPr txBox="1"/>
          <p:nvPr/>
        </p:nvSpPr>
        <p:spPr>
          <a:xfrm>
            <a:off x="6894225" y="2833275"/>
            <a:ext cx="2175900" cy="21876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chemeClr val="dk1"/>
                </a:solidFill>
                <a:latin typeface="Arial"/>
                <a:ea typeface="Arial"/>
                <a:cs typeface="Arial"/>
                <a:sym typeface="Arial"/>
              </a:rPr>
              <a:t>When your three sentences are perfect, write them neatly into your Sentence Store.</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chemeClr val="dk1"/>
                </a:solidFill>
                <a:latin typeface="Arial"/>
                <a:ea typeface="Arial"/>
                <a:cs typeface="Arial"/>
                <a:sym typeface="Arial"/>
              </a:rPr>
              <a:t>You will need these sentences when you write your story.</a:t>
            </a:r>
            <a:endParaRPr b="0" i="0" sz="1400" u="none" cap="none" strike="noStrike">
              <a:solidFill>
                <a:srgbClr val="000000"/>
              </a:solidFill>
              <a:latin typeface="Arial"/>
              <a:ea typeface="Arial"/>
              <a:cs typeface="Arial"/>
              <a:sym typeface="Arial"/>
            </a:endParaRPr>
          </a:p>
        </p:txBody>
      </p:sp>
      <p:sp>
        <p:nvSpPr>
          <p:cNvPr id="738" name="Google Shape;738;p83"/>
          <p:cNvSpPr txBox="1"/>
          <p:nvPr/>
        </p:nvSpPr>
        <p:spPr>
          <a:xfrm>
            <a:off x="7926950" y="0"/>
            <a:ext cx="1152600" cy="428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Session 21</a:t>
            </a:r>
            <a:endParaRPr b="0" i="0" sz="1400" u="none" cap="none" strike="noStrike">
              <a:solidFill>
                <a:srgbClr val="000000"/>
              </a:solidFill>
              <a:latin typeface="Arial"/>
              <a:ea typeface="Arial"/>
              <a:cs typeface="Arial"/>
              <a:sym typeface="Arial"/>
            </a:endParaRPr>
          </a:p>
        </p:txBody>
      </p:sp>
      <p:sp>
        <p:nvSpPr>
          <p:cNvPr id="739" name="Google Shape;739;p83"/>
          <p:cNvSpPr txBox="1"/>
          <p:nvPr/>
        </p:nvSpPr>
        <p:spPr>
          <a:xfrm>
            <a:off x="854625" y="1277225"/>
            <a:ext cx="4516200" cy="526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3" name="Shape 743"/>
        <p:cNvGrpSpPr/>
        <p:nvPr/>
      </p:nvGrpSpPr>
      <p:grpSpPr>
        <a:xfrm>
          <a:off x="0" y="0"/>
          <a:ext cx="0" cy="0"/>
          <a:chOff x="0" y="0"/>
          <a:chExt cx="0" cy="0"/>
        </a:xfrm>
      </p:grpSpPr>
      <p:sp>
        <p:nvSpPr>
          <p:cNvPr id="744" name="Google Shape;744;p84"/>
          <p:cNvSpPr txBox="1"/>
          <p:nvPr>
            <p:ph type="title"/>
          </p:nvPr>
        </p:nvSpPr>
        <p:spPr>
          <a:xfrm>
            <a:off x="311700" y="13922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b="1" lang="en-GB" sz="1800"/>
              <a:t>Writing Introductions and Conclusions Practice</a:t>
            </a:r>
            <a:endParaRPr b="1" sz="1800"/>
          </a:p>
        </p:txBody>
      </p:sp>
      <p:sp>
        <p:nvSpPr>
          <p:cNvPr id="745" name="Google Shape;745;p84"/>
          <p:cNvSpPr txBox="1"/>
          <p:nvPr>
            <p:ph idx="1" type="body"/>
          </p:nvPr>
        </p:nvSpPr>
        <p:spPr>
          <a:xfrm>
            <a:off x="311700" y="588050"/>
            <a:ext cx="6149100" cy="23130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800"/>
              <a:buNone/>
            </a:pPr>
            <a:r>
              <a:rPr b="1" lang="en-GB" sz="1400">
                <a:solidFill>
                  <a:schemeClr val="dk1"/>
                </a:solidFill>
                <a:highlight>
                  <a:srgbClr val="FFFFFF"/>
                </a:highlight>
              </a:rPr>
              <a:t>Good morning Year 9,</a:t>
            </a:r>
            <a:endParaRPr b="1" sz="1400">
              <a:solidFill>
                <a:schemeClr val="dk1"/>
              </a:solidFill>
              <a:highlight>
                <a:srgbClr val="FFFFFF"/>
              </a:highlight>
            </a:endParaRPr>
          </a:p>
          <a:p>
            <a:pPr indent="0" lvl="0" marL="0" rtl="0" algn="l">
              <a:lnSpc>
                <a:spcPct val="115000"/>
              </a:lnSpc>
              <a:spcBef>
                <a:spcPts val="1200"/>
              </a:spcBef>
              <a:spcAft>
                <a:spcPts val="0"/>
              </a:spcAft>
              <a:buSzPts val="1800"/>
              <a:buNone/>
            </a:pPr>
            <a:r>
              <a:rPr b="1" lang="en-GB" sz="1400">
                <a:solidFill>
                  <a:schemeClr val="dk1"/>
                </a:solidFill>
                <a:highlight>
                  <a:srgbClr val="FFFFFF"/>
                </a:highlight>
              </a:rPr>
              <a:t>As most of you know, I am a </a:t>
            </a:r>
            <a:r>
              <a:rPr b="1" lang="en-GB" sz="1400">
                <a:solidFill>
                  <a:srgbClr val="FF0000"/>
                </a:solidFill>
                <a:highlight>
                  <a:srgbClr val="FFFFFF"/>
                </a:highlight>
              </a:rPr>
              <a:t>Year 11 student</a:t>
            </a:r>
            <a:r>
              <a:rPr b="1" lang="en-GB" sz="1400">
                <a:solidFill>
                  <a:schemeClr val="dk1"/>
                </a:solidFill>
                <a:highlight>
                  <a:srgbClr val="FFFFFF"/>
                </a:highlight>
              </a:rPr>
              <a:t> here at </a:t>
            </a:r>
            <a:r>
              <a:rPr b="1" lang="en-GB" sz="1400">
                <a:solidFill>
                  <a:srgbClr val="9900FF"/>
                </a:solidFill>
                <a:highlight>
                  <a:srgbClr val="FFFFFF"/>
                </a:highlight>
              </a:rPr>
              <a:t>Sharples</a:t>
            </a:r>
            <a:r>
              <a:rPr b="1" lang="en-GB" sz="1400">
                <a:solidFill>
                  <a:schemeClr val="dk1"/>
                </a:solidFill>
                <a:highlight>
                  <a:srgbClr val="FFFFFF"/>
                </a:highlight>
              </a:rPr>
              <a:t> and Mr Savage has asked me to talk to you about a </a:t>
            </a:r>
            <a:r>
              <a:rPr b="1" lang="en-GB" sz="1400">
                <a:solidFill>
                  <a:srgbClr val="38761D"/>
                </a:solidFill>
                <a:highlight>
                  <a:srgbClr val="FFFFFF"/>
                </a:highlight>
              </a:rPr>
              <a:t>difficult choice</a:t>
            </a:r>
            <a:r>
              <a:rPr b="1" lang="en-GB" sz="1400">
                <a:solidFill>
                  <a:schemeClr val="dk1"/>
                </a:solidFill>
                <a:highlight>
                  <a:srgbClr val="FFFFFF"/>
                </a:highlight>
              </a:rPr>
              <a:t> you have ahead of you: </a:t>
            </a:r>
            <a:r>
              <a:rPr b="1" lang="en-GB" sz="1400">
                <a:solidFill>
                  <a:srgbClr val="0000FF"/>
                </a:solidFill>
                <a:highlight>
                  <a:srgbClr val="FFFFFF"/>
                </a:highlight>
              </a:rPr>
              <a:t>choosing your GCSE options</a:t>
            </a:r>
            <a:r>
              <a:rPr b="1" lang="en-GB" sz="1400">
                <a:solidFill>
                  <a:schemeClr val="dk1"/>
                </a:solidFill>
                <a:highlight>
                  <a:srgbClr val="FFFFFF"/>
                </a:highlight>
              </a:rPr>
              <a:t>. I was in your position a couple of years ago so </a:t>
            </a:r>
            <a:r>
              <a:rPr b="1" lang="en-GB" sz="1400">
                <a:solidFill>
                  <a:srgbClr val="F1C232"/>
                </a:solidFill>
                <a:highlight>
                  <a:srgbClr val="FFFFFF"/>
                </a:highlight>
              </a:rPr>
              <a:t>I am going to give you some advice on making this important decision</a:t>
            </a:r>
            <a:r>
              <a:rPr b="1" lang="en-GB" sz="1400">
                <a:solidFill>
                  <a:schemeClr val="dk1"/>
                </a:solidFill>
                <a:highlight>
                  <a:srgbClr val="FFFFFF"/>
                </a:highlight>
              </a:rPr>
              <a:t>.</a:t>
            </a:r>
            <a:endParaRPr b="1" sz="1400">
              <a:solidFill>
                <a:schemeClr val="dk1"/>
              </a:solidFill>
              <a:highlight>
                <a:srgbClr val="FFFFFF"/>
              </a:highlight>
            </a:endParaRPr>
          </a:p>
          <a:p>
            <a:pPr indent="0" lvl="0" marL="0" rtl="0" algn="l">
              <a:lnSpc>
                <a:spcPct val="115000"/>
              </a:lnSpc>
              <a:spcBef>
                <a:spcPts val="1200"/>
              </a:spcBef>
              <a:spcAft>
                <a:spcPts val="0"/>
              </a:spcAft>
              <a:buSzPts val="1800"/>
              <a:buNone/>
            </a:pPr>
            <a:r>
              <a:t/>
            </a:r>
            <a:endParaRPr b="1" sz="1400">
              <a:solidFill>
                <a:schemeClr val="dk1"/>
              </a:solidFill>
              <a:highlight>
                <a:srgbClr val="FFFFFF"/>
              </a:highlight>
            </a:endParaRPr>
          </a:p>
          <a:p>
            <a:pPr indent="0" lvl="0" marL="0" rtl="0" algn="l">
              <a:lnSpc>
                <a:spcPct val="115000"/>
              </a:lnSpc>
              <a:spcBef>
                <a:spcPts val="1200"/>
              </a:spcBef>
              <a:spcAft>
                <a:spcPts val="1600"/>
              </a:spcAft>
              <a:buSzPts val="1800"/>
              <a:buNone/>
            </a:pPr>
            <a:r>
              <a:t/>
            </a:r>
            <a:endParaRPr/>
          </a:p>
        </p:txBody>
      </p:sp>
      <p:sp>
        <p:nvSpPr>
          <p:cNvPr id="746" name="Google Shape;746;p84"/>
          <p:cNvSpPr txBox="1"/>
          <p:nvPr/>
        </p:nvSpPr>
        <p:spPr>
          <a:xfrm>
            <a:off x="6460800" y="588050"/>
            <a:ext cx="2371500" cy="23130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FF0000"/>
                </a:solidFill>
                <a:latin typeface="Arial"/>
                <a:ea typeface="Arial"/>
                <a:cs typeface="Arial"/>
                <a:sym typeface="Arial"/>
              </a:rPr>
              <a:t>Who?</a:t>
            </a:r>
            <a:endParaRPr b="0" i="0" sz="1400" u="none" cap="none" strike="noStrike">
              <a:solidFill>
                <a:srgbClr val="FF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FF"/>
                </a:solidFill>
                <a:latin typeface="Arial"/>
                <a:ea typeface="Arial"/>
                <a:cs typeface="Arial"/>
                <a:sym typeface="Arial"/>
              </a:rPr>
              <a:t>What?</a:t>
            </a:r>
            <a:endParaRPr b="0" i="0" sz="1400" u="none" cap="none" strike="noStrike">
              <a:solidFill>
                <a:srgbClr val="0000F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9900FF"/>
                </a:solidFill>
                <a:latin typeface="Arial"/>
                <a:ea typeface="Arial"/>
                <a:cs typeface="Arial"/>
                <a:sym typeface="Arial"/>
              </a:rPr>
              <a:t>Where?</a:t>
            </a:r>
            <a:endParaRPr b="0" i="0" sz="1400" u="none" cap="none" strike="noStrike">
              <a:solidFill>
                <a:srgbClr val="9900F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38761D"/>
                </a:solidFill>
                <a:latin typeface="Arial"/>
                <a:ea typeface="Arial"/>
                <a:cs typeface="Arial"/>
                <a:sym typeface="Arial"/>
              </a:rPr>
              <a:t>Why?</a:t>
            </a:r>
            <a:endParaRPr b="0" i="0" sz="1400" u="none" cap="none" strike="noStrike">
              <a:solidFill>
                <a:srgbClr val="38761D"/>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FF9900"/>
                </a:solidFill>
                <a:latin typeface="Arial"/>
                <a:ea typeface="Arial"/>
                <a:cs typeface="Arial"/>
                <a:sym typeface="Arial"/>
              </a:rPr>
              <a:t>How?</a:t>
            </a:r>
            <a:endParaRPr b="0" i="0" sz="1400" u="none" cap="none" strike="noStrike">
              <a:solidFill>
                <a:srgbClr val="FF9900"/>
              </a:solidFill>
              <a:latin typeface="Arial"/>
              <a:ea typeface="Arial"/>
              <a:cs typeface="Arial"/>
              <a:sym typeface="Arial"/>
            </a:endParaRPr>
          </a:p>
        </p:txBody>
      </p:sp>
      <p:sp>
        <p:nvSpPr>
          <p:cNvPr id="747" name="Google Shape;747;p84"/>
          <p:cNvSpPr txBox="1"/>
          <p:nvPr/>
        </p:nvSpPr>
        <p:spPr>
          <a:xfrm>
            <a:off x="311700" y="2901175"/>
            <a:ext cx="6149100" cy="18963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dk1"/>
              </a:buClr>
              <a:buSzPts val="1100"/>
              <a:buFont typeface="Arial"/>
              <a:buNone/>
            </a:pPr>
            <a:r>
              <a:rPr b="0" i="0" lang="en-GB" sz="1400" u="none" cap="none" strike="noStrike">
                <a:solidFill>
                  <a:srgbClr val="FF0000"/>
                </a:solidFill>
                <a:latin typeface="Arial"/>
                <a:ea typeface="Arial"/>
                <a:cs typeface="Arial"/>
                <a:sym typeface="Arial"/>
              </a:rPr>
              <a:t>Above all</a:t>
            </a:r>
            <a:r>
              <a:rPr b="0" i="0" lang="en-GB" sz="1400" u="none" cap="none" strike="noStrike">
                <a:solidFill>
                  <a:srgbClr val="000000"/>
                </a:solidFill>
                <a:latin typeface="Arial"/>
                <a:ea typeface="Arial"/>
                <a:cs typeface="Arial"/>
                <a:sym typeface="Arial"/>
              </a:rPr>
              <a:t>, don’t panic! I’m terrible at making decisions and even I managed to choose subjects that I have really enjoyed. If you have any questions, please feel free to ask.</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en-GB" sz="1400" u="none" cap="none" strike="noStrike">
                <a:solidFill>
                  <a:srgbClr val="000000"/>
                </a:solidFill>
                <a:latin typeface="Arial"/>
                <a:ea typeface="Arial"/>
                <a:cs typeface="Arial"/>
                <a:sym typeface="Arial"/>
              </a:rPr>
              <a:t>Good luck!</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FF0000"/>
              </a:solidFill>
              <a:latin typeface="Arial"/>
              <a:ea typeface="Arial"/>
              <a:cs typeface="Arial"/>
              <a:sym typeface="Arial"/>
            </a:endParaRPr>
          </a:p>
        </p:txBody>
      </p:sp>
      <p:sp>
        <p:nvSpPr>
          <p:cNvPr id="748" name="Google Shape;748;p84"/>
          <p:cNvSpPr txBox="1"/>
          <p:nvPr/>
        </p:nvSpPr>
        <p:spPr>
          <a:xfrm>
            <a:off x="6460800" y="2901175"/>
            <a:ext cx="2371500" cy="18963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FF0000"/>
                </a:solidFill>
                <a:latin typeface="Arial"/>
                <a:ea typeface="Arial"/>
                <a:cs typeface="Arial"/>
                <a:sym typeface="Arial"/>
              </a:rPr>
              <a:t>Conclusion connective</a:t>
            </a:r>
            <a:endParaRPr b="0" i="0" sz="1400" u="none" cap="none" strike="noStrike">
              <a:solidFill>
                <a:srgbClr val="FF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Friendly and helpful close</a:t>
            </a:r>
            <a:endParaRPr b="0" i="0" sz="1400" u="none" cap="none" strike="noStrike">
              <a:solidFill>
                <a:srgbClr val="000000"/>
              </a:solidFill>
              <a:latin typeface="Arial"/>
              <a:ea typeface="Arial"/>
              <a:cs typeface="Arial"/>
              <a:sym typeface="Arial"/>
            </a:endParaRPr>
          </a:p>
        </p:txBody>
      </p:sp>
      <p:sp>
        <p:nvSpPr>
          <p:cNvPr id="749" name="Google Shape;749;p84"/>
          <p:cNvSpPr txBox="1"/>
          <p:nvPr/>
        </p:nvSpPr>
        <p:spPr>
          <a:xfrm>
            <a:off x="7406325" y="0"/>
            <a:ext cx="1737600" cy="428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Session </a:t>
            </a:r>
            <a:r>
              <a:rPr lang="en-GB"/>
              <a:t>22 &amp; 23</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3" name="Shape 753"/>
        <p:cNvGrpSpPr/>
        <p:nvPr/>
      </p:nvGrpSpPr>
      <p:grpSpPr>
        <a:xfrm>
          <a:off x="0" y="0"/>
          <a:ext cx="0" cy="0"/>
          <a:chOff x="0" y="0"/>
          <a:chExt cx="0" cy="0"/>
        </a:xfrm>
      </p:grpSpPr>
      <p:sp>
        <p:nvSpPr>
          <p:cNvPr id="754" name="Google Shape;754;p85"/>
          <p:cNvSpPr txBox="1"/>
          <p:nvPr>
            <p:ph type="title"/>
          </p:nvPr>
        </p:nvSpPr>
        <p:spPr>
          <a:xfrm>
            <a:off x="311700" y="0"/>
            <a:ext cx="8520600" cy="5727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600"/>
              </a:spcAft>
              <a:buSzPts val="2800"/>
              <a:buNone/>
            </a:pPr>
            <a:r>
              <a:rPr b="1" lang="en-GB">
                <a:solidFill>
                  <a:srgbClr val="000000"/>
                </a:solidFill>
              </a:rPr>
              <a:t>Rhetorical Writing</a:t>
            </a:r>
            <a:endParaRPr b="1">
              <a:solidFill>
                <a:srgbClr val="000000"/>
              </a:solidFill>
            </a:endParaRPr>
          </a:p>
        </p:txBody>
      </p:sp>
      <p:sp>
        <p:nvSpPr>
          <p:cNvPr id="755" name="Google Shape;755;p85"/>
          <p:cNvSpPr txBox="1"/>
          <p:nvPr>
            <p:ph idx="1" type="body"/>
          </p:nvPr>
        </p:nvSpPr>
        <p:spPr>
          <a:xfrm>
            <a:off x="311700" y="572700"/>
            <a:ext cx="4800300" cy="43899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800"/>
              <a:buNone/>
            </a:pPr>
            <a:r>
              <a:rPr b="1" lang="en-GB" u="sng">
                <a:solidFill>
                  <a:srgbClr val="000000"/>
                </a:solidFill>
              </a:rPr>
              <a:t>Self-Assessment Check</a:t>
            </a:r>
            <a:endParaRPr b="1" u="sng">
              <a:solidFill>
                <a:srgbClr val="000000"/>
              </a:solidFill>
            </a:endParaRPr>
          </a:p>
          <a:p>
            <a:pPr indent="-342900" lvl="0" marL="457200" rtl="0" algn="l">
              <a:lnSpc>
                <a:spcPct val="115000"/>
              </a:lnSpc>
              <a:spcBef>
                <a:spcPts val="1600"/>
              </a:spcBef>
              <a:spcAft>
                <a:spcPts val="0"/>
              </a:spcAft>
              <a:buClr>
                <a:srgbClr val="000000"/>
              </a:buClr>
              <a:buSzPts val="1800"/>
              <a:buChar char="❏"/>
            </a:pPr>
            <a:r>
              <a:rPr lang="en-GB">
                <a:solidFill>
                  <a:srgbClr val="000000"/>
                </a:solidFill>
              </a:rPr>
              <a:t>Best handwriting?</a:t>
            </a:r>
            <a:endParaRPr>
              <a:solidFill>
                <a:srgbClr val="000000"/>
              </a:solidFill>
            </a:endParaRPr>
          </a:p>
          <a:p>
            <a:pPr indent="-342900" lvl="0" marL="457200" rtl="0" algn="l">
              <a:lnSpc>
                <a:spcPct val="115000"/>
              </a:lnSpc>
              <a:spcBef>
                <a:spcPts val="0"/>
              </a:spcBef>
              <a:spcAft>
                <a:spcPts val="0"/>
              </a:spcAft>
              <a:buClr>
                <a:srgbClr val="000000"/>
              </a:buClr>
              <a:buSzPts val="1800"/>
              <a:buChar char="❏"/>
            </a:pPr>
            <a:r>
              <a:rPr lang="en-GB">
                <a:solidFill>
                  <a:srgbClr val="000000"/>
                </a:solidFill>
              </a:rPr>
              <a:t>Regular paragraphs?</a:t>
            </a:r>
            <a:endParaRPr>
              <a:solidFill>
                <a:srgbClr val="000000"/>
              </a:solidFill>
            </a:endParaRPr>
          </a:p>
          <a:p>
            <a:pPr indent="-342900" lvl="0" marL="457200" rtl="0" algn="l">
              <a:lnSpc>
                <a:spcPct val="115000"/>
              </a:lnSpc>
              <a:spcBef>
                <a:spcPts val="0"/>
              </a:spcBef>
              <a:spcAft>
                <a:spcPts val="0"/>
              </a:spcAft>
              <a:buClr>
                <a:srgbClr val="000000"/>
              </a:buClr>
              <a:buSzPts val="1800"/>
              <a:buChar char="❏"/>
            </a:pPr>
            <a:r>
              <a:rPr lang="en-GB">
                <a:solidFill>
                  <a:srgbClr val="000000"/>
                </a:solidFill>
              </a:rPr>
              <a:t>Correct tone?</a:t>
            </a:r>
            <a:endParaRPr>
              <a:solidFill>
                <a:srgbClr val="000000"/>
              </a:solidFill>
            </a:endParaRPr>
          </a:p>
          <a:p>
            <a:pPr indent="-342900" lvl="0" marL="457200" rtl="0" algn="l">
              <a:lnSpc>
                <a:spcPct val="115000"/>
              </a:lnSpc>
              <a:spcBef>
                <a:spcPts val="0"/>
              </a:spcBef>
              <a:spcAft>
                <a:spcPts val="0"/>
              </a:spcAft>
              <a:buClr>
                <a:srgbClr val="000000"/>
              </a:buClr>
              <a:buSzPts val="1800"/>
              <a:buChar char="❏"/>
            </a:pPr>
            <a:r>
              <a:rPr lang="en-GB">
                <a:solidFill>
                  <a:srgbClr val="000000"/>
                </a:solidFill>
              </a:rPr>
              <a:t>Introduction and conclusion?</a:t>
            </a:r>
            <a:endParaRPr>
              <a:solidFill>
                <a:srgbClr val="000000"/>
              </a:solidFill>
            </a:endParaRPr>
          </a:p>
          <a:p>
            <a:pPr indent="-342900" lvl="0" marL="457200" rtl="0" algn="l">
              <a:lnSpc>
                <a:spcPct val="115000"/>
              </a:lnSpc>
              <a:spcBef>
                <a:spcPts val="0"/>
              </a:spcBef>
              <a:spcAft>
                <a:spcPts val="0"/>
              </a:spcAft>
              <a:buClr>
                <a:srgbClr val="000000"/>
              </a:buClr>
              <a:buSzPts val="1800"/>
              <a:buChar char="❏"/>
            </a:pPr>
            <a:r>
              <a:rPr lang="en-GB">
                <a:solidFill>
                  <a:srgbClr val="000000"/>
                </a:solidFill>
              </a:rPr>
              <a:t>Structured paragraphs? TS, 4 points, CS</a:t>
            </a:r>
            <a:endParaRPr>
              <a:solidFill>
                <a:srgbClr val="000000"/>
              </a:solidFill>
            </a:endParaRPr>
          </a:p>
          <a:p>
            <a:pPr indent="-342900" lvl="0" marL="457200" rtl="0" algn="l">
              <a:lnSpc>
                <a:spcPct val="115000"/>
              </a:lnSpc>
              <a:spcBef>
                <a:spcPts val="0"/>
              </a:spcBef>
              <a:spcAft>
                <a:spcPts val="0"/>
              </a:spcAft>
              <a:buClr>
                <a:srgbClr val="000000"/>
              </a:buClr>
              <a:buSzPts val="1800"/>
              <a:buChar char="❏"/>
            </a:pPr>
            <a:r>
              <a:rPr lang="en-GB">
                <a:solidFill>
                  <a:srgbClr val="000000"/>
                </a:solidFill>
              </a:rPr>
              <a:t>Capital letters for the beginning of every sentence and proper nouns?</a:t>
            </a:r>
            <a:endParaRPr>
              <a:solidFill>
                <a:srgbClr val="000000"/>
              </a:solidFill>
            </a:endParaRPr>
          </a:p>
          <a:p>
            <a:pPr indent="-342900" lvl="0" marL="457200" rtl="0" algn="l">
              <a:lnSpc>
                <a:spcPct val="115000"/>
              </a:lnSpc>
              <a:spcBef>
                <a:spcPts val="0"/>
              </a:spcBef>
              <a:spcAft>
                <a:spcPts val="0"/>
              </a:spcAft>
              <a:buClr>
                <a:srgbClr val="000000"/>
              </a:buClr>
              <a:buSzPts val="1800"/>
              <a:buChar char="❏"/>
            </a:pPr>
            <a:r>
              <a:rPr lang="en-GB">
                <a:solidFill>
                  <a:srgbClr val="000000"/>
                </a:solidFill>
              </a:rPr>
              <a:t>Correct punctuation?</a:t>
            </a:r>
            <a:endParaRPr>
              <a:solidFill>
                <a:srgbClr val="000000"/>
              </a:solidFill>
            </a:endParaRPr>
          </a:p>
          <a:p>
            <a:pPr indent="-342900" lvl="0" marL="457200" rtl="0" algn="l">
              <a:lnSpc>
                <a:spcPct val="115000"/>
              </a:lnSpc>
              <a:spcBef>
                <a:spcPts val="0"/>
              </a:spcBef>
              <a:spcAft>
                <a:spcPts val="0"/>
              </a:spcAft>
              <a:buClr>
                <a:srgbClr val="000000"/>
              </a:buClr>
              <a:buSzPts val="1800"/>
              <a:buChar char="❏"/>
            </a:pPr>
            <a:r>
              <a:rPr lang="en-GB">
                <a:solidFill>
                  <a:srgbClr val="000000"/>
                </a:solidFill>
              </a:rPr>
              <a:t>Correct spelling of homophones, e.g. their/there/they’re or where/were </a:t>
            </a:r>
            <a:endParaRPr>
              <a:solidFill>
                <a:srgbClr val="000000"/>
              </a:solidFill>
            </a:endParaRPr>
          </a:p>
          <a:p>
            <a:pPr indent="-342900" lvl="0" marL="457200" rtl="0" algn="l">
              <a:lnSpc>
                <a:spcPct val="115000"/>
              </a:lnSpc>
              <a:spcBef>
                <a:spcPts val="0"/>
              </a:spcBef>
              <a:spcAft>
                <a:spcPts val="0"/>
              </a:spcAft>
              <a:buClr>
                <a:srgbClr val="000000"/>
              </a:buClr>
              <a:buSzPts val="1800"/>
              <a:buChar char="❏"/>
            </a:pPr>
            <a:r>
              <a:rPr lang="en-GB">
                <a:solidFill>
                  <a:srgbClr val="000000"/>
                </a:solidFill>
              </a:rPr>
              <a:t>Ambitious vocabulary choices?</a:t>
            </a:r>
            <a:endParaRPr>
              <a:solidFill>
                <a:srgbClr val="000000"/>
              </a:solidFill>
            </a:endParaRPr>
          </a:p>
        </p:txBody>
      </p:sp>
      <p:sp>
        <p:nvSpPr>
          <p:cNvPr id="756" name="Google Shape;756;p85"/>
          <p:cNvSpPr txBox="1"/>
          <p:nvPr/>
        </p:nvSpPr>
        <p:spPr>
          <a:xfrm>
            <a:off x="5112000" y="1285800"/>
            <a:ext cx="3665400" cy="36768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1" i="0" lang="en-GB" sz="1800" u="sng" cap="none" strike="noStrike">
                <a:solidFill>
                  <a:srgbClr val="000000"/>
                </a:solidFill>
                <a:latin typeface="Arial"/>
                <a:ea typeface="Arial"/>
                <a:cs typeface="Arial"/>
                <a:sym typeface="Arial"/>
              </a:rPr>
              <a:t>Rhetorical Devices Check</a:t>
            </a:r>
            <a:endParaRPr b="0" i="0" sz="1800" u="none" cap="none" strike="noStrike">
              <a:solidFill>
                <a:srgbClr val="000000"/>
              </a:solidFill>
              <a:latin typeface="Arial"/>
              <a:ea typeface="Arial"/>
              <a:cs typeface="Arial"/>
              <a:sym typeface="Arial"/>
            </a:endParaRPr>
          </a:p>
          <a:p>
            <a:pPr indent="-342900" lvl="0" marL="457200" marR="0" rtl="0" algn="l">
              <a:lnSpc>
                <a:spcPct val="100000"/>
              </a:lnSpc>
              <a:spcBef>
                <a:spcPts val="0"/>
              </a:spcBef>
              <a:spcAft>
                <a:spcPts val="0"/>
              </a:spcAft>
              <a:buClr>
                <a:srgbClr val="000000"/>
              </a:buClr>
              <a:buSzPts val="1800"/>
              <a:buFont typeface="Arial"/>
              <a:buChar char="❏"/>
            </a:pPr>
            <a:r>
              <a:rPr b="0" i="0" lang="en-GB" sz="1800" u="none" cap="none" strike="noStrike">
                <a:solidFill>
                  <a:srgbClr val="000000"/>
                </a:solidFill>
                <a:latin typeface="Arial"/>
                <a:ea typeface="Arial"/>
                <a:cs typeface="Arial"/>
                <a:sym typeface="Arial"/>
              </a:rPr>
              <a:t>Anecdote</a:t>
            </a:r>
            <a:endParaRPr b="0" i="0" sz="1800" u="none" cap="none" strike="noStrike">
              <a:solidFill>
                <a:srgbClr val="000000"/>
              </a:solidFill>
              <a:latin typeface="Arial"/>
              <a:ea typeface="Arial"/>
              <a:cs typeface="Arial"/>
              <a:sym typeface="Arial"/>
            </a:endParaRPr>
          </a:p>
          <a:p>
            <a:pPr indent="-342900" lvl="0" marL="457200" marR="0" rtl="0" algn="l">
              <a:lnSpc>
                <a:spcPct val="100000"/>
              </a:lnSpc>
              <a:spcBef>
                <a:spcPts val="0"/>
              </a:spcBef>
              <a:spcAft>
                <a:spcPts val="0"/>
              </a:spcAft>
              <a:buClr>
                <a:srgbClr val="000000"/>
              </a:buClr>
              <a:buSzPts val="1800"/>
              <a:buFont typeface="Arial"/>
              <a:buChar char="❏"/>
            </a:pPr>
            <a:r>
              <a:rPr b="0" i="0" lang="en-GB" sz="1800" u="none" cap="none" strike="noStrike">
                <a:solidFill>
                  <a:srgbClr val="000000"/>
                </a:solidFill>
                <a:latin typeface="Arial"/>
                <a:ea typeface="Arial"/>
                <a:cs typeface="Arial"/>
                <a:sym typeface="Arial"/>
              </a:rPr>
              <a:t>Counter-argument</a:t>
            </a:r>
            <a:endParaRPr b="0" i="0" sz="1800" u="none" cap="none" strike="noStrike">
              <a:solidFill>
                <a:srgbClr val="000000"/>
              </a:solidFill>
              <a:latin typeface="Arial"/>
              <a:ea typeface="Arial"/>
              <a:cs typeface="Arial"/>
              <a:sym typeface="Arial"/>
            </a:endParaRPr>
          </a:p>
          <a:p>
            <a:pPr indent="-342900" lvl="0" marL="457200" marR="0" rtl="0" algn="l">
              <a:lnSpc>
                <a:spcPct val="100000"/>
              </a:lnSpc>
              <a:spcBef>
                <a:spcPts val="0"/>
              </a:spcBef>
              <a:spcAft>
                <a:spcPts val="0"/>
              </a:spcAft>
              <a:buClr>
                <a:srgbClr val="000000"/>
              </a:buClr>
              <a:buSzPts val="1800"/>
              <a:buFont typeface="Arial"/>
              <a:buChar char="❏"/>
            </a:pPr>
            <a:r>
              <a:rPr b="0" i="0" lang="en-GB" sz="1800" u="none" cap="none" strike="noStrike">
                <a:solidFill>
                  <a:srgbClr val="000000"/>
                </a:solidFill>
                <a:latin typeface="Arial"/>
                <a:ea typeface="Arial"/>
                <a:cs typeface="Arial"/>
                <a:sym typeface="Arial"/>
              </a:rPr>
              <a:t>Repetition</a:t>
            </a:r>
            <a:endParaRPr b="0" i="0" sz="1800" u="none" cap="none" strike="noStrike">
              <a:solidFill>
                <a:srgbClr val="000000"/>
              </a:solidFill>
              <a:latin typeface="Arial"/>
              <a:ea typeface="Arial"/>
              <a:cs typeface="Arial"/>
              <a:sym typeface="Arial"/>
            </a:endParaRPr>
          </a:p>
          <a:p>
            <a:pPr indent="-342900" lvl="0" marL="457200" marR="0" rtl="0" algn="l">
              <a:lnSpc>
                <a:spcPct val="100000"/>
              </a:lnSpc>
              <a:spcBef>
                <a:spcPts val="0"/>
              </a:spcBef>
              <a:spcAft>
                <a:spcPts val="0"/>
              </a:spcAft>
              <a:buClr>
                <a:srgbClr val="000000"/>
              </a:buClr>
              <a:buSzPts val="1800"/>
              <a:buFont typeface="Arial"/>
              <a:buChar char="❏"/>
            </a:pPr>
            <a:r>
              <a:rPr b="0" i="0" lang="en-GB" sz="1800" u="none" cap="none" strike="noStrike">
                <a:solidFill>
                  <a:srgbClr val="000000"/>
                </a:solidFill>
                <a:latin typeface="Arial"/>
                <a:ea typeface="Arial"/>
                <a:cs typeface="Arial"/>
                <a:sym typeface="Arial"/>
              </a:rPr>
              <a:t>Alliteration</a:t>
            </a:r>
            <a:endParaRPr b="0" i="0" sz="1800" u="none" cap="none" strike="noStrike">
              <a:solidFill>
                <a:srgbClr val="000000"/>
              </a:solidFill>
              <a:latin typeface="Arial"/>
              <a:ea typeface="Arial"/>
              <a:cs typeface="Arial"/>
              <a:sym typeface="Arial"/>
            </a:endParaRPr>
          </a:p>
          <a:p>
            <a:pPr indent="-342900" lvl="0" marL="457200" marR="0" rtl="0" algn="l">
              <a:lnSpc>
                <a:spcPct val="100000"/>
              </a:lnSpc>
              <a:spcBef>
                <a:spcPts val="0"/>
              </a:spcBef>
              <a:spcAft>
                <a:spcPts val="0"/>
              </a:spcAft>
              <a:buClr>
                <a:srgbClr val="000000"/>
              </a:buClr>
              <a:buSzPts val="1800"/>
              <a:buFont typeface="Arial"/>
              <a:buChar char="❏"/>
            </a:pPr>
            <a:r>
              <a:rPr b="0" i="0" lang="en-GB" sz="1800" u="none" cap="none" strike="noStrike">
                <a:solidFill>
                  <a:srgbClr val="000000"/>
                </a:solidFill>
                <a:latin typeface="Arial"/>
                <a:ea typeface="Arial"/>
                <a:cs typeface="Arial"/>
                <a:sym typeface="Arial"/>
              </a:rPr>
              <a:t>Direct Address</a:t>
            </a:r>
            <a:endParaRPr b="0" i="0" sz="1800" u="none" cap="none" strike="noStrike">
              <a:solidFill>
                <a:srgbClr val="000000"/>
              </a:solidFill>
              <a:latin typeface="Arial"/>
              <a:ea typeface="Arial"/>
              <a:cs typeface="Arial"/>
              <a:sym typeface="Arial"/>
            </a:endParaRPr>
          </a:p>
          <a:p>
            <a:pPr indent="-342900" lvl="0" marL="457200" marR="0" rtl="0" algn="l">
              <a:lnSpc>
                <a:spcPct val="100000"/>
              </a:lnSpc>
              <a:spcBef>
                <a:spcPts val="0"/>
              </a:spcBef>
              <a:spcAft>
                <a:spcPts val="0"/>
              </a:spcAft>
              <a:buClr>
                <a:srgbClr val="000000"/>
              </a:buClr>
              <a:buSzPts val="1800"/>
              <a:buFont typeface="Arial"/>
              <a:buChar char="❏"/>
            </a:pPr>
            <a:r>
              <a:rPr b="0" i="0" lang="en-GB" sz="1800" u="none" cap="none" strike="noStrike">
                <a:solidFill>
                  <a:srgbClr val="000000"/>
                </a:solidFill>
                <a:latin typeface="Arial"/>
                <a:ea typeface="Arial"/>
                <a:cs typeface="Arial"/>
                <a:sym typeface="Arial"/>
              </a:rPr>
              <a:t>Repetition</a:t>
            </a:r>
            <a:endParaRPr b="0" i="0" sz="1800" u="none" cap="none" strike="noStrike">
              <a:solidFill>
                <a:srgbClr val="000000"/>
              </a:solidFill>
              <a:latin typeface="Arial"/>
              <a:ea typeface="Arial"/>
              <a:cs typeface="Arial"/>
              <a:sym typeface="Arial"/>
            </a:endParaRPr>
          </a:p>
          <a:p>
            <a:pPr indent="-342900" lvl="0" marL="457200" marR="0" rtl="0" algn="l">
              <a:lnSpc>
                <a:spcPct val="100000"/>
              </a:lnSpc>
              <a:spcBef>
                <a:spcPts val="0"/>
              </a:spcBef>
              <a:spcAft>
                <a:spcPts val="0"/>
              </a:spcAft>
              <a:buClr>
                <a:srgbClr val="000000"/>
              </a:buClr>
              <a:buSzPts val="1800"/>
              <a:buFont typeface="Arial"/>
              <a:buChar char="❏"/>
            </a:pPr>
            <a:r>
              <a:rPr b="0" i="0" lang="en-GB" sz="1800" u="none" cap="none" strike="noStrike">
                <a:solidFill>
                  <a:srgbClr val="000000"/>
                </a:solidFill>
                <a:latin typeface="Arial"/>
                <a:ea typeface="Arial"/>
                <a:cs typeface="Arial"/>
                <a:sym typeface="Arial"/>
              </a:rPr>
              <a:t>Figurative Language</a:t>
            </a:r>
            <a:endParaRPr b="0" i="0" sz="1800" u="none" cap="none" strike="noStrike">
              <a:solidFill>
                <a:srgbClr val="000000"/>
              </a:solidFill>
              <a:latin typeface="Arial"/>
              <a:ea typeface="Arial"/>
              <a:cs typeface="Arial"/>
              <a:sym typeface="Arial"/>
            </a:endParaRPr>
          </a:p>
        </p:txBody>
      </p:sp>
      <p:sp>
        <p:nvSpPr>
          <p:cNvPr id="757" name="Google Shape;757;p85"/>
          <p:cNvSpPr txBox="1"/>
          <p:nvPr/>
        </p:nvSpPr>
        <p:spPr>
          <a:xfrm>
            <a:off x="5112125" y="572700"/>
            <a:ext cx="3665400" cy="7131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600"/>
              <a:buFont typeface="Arial"/>
              <a:buNone/>
            </a:pPr>
            <a:r>
              <a:rPr b="1" i="0" lang="en-GB" sz="1600" u="sng" cap="none" strike="noStrike">
                <a:solidFill>
                  <a:srgbClr val="000000"/>
                </a:solidFill>
                <a:latin typeface="Arial"/>
                <a:ea typeface="Arial"/>
                <a:cs typeface="Arial"/>
                <a:sym typeface="Arial"/>
              </a:rPr>
              <a:t>Sentence Check</a:t>
            </a:r>
            <a:endParaRPr b="1" i="0" sz="1600" u="sng"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0" i="0" lang="en-GB" sz="1600" u="none" cap="none" strike="noStrike">
                <a:solidFill>
                  <a:srgbClr val="000000"/>
                </a:solidFill>
                <a:latin typeface="Arial"/>
                <a:ea typeface="Arial"/>
                <a:cs typeface="Arial"/>
                <a:sym typeface="Arial"/>
              </a:rPr>
              <a:t>Use the sentence structure sheet.</a:t>
            </a:r>
            <a:endParaRPr b="0" i="0" sz="1600" u="none" cap="none" strike="noStrike">
              <a:solidFill>
                <a:srgbClr val="000000"/>
              </a:solidFill>
              <a:latin typeface="Arial"/>
              <a:ea typeface="Arial"/>
              <a:cs typeface="Arial"/>
              <a:sym typeface="Arial"/>
            </a:endParaRPr>
          </a:p>
        </p:txBody>
      </p:sp>
      <p:sp>
        <p:nvSpPr>
          <p:cNvPr id="758" name="Google Shape;758;p85"/>
          <p:cNvSpPr txBox="1"/>
          <p:nvPr/>
        </p:nvSpPr>
        <p:spPr>
          <a:xfrm>
            <a:off x="7406325" y="0"/>
            <a:ext cx="1737600" cy="428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Session </a:t>
            </a:r>
            <a:r>
              <a:rPr lang="en-GB"/>
              <a:t>22 &amp; 23</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